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92" r:id="rId4"/>
    <p:sldId id="259" r:id="rId5"/>
    <p:sldId id="32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740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ko-KR"/>
              <a:t>[</a:t>
            </a:r>
            <a:fld id="{3C2D86DF-A505-3546-A49D-C84EA8DF8B4C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378584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143000"/>
            <a:ext cx="4137025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F4349AF4-B665-BB4E-AFC2-9C46FBE3B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451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6550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30172503-70DB-BB4A-B6FF-B0AA7235FF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74688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Lecture 13: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Cooperative Game Theory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Coalition Game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4" y="476672"/>
            <a:ext cx="8325029" cy="56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96944" cy="57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476672"/>
            <a:ext cx="8360397" cy="5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8" y="548680"/>
            <a:ext cx="8496944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501"/>
            <a:ext cx="8352928" cy="5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1" y="399500"/>
            <a:ext cx="8288631" cy="5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500"/>
            <a:ext cx="8352928" cy="56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99500"/>
            <a:ext cx="8395395" cy="57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0"/>
            <a:ext cx="8424936" cy="58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1"/>
            <a:ext cx="8424936" cy="58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内容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Calibri"/>
                <a:ea typeface="宋体" charset="0"/>
                <a:cs typeface="Calibri"/>
              </a:rPr>
              <a:t>Introduction to cooperative game</a:t>
            </a:r>
          </a:p>
          <a:p>
            <a:r>
              <a:rPr lang="en-US" altLang="zh-CN" dirty="0">
                <a:latin typeface="Calibri"/>
                <a:ea typeface="宋体" charset="0"/>
                <a:cs typeface="Calibri"/>
              </a:rPr>
              <a:t>Bargaining solution</a:t>
            </a:r>
          </a:p>
          <a:p>
            <a:endParaRPr lang="en-US" altLang="zh-CN" dirty="0">
              <a:solidFill>
                <a:srgbClr val="FF0000"/>
              </a:solidFill>
              <a:latin typeface="Calibri"/>
              <a:ea typeface="宋体" charset="0"/>
              <a:cs typeface="Calibri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宋体" charset="0"/>
                <a:cs typeface="Calibri"/>
              </a:rPr>
              <a:t>Coalitional game</a:t>
            </a:r>
            <a:endParaRPr lang="zh-CN" altLang="en-US" dirty="0">
              <a:latin typeface="Calibri"/>
              <a:ea typeface="宋体" charset="0"/>
              <a:cs typeface="Calibri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0"/>
                <a:cs typeface="Calibri"/>
              </a:rPr>
              <a:t>Introduction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3204"/>
            <a:ext cx="8424936" cy="58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5213"/>
            <a:ext cx="8496944" cy="58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0"/>
            <a:ext cx="8424936" cy="57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3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4" y="399501"/>
            <a:ext cx="8361238" cy="58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6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1"/>
            <a:ext cx="847420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6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501"/>
            <a:ext cx="8352928" cy="57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1"/>
            <a:ext cx="8424936" cy="59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0758"/>
            <a:ext cx="8352928" cy="5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1"/>
            <a:ext cx="8253140" cy="60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501"/>
            <a:ext cx="84249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“Cooperative” may be misleading</a:t>
            </a:r>
          </a:p>
          <a:p>
            <a:pPr lvl="1"/>
            <a:r>
              <a:rPr lang="en-US" dirty="0"/>
              <a:t>Does not mean that each agent is agreeable and follow arbitrary instructions</a:t>
            </a:r>
          </a:p>
          <a:p>
            <a:pPr lvl="1"/>
            <a:r>
              <a:rPr lang="en-US" dirty="0"/>
              <a:t>Means that the basic modeling unit is the group rather than the individual agent</a:t>
            </a:r>
          </a:p>
          <a:p>
            <a:endParaRPr lang="en-US" dirty="0"/>
          </a:p>
          <a:p>
            <a:r>
              <a:rPr lang="en-US" dirty="0"/>
              <a:t>Concepts</a:t>
            </a:r>
          </a:p>
          <a:p>
            <a:pPr lvl="1"/>
            <a:r>
              <a:rPr lang="en-US" dirty="0"/>
              <a:t>What groups of agents can achieve</a:t>
            </a:r>
          </a:p>
          <a:p>
            <a:pPr lvl="1"/>
            <a:r>
              <a:rPr lang="en-US" dirty="0"/>
              <a:t>Not concerned with</a:t>
            </a:r>
          </a:p>
          <a:p>
            <a:pPr lvl="2"/>
            <a:r>
              <a:rPr lang="en-US" dirty="0"/>
              <a:t>How the agents make individual choices within a coalition</a:t>
            </a:r>
          </a:p>
          <a:p>
            <a:pPr lvl="2"/>
            <a:r>
              <a:rPr lang="en-US" dirty="0"/>
              <a:t>How they coordinate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66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24936" cy="5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500"/>
            <a:ext cx="8403942" cy="56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7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03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Summary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78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ko-KR" b="1" dirty="0">
                <a:latin typeface="Calibri"/>
                <a:ea typeface="Times New Roman" charset="0"/>
                <a:cs typeface="Calibri"/>
              </a:rPr>
              <a:t>Definition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 of a coalitional game (</a:t>
            </a:r>
            <a:r>
              <a:rPr lang="en-US" altLang="ko-KR" i="1" dirty="0" err="1">
                <a:latin typeface="Calibri"/>
                <a:ea typeface="Times New Roman" charset="0"/>
                <a:cs typeface="Calibri"/>
              </a:rPr>
              <a:t>N,v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A set of players </a:t>
            </a: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N, </a:t>
            </a:r>
            <a:r>
              <a:rPr lang="en-US" altLang="ko-KR" sz="2000" b="1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a</a:t>
            </a:r>
            <a:r>
              <a:rPr lang="en-US" altLang="ko-KR" sz="20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 </a:t>
            </a:r>
            <a:r>
              <a:rPr lang="en-US" altLang="ko-KR" sz="2000" b="1" i="1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coalition</a:t>
            </a:r>
            <a:r>
              <a:rPr lang="en-US" altLang="ko-KR" sz="20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 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S is a group of cooperating players ( subset of N 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Worth (utility) of a coalition </a:t>
            </a: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v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ko-KR" sz="1800" dirty="0">
                <a:latin typeface="Calibri"/>
                <a:ea typeface="Times New Roman" charset="0"/>
                <a:cs typeface="Calibri"/>
              </a:rPr>
              <a:t>In general</a:t>
            </a:r>
            <a:r>
              <a:rPr lang="en-US" altLang="ko-KR" sz="1800" b="1" dirty="0">
                <a:latin typeface="Calibri"/>
                <a:ea typeface="Times New Roman" charset="0"/>
                <a:cs typeface="Calibri"/>
              </a:rPr>
              <a:t>, </a:t>
            </a:r>
            <a:r>
              <a:rPr lang="en-US" altLang="ko-KR" sz="1800" b="1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payoff v(S) </a:t>
            </a:r>
            <a:r>
              <a:rPr lang="en-US" altLang="ko-KR" sz="1800" dirty="0">
                <a:latin typeface="Calibri"/>
                <a:ea typeface="Times New Roman" charset="0"/>
                <a:cs typeface="Calibri"/>
              </a:rPr>
              <a:t>is a real number that represents the gain resulting from a coalition S in the game (</a:t>
            </a:r>
            <a:r>
              <a:rPr lang="en-US" altLang="ko-KR" sz="1800" dirty="0" err="1">
                <a:latin typeface="Calibri"/>
                <a:ea typeface="Times New Roman" charset="0"/>
                <a:cs typeface="Calibri"/>
              </a:rPr>
              <a:t>N,v</a:t>
            </a:r>
            <a:r>
              <a:rPr lang="en-US" altLang="ko-KR" sz="1800" dirty="0">
                <a:latin typeface="Calibri"/>
                <a:ea typeface="Times New Roman" charset="0"/>
                <a:cs typeface="Calibri"/>
              </a:rPr>
              <a:t>) 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ko-KR" sz="1800" b="1" dirty="0">
                <a:latin typeface="Calibri"/>
                <a:ea typeface="Times New Roman" charset="0"/>
                <a:cs typeface="Calibri"/>
              </a:rPr>
              <a:t>v(N) </a:t>
            </a:r>
            <a:r>
              <a:rPr lang="en-US" altLang="ko-KR" sz="1800" dirty="0">
                <a:latin typeface="Calibri"/>
                <a:ea typeface="Times New Roman" charset="0"/>
                <a:cs typeface="Calibri"/>
              </a:rPr>
              <a:t>is the worth of forming the coalition of all users, known as the </a:t>
            </a:r>
            <a:r>
              <a:rPr lang="en-US" altLang="ko-KR" sz="1800" b="1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grand coalition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User payoff </a:t>
            </a: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x</a:t>
            </a:r>
            <a:r>
              <a:rPr lang="en-US" altLang="ko-KR" sz="2000" b="1" i="1" baseline="-25000" dirty="0">
                <a:latin typeface="Calibri"/>
                <a:ea typeface="Times New Roman" charset="0"/>
                <a:cs typeface="Calibri"/>
              </a:rPr>
              <a:t>i 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: the portion of </a:t>
            </a: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v(S)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received by a player </a:t>
            </a:r>
            <a:r>
              <a:rPr lang="en-US" altLang="ko-KR" sz="2000" b="1" i="1" dirty="0" err="1">
                <a:latin typeface="Calibri"/>
                <a:ea typeface="Times New Roman" charset="0"/>
                <a:cs typeface="Calibri"/>
              </a:rPr>
              <a:t>i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in coalition S</a:t>
            </a:r>
          </a:p>
          <a:p>
            <a:pPr lvl="1" eaLnBrk="1" hangingPunct="1">
              <a:lnSpc>
                <a:spcPct val="105000"/>
              </a:lnSpc>
            </a:pPr>
            <a:endParaRPr lang="en-US" altLang="ko-KR" sz="2400" dirty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lnSpc>
                <a:spcPct val="105000"/>
              </a:lnSpc>
            </a:pPr>
            <a:endParaRPr lang="en-US" altLang="ko-KR" sz="1800" dirty="0">
              <a:latin typeface="Calibri"/>
              <a:ea typeface="Times New Roman" charset="0"/>
              <a:cs typeface="Calibri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altLang="ko-KR" sz="1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Coalitional Games: Preliminaries</a:t>
            </a:r>
            <a:endParaRPr lang="en-GB" altLang="ko-KR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30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ko-KR" sz="2800" u="sng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Transferable utility (TU)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The worth </a:t>
            </a: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v(S)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of a coalition </a:t>
            </a:r>
            <a:r>
              <a:rPr lang="en-US" altLang="ko-KR" sz="2000" i="1" dirty="0">
                <a:latin typeface="Calibri"/>
                <a:ea typeface="Times New Roman" charset="0"/>
                <a:cs typeface="Calibri"/>
              </a:rPr>
              <a:t>S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can be distributed arbitrarily among the players in a coalition hence,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v(S) 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is a </a:t>
            </a:r>
            <a:r>
              <a:rPr lang="en-US" altLang="ko-KR" sz="2000" b="1" dirty="0">
                <a:latin typeface="Calibri"/>
                <a:ea typeface="Times New Roman" charset="0"/>
                <a:cs typeface="Calibri"/>
              </a:rPr>
              <a:t>function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from the power set of N over the real line</a:t>
            </a:r>
            <a:endParaRPr lang="en-US" altLang="ko-KR" sz="2000" i="1" dirty="0">
              <a:latin typeface="Calibri"/>
              <a:ea typeface="Times New Roman" charset="0"/>
              <a:cs typeface="Calibri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Non-transferable utility (NTU)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The payoff that a user receives in a coalition is pre-determined, and hence the value of a coalition cannot be described by a function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ko-KR" sz="2000" b="1" i="1" dirty="0">
                <a:latin typeface="Calibri"/>
                <a:ea typeface="Times New Roman" charset="0"/>
                <a:cs typeface="Calibri"/>
              </a:rPr>
              <a:t>v(S) 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is a set of payoff vectors that the players in </a:t>
            </a:r>
            <a:r>
              <a:rPr lang="en-US" altLang="ko-KR" sz="2000" i="1" dirty="0">
                <a:latin typeface="Calibri"/>
                <a:ea typeface="Times New Roman" charset="0"/>
                <a:cs typeface="Calibri"/>
              </a:rPr>
              <a:t>S</a:t>
            </a: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 can achieve</a:t>
            </a:r>
          </a:p>
          <a:p>
            <a:pPr lvl="1" eaLnBrk="1" hangingPunct="1">
              <a:lnSpc>
                <a:spcPct val="105000"/>
              </a:lnSpc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lnSpc>
                <a:spcPct val="105000"/>
              </a:lnSpc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Coalitional Games: Utility</a:t>
            </a:r>
            <a:endParaRPr lang="nb-NO" altLang="ko-KR" sz="36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600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548680"/>
            <a:ext cx="8316559" cy="56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6563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0" y="426363"/>
            <a:ext cx="8379142" cy="58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54804" cy="57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281</Words>
  <Application>Microsoft Macintosh PowerPoint</Application>
  <PresentationFormat>화면 슬라이드 쇼(4:3)</PresentationFormat>
  <Paragraphs>33</Paragraphs>
  <Slides>33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1" baseType="lpstr">
      <vt:lpstr>맑은 고딕</vt:lpstr>
      <vt:lpstr>나눔고딕</vt:lpstr>
      <vt:lpstr>Arial</vt:lpstr>
      <vt:lpstr>Calibri</vt:lpstr>
      <vt:lpstr>Comic Sans MS</vt:lpstr>
      <vt:lpstr>Times New Roman</vt:lpstr>
      <vt:lpstr>Wingdings</vt:lpstr>
      <vt:lpstr>Office 테마</vt:lpstr>
      <vt:lpstr>Lecture 13: Cooperative Game Theory Coalition Game</vt:lpstr>
      <vt:lpstr>Introduction</vt:lpstr>
      <vt:lpstr>Backgrounds</vt:lpstr>
      <vt:lpstr>Coalitional Games: Preliminaries</vt:lpstr>
      <vt:lpstr>Coalitional Games: Utility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587</cp:revision>
  <cp:lastPrinted>2017-04-27T12:21:17Z</cp:lastPrinted>
  <dcterms:created xsi:type="dcterms:W3CDTF">2010-07-02T06:15:08Z</dcterms:created>
  <dcterms:modified xsi:type="dcterms:W3CDTF">2021-02-27T13:18:06Z</dcterms:modified>
</cp:coreProperties>
</file>