
<file path=[Content_Types].xml><?xml version="1.0" encoding="utf-8"?>
<Types xmlns="http://schemas.openxmlformats.org/package/2006/content-types">
  <Default Extension="emf" ContentType="image/x-emf"/>
  <Default Extension="gif" ContentType="image/gif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7" r:id="rId2"/>
    <p:sldId id="307" r:id="rId3"/>
    <p:sldId id="258" r:id="rId4"/>
    <p:sldId id="260" r:id="rId5"/>
    <p:sldId id="261" r:id="rId6"/>
    <p:sldId id="313" r:id="rId7"/>
    <p:sldId id="308" r:id="rId8"/>
    <p:sldId id="262" r:id="rId9"/>
    <p:sldId id="325" r:id="rId10"/>
    <p:sldId id="263" r:id="rId11"/>
    <p:sldId id="264" r:id="rId12"/>
    <p:sldId id="309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80" r:id="rId24"/>
    <p:sldId id="315" r:id="rId25"/>
  </p:sldIdLst>
  <p:sldSz cx="9144000" cy="6858000" type="screen4x3"/>
  <p:notesSz cx="6797675" cy="987425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D1EDFF"/>
    <a:srgbClr val="CCEC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81" autoAdjust="0"/>
    <p:restoredTop sz="94674" autoAdjust="0"/>
  </p:normalViewPr>
  <p:slideViewPr>
    <p:cSldViewPr>
      <p:cViewPr varScale="1">
        <p:scale>
          <a:sx n="124" d="100"/>
          <a:sy n="124" d="100"/>
        </p:scale>
        <p:origin x="205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09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5264" tIns="47632" rIns="95264" bIns="47632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5264" tIns="47632" rIns="95264" bIns="47632" rtlCol="0"/>
          <a:lstStyle>
            <a:lvl1pPr algn="r">
              <a:defRPr sz="1300"/>
            </a:lvl1pPr>
          </a:lstStyle>
          <a:p>
            <a:fld id="{66A34F84-89D5-4103-A9F5-2A4E8C749CAE}" type="datetimeFigureOut">
              <a:rPr lang="ko-KR" altLang="en-US" smtClean="0"/>
              <a:pPr/>
              <a:t>2021. 2. 27.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5264" tIns="47632" rIns="95264" bIns="47632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5264" tIns="47632" rIns="95264" bIns="47632" rtlCol="0" anchor="b"/>
          <a:lstStyle>
            <a:lvl1pPr algn="r">
              <a:defRPr sz="1300"/>
            </a:lvl1pPr>
          </a:lstStyle>
          <a:p>
            <a:fld id="{0010351E-67A8-4AFC-B24C-2B610D064F2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94886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5264" tIns="47632" rIns="95264" bIns="47632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5264" tIns="47632" rIns="95264" bIns="47632" rtlCol="0"/>
          <a:lstStyle>
            <a:lvl1pPr algn="r">
              <a:defRPr sz="1300"/>
            </a:lvl1pPr>
          </a:lstStyle>
          <a:p>
            <a:fld id="{FFF0AD6B-AEAA-4FC8-B9BE-275E5EF376AB}" type="datetimeFigureOut">
              <a:rPr lang="ko-KR" altLang="en-US" smtClean="0"/>
              <a:pPr/>
              <a:t>2021. 2. 27.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264" tIns="47632" rIns="95264" bIns="47632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8"/>
            <a:ext cx="5438140" cy="4443413"/>
          </a:xfrm>
          <a:prstGeom prst="rect">
            <a:avLst/>
          </a:prstGeom>
        </p:spPr>
        <p:txBody>
          <a:bodyPr vert="horz" lIns="95264" tIns="47632" rIns="95264" bIns="47632" rtlCol="0">
            <a:normAutofit/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5264" tIns="47632" rIns="95264" bIns="47632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5264" tIns="47632" rIns="95264" bIns="47632" rtlCol="0" anchor="b"/>
          <a:lstStyle>
            <a:lvl1pPr algn="r">
              <a:defRPr sz="1300"/>
            </a:lvl1pPr>
          </a:lstStyle>
          <a:p>
            <a:fld id="{D51A2556-5F5E-4107-B3C9-889FA75FD09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7162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A2556-5F5E-4107-B3C9-889FA75FD096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9928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600200"/>
            <a:ext cx="7772400" cy="4648200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102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5: DataLink Layer</a:t>
            </a:r>
            <a:endParaRPr lang="en-US" altLang="ko-KR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62925" y="6400800"/>
            <a:ext cx="676275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5a-</a:t>
            </a:r>
            <a:fld id="{8785AD08-688C-4031-BB03-F2BD5307A13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81000" y="333375"/>
            <a:ext cx="8305800" cy="581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36550" y="1143000"/>
            <a:ext cx="4137025" cy="2514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5975" y="1143000"/>
            <a:ext cx="4137025" cy="2514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36550" y="3810000"/>
            <a:ext cx="4137025" cy="2514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5975" y="3810000"/>
            <a:ext cx="4137025" cy="2514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1447800" y="6477000"/>
            <a:ext cx="6934200" cy="3048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ko-KR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229600" y="6477000"/>
            <a:ext cx="608013" cy="303213"/>
          </a:xfrm>
          <a:prstGeom prst="rect">
            <a:avLst/>
          </a:prstGeom>
        </p:spPr>
        <p:txBody>
          <a:bodyPr/>
          <a:lstStyle>
            <a:lvl1pPr>
              <a:defRPr smtClean="0">
                <a:ea typeface="굴림" charset="0"/>
                <a:cs typeface="굴림" charset="0"/>
              </a:defRPr>
            </a:lvl1pPr>
          </a:lstStyle>
          <a:p>
            <a:pPr>
              <a:defRPr/>
            </a:pPr>
            <a:fld id="{30172503-70DB-BB4A-B6FF-B0AA7235FF2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7804689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33375"/>
            <a:ext cx="8305800" cy="581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36550" y="1143000"/>
            <a:ext cx="4137025" cy="5181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5975" y="1143000"/>
            <a:ext cx="4137025" cy="2514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25975" y="3810000"/>
            <a:ext cx="4137025" cy="2514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1447800" y="6477000"/>
            <a:ext cx="6934200" cy="3048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ko-K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229600" y="6477000"/>
            <a:ext cx="608013" cy="303213"/>
          </a:xfrm>
          <a:prstGeom prst="rect">
            <a:avLst/>
          </a:prstGeom>
        </p:spPr>
        <p:txBody>
          <a:bodyPr/>
          <a:lstStyle>
            <a:lvl1pPr>
              <a:defRPr smtClean="0">
                <a:ea typeface="굴림" charset="0"/>
                <a:cs typeface="굴림" charset="0"/>
              </a:defRPr>
            </a:lvl1pPr>
          </a:lstStyle>
          <a:p>
            <a:pPr>
              <a:defRPr/>
            </a:pPr>
            <a:fld id="{F4349AF4-B665-BB4E-AFC2-9C46FBE3B25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766869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8155"/>
            <a:ext cx="9144000" cy="690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7388" y="1451052"/>
            <a:ext cx="6189225" cy="3955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82909" y="6618077"/>
            <a:ext cx="594829" cy="166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 b="2589"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제목 1"/>
          <p:cNvSpPr txBox="1">
            <a:spLocks/>
          </p:cNvSpPr>
          <p:nvPr userDrawn="1"/>
        </p:nvSpPr>
        <p:spPr>
          <a:xfrm>
            <a:off x="2132112" y="3573016"/>
            <a:ext cx="6000792" cy="2088232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Yi, Yung (</a:t>
            </a: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이융</a:t>
            </a: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)</a:t>
            </a:r>
            <a:b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KAIST, Electrical Engineering</a:t>
            </a:r>
            <a:b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http://lanada.kaist.ac.kr</a:t>
            </a:r>
            <a:b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yiyung@kaist.edu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 l="92932"/>
          <a:stretch>
            <a:fillRect/>
          </a:stretch>
        </p:blipFill>
        <p:spPr bwMode="auto">
          <a:xfrm>
            <a:off x="8528206" y="130324"/>
            <a:ext cx="508290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 r="92856"/>
          <a:stretch>
            <a:fillRect/>
          </a:stretch>
        </p:blipFill>
        <p:spPr bwMode="auto">
          <a:xfrm>
            <a:off x="107504" y="130324"/>
            <a:ext cx="513731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2611" y="6603917"/>
            <a:ext cx="594829" cy="166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텍스트 개체 틀 10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62464" y="1196752"/>
            <a:ext cx="8186212" cy="522686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Wingdings" pitchFamily="2" charset="2"/>
              <a:buChar char="l"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</a:lstStyle>
          <a:p>
            <a:pPr lvl="0"/>
            <a:r>
              <a:rPr lang="en-US" altLang="ko-KR" dirty="0"/>
              <a:t>Description</a:t>
            </a:r>
          </a:p>
          <a:p>
            <a:pPr lvl="1"/>
            <a:r>
              <a:rPr lang="en-US" altLang="ko-KR" sz="2000" dirty="0" err="1"/>
              <a:t>Sdfsf</a:t>
            </a:r>
            <a:endParaRPr lang="en-US" altLang="ko-KR" sz="2000" dirty="0"/>
          </a:p>
          <a:p>
            <a:pPr lvl="2"/>
            <a:r>
              <a:rPr lang="en-US" altLang="ko-KR" sz="1800" dirty="0" err="1">
                <a:latin typeface="Comic Sans MS" pitchFamily="66" charset="0"/>
              </a:rPr>
              <a:t>sdfasdf</a:t>
            </a:r>
            <a:endParaRPr lang="en-US" altLang="ko-KR" dirty="0"/>
          </a:p>
        </p:txBody>
      </p:sp>
      <p:sp>
        <p:nvSpPr>
          <p:cNvPr id="8" name="제목 1"/>
          <p:cNvSpPr>
            <a:spLocks noGrp="1"/>
          </p:cNvSpPr>
          <p:nvPr userDrawn="1">
            <p:ph type="title" hasCustomPrompt="1"/>
          </p:nvPr>
        </p:nvSpPr>
        <p:spPr>
          <a:xfrm>
            <a:off x="1547663" y="399501"/>
            <a:ext cx="7130669" cy="53762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 b="1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altLang="ko-KR" dirty="0"/>
              <a:t>01/ Put Title here (size : 32 pt)</a:t>
            </a:r>
            <a:endParaRPr lang="ko-KR" altLang="en-US" dirty="0"/>
          </a:p>
        </p:txBody>
      </p:sp>
      <p:cxnSp>
        <p:nvCxnSpPr>
          <p:cNvPr id="10" name="직선 연결선 9"/>
          <p:cNvCxnSpPr/>
          <p:nvPr userDrawn="1"/>
        </p:nvCxnSpPr>
        <p:spPr>
          <a:xfrm>
            <a:off x="378000" y="1025872"/>
            <a:ext cx="8388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15395" y="84386"/>
            <a:ext cx="870051" cy="144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E:\'10 works\spring\tinies\project02\ppt\circle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5450681" y="2689647"/>
            <a:ext cx="3602038" cy="3784600"/>
          </a:xfrm>
          <a:prstGeom prst="rect">
            <a:avLst/>
          </a:prstGeom>
          <a:noFill/>
        </p:spPr>
      </p:pic>
      <p:pic>
        <p:nvPicPr>
          <p:cNvPr id="14" name="Picture 2" descr="E:\'10 works\spring\tinies\project02\ppt\circle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 rot="7192078">
            <a:off x="396186" y="-63485"/>
            <a:ext cx="1059197" cy="111288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 l="92932"/>
          <a:stretch>
            <a:fillRect/>
          </a:stretch>
        </p:blipFill>
        <p:spPr bwMode="auto">
          <a:xfrm>
            <a:off x="8528206" y="130324"/>
            <a:ext cx="508290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 r="92856"/>
          <a:stretch>
            <a:fillRect/>
          </a:stretch>
        </p:blipFill>
        <p:spPr bwMode="auto">
          <a:xfrm>
            <a:off x="107504" y="130324"/>
            <a:ext cx="513731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제목 1"/>
          <p:cNvSpPr>
            <a:spLocks noGrp="1"/>
          </p:cNvSpPr>
          <p:nvPr userDrawn="1">
            <p:ph type="title" hasCustomPrompt="1"/>
          </p:nvPr>
        </p:nvSpPr>
        <p:spPr>
          <a:xfrm>
            <a:off x="448733" y="399501"/>
            <a:ext cx="8229600" cy="53762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 b="1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altLang="ko-KR" dirty="0"/>
              <a:t>02/ Put Title here (size : 32 pt)</a:t>
            </a:r>
            <a:endParaRPr lang="ko-KR" altLang="en-US" dirty="0"/>
          </a:p>
        </p:txBody>
      </p:sp>
      <p:cxnSp>
        <p:nvCxnSpPr>
          <p:cNvPr id="10" name="직선 연결선 9"/>
          <p:cNvCxnSpPr/>
          <p:nvPr userDrawn="1"/>
        </p:nvCxnSpPr>
        <p:spPr>
          <a:xfrm>
            <a:off x="378000" y="1025872"/>
            <a:ext cx="8388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텍스트 개체 틀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2464" y="1628801"/>
            <a:ext cx="8186212" cy="197938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defRPr>
            </a:lvl1pPr>
          </a:lstStyle>
          <a:p>
            <a:pPr lvl="0"/>
            <a:r>
              <a:rPr lang="en-US" altLang="ko-KR" dirty="0"/>
              <a:t>Description</a:t>
            </a:r>
            <a:r>
              <a:rPr lang="ko-KR" altLang="en-US" dirty="0"/>
              <a:t> </a:t>
            </a:r>
            <a:r>
              <a:rPr lang="en-US" altLang="ko-KR" dirty="0"/>
              <a:t>( Font : Calibri / Size : 18 pt )</a:t>
            </a:r>
          </a:p>
        </p:txBody>
      </p:sp>
      <p:sp>
        <p:nvSpPr>
          <p:cNvPr id="12" name="텍스트 개체 틀 10"/>
          <p:cNvSpPr>
            <a:spLocks noGrp="1"/>
          </p:cNvSpPr>
          <p:nvPr>
            <p:ph type="body" sz="quarter" idx="14" hasCustomPrompt="1"/>
          </p:nvPr>
        </p:nvSpPr>
        <p:spPr>
          <a:xfrm>
            <a:off x="462464" y="1159918"/>
            <a:ext cx="8186212" cy="411693"/>
          </a:xfrm>
          <a:prstGeom prst="rect">
            <a:avLst/>
          </a:prstGeom>
          <a:solidFill>
            <a:srgbClr val="D1EDFF"/>
          </a:solidFill>
        </p:spPr>
        <p:txBody>
          <a:bodyPr>
            <a:noAutofit/>
          </a:bodyPr>
          <a:lstStyle>
            <a:lvl1pPr>
              <a:buNone/>
              <a:defRPr sz="2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defRPr>
            </a:lvl1pPr>
          </a:lstStyle>
          <a:p>
            <a:pPr lvl="0"/>
            <a:r>
              <a:rPr lang="en-US" altLang="ko-KR" dirty="0"/>
              <a:t>1. Title ( size : 24pt)</a:t>
            </a:r>
          </a:p>
        </p:txBody>
      </p:sp>
      <p:sp>
        <p:nvSpPr>
          <p:cNvPr id="14" name="텍스트 개체 틀 10"/>
          <p:cNvSpPr>
            <a:spLocks noGrp="1"/>
          </p:cNvSpPr>
          <p:nvPr>
            <p:ph type="body" sz="quarter" idx="16" hasCustomPrompt="1"/>
          </p:nvPr>
        </p:nvSpPr>
        <p:spPr>
          <a:xfrm>
            <a:off x="467544" y="4257923"/>
            <a:ext cx="8186212" cy="197938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defRPr>
            </a:lvl1pPr>
          </a:lstStyle>
          <a:p>
            <a:pPr lvl="0"/>
            <a:r>
              <a:rPr lang="en-US" altLang="ko-KR" dirty="0"/>
              <a:t>Description</a:t>
            </a:r>
            <a:r>
              <a:rPr lang="ko-KR" altLang="en-US" dirty="0"/>
              <a:t> </a:t>
            </a:r>
            <a:r>
              <a:rPr lang="en-US" altLang="ko-KR" dirty="0"/>
              <a:t>( Font : Calibri / Size : 18 pt )</a:t>
            </a:r>
          </a:p>
        </p:txBody>
      </p:sp>
      <p:sp>
        <p:nvSpPr>
          <p:cNvPr id="15" name="텍스트 개체 틀 10"/>
          <p:cNvSpPr>
            <a:spLocks noGrp="1"/>
          </p:cNvSpPr>
          <p:nvPr>
            <p:ph type="body" sz="quarter" idx="17" hasCustomPrompt="1"/>
          </p:nvPr>
        </p:nvSpPr>
        <p:spPr>
          <a:xfrm>
            <a:off x="467544" y="3789040"/>
            <a:ext cx="8186212" cy="411693"/>
          </a:xfrm>
          <a:prstGeom prst="rect">
            <a:avLst/>
          </a:prstGeom>
          <a:solidFill>
            <a:srgbClr val="D1EDFF"/>
          </a:solidFill>
        </p:spPr>
        <p:txBody>
          <a:bodyPr>
            <a:noAutofit/>
          </a:bodyPr>
          <a:lstStyle>
            <a:lvl1pPr>
              <a:buNone/>
              <a:defRPr sz="2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defRPr>
            </a:lvl1pPr>
          </a:lstStyle>
          <a:p>
            <a:pPr lvl="0"/>
            <a:r>
              <a:rPr lang="en-US" altLang="ko-KR" dirty="0"/>
              <a:t>2. Title ( size : 24pt)</a:t>
            </a:r>
          </a:p>
        </p:txBody>
      </p:sp>
      <p:pic>
        <p:nvPicPr>
          <p:cNvPr id="17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5395" y="84386"/>
            <a:ext cx="870051" cy="144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62611" y="6603917"/>
            <a:ext cx="594829" cy="166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텍스트 개체 틀 14"/>
          <p:cNvSpPr>
            <a:spLocks noGrp="1"/>
          </p:cNvSpPr>
          <p:nvPr>
            <p:ph type="body" sz="quarter" idx="15" hasCustomPrompt="1"/>
          </p:nvPr>
        </p:nvSpPr>
        <p:spPr>
          <a:xfrm>
            <a:off x="7020272" y="6527624"/>
            <a:ext cx="1656184" cy="28575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>
                <a:latin typeface="맑은 고딕" pitchFamily="50" charset="-127"/>
                <a:ea typeface="맑은 고딕" pitchFamily="50" charset="-127"/>
              </a:defRPr>
            </a:lvl1pPr>
          </a:lstStyle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로고를 넣어주세요 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학회 로고 등 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)</a:t>
            </a:r>
            <a:endParaRPr lang="ko-KR" altLang="en-US" dirty="0"/>
          </a:p>
        </p:txBody>
      </p:sp>
      <p:pic>
        <p:nvPicPr>
          <p:cNvPr id="20" name="Picture 2" descr="E:\'10 works\spring\tinies\project02\ppt\circle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5450681" y="2689647"/>
            <a:ext cx="3602038" cy="3784600"/>
          </a:xfrm>
          <a:prstGeom prst="rect">
            <a:avLst/>
          </a:prstGeom>
          <a:noFill/>
        </p:spPr>
      </p:pic>
      <p:pic>
        <p:nvPicPr>
          <p:cNvPr id="21" name="Picture 2" descr="E:\'10 works\spring\tinies\project02\ppt\circle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 rot="7192078">
            <a:off x="396186" y="-63485"/>
            <a:ext cx="1059197" cy="111288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 b="2589"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2343573" y="2651428"/>
            <a:ext cx="445686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Thank you</a:t>
            </a:r>
          </a:p>
          <a:p>
            <a:pPr algn="ctr"/>
            <a:r>
              <a:rPr lang="en-US" altLang="ko-KR" sz="2400" dirty="0">
                <a:latin typeface="Calibri" pitchFamily="34" charset="0"/>
                <a:cs typeface="Calibri" pitchFamily="34" charset="0"/>
              </a:rPr>
              <a:t>More</a:t>
            </a:r>
            <a:r>
              <a:rPr lang="en-US" altLang="ko-KR" sz="2400" baseline="0" dirty="0">
                <a:latin typeface="Calibri" pitchFamily="34" charset="0"/>
                <a:cs typeface="Calibri" pitchFamily="34" charset="0"/>
              </a:rPr>
              <a:t> comments and questions at </a:t>
            </a:r>
            <a:br>
              <a:rPr lang="en-US" altLang="ko-KR" sz="2400" baseline="0" dirty="0">
                <a:latin typeface="Calibri" pitchFamily="34" charset="0"/>
                <a:cs typeface="Calibri" pitchFamily="34" charset="0"/>
              </a:rPr>
            </a:br>
            <a:r>
              <a:rPr lang="en-US" altLang="ko-KR" sz="2400" baseline="0" dirty="0">
                <a:latin typeface="Calibri" pitchFamily="34" charset="0"/>
                <a:cs typeface="Calibri" pitchFamily="34" charset="0"/>
              </a:rPr>
              <a:t>yiyung@kaist.edu</a:t>
            </a:r>
            <a:endParaRPr lang="ko-KR" altLang="en-US" sz="24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496300" cy="633412"/>
          </a:xfrm>
          <a:prstGeom prst="rect">
            <a:avLst/>
          </a:prstGeo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268413"/>
            <a:ext cx="8178800" cy="49688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348038" y="6237288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0EB74-B2A7-404D-9C8E-769C9DFC2123}" type="slidenum">
              <a:rPr lang="en-US" altLang="ko-KR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102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5: DataLink Layer</a:t>
            </a:r>
            <a:endParaRPr lang="en-US" altLang="ko-KR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62925" y="6400800"/>
            <a:ext cx="676275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5a-</a:t>
            </a:r>
            <a:fld id="{E2F6E717-0B04-485A-AD9D-AAB5509EEAE6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49" r:id="rId3"/>
    <p:sldLayoutId id="2147483653" r:id="rId4"/>
    <p:sldLayoutId id="2147483651" r:id="rId5"/>
    <p:sldLayoutId id="2147483655" r:id="rId6"/>
    <p:sldLayoutId id="2147483652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1.wmf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7" Type="http://schemas.openxmlformats.org/officeDocument/2006/relationships/image" Target="../media/image15.gi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67544" y="1556792"/>
            <a:ext cx="8172400" cy="1872208"/>
          </a:xfrm>
          <a:prstGeom prst="rect">
            <a:avLst/>
          </a:prstGeom>
        </p:spPr>
        <p:txBody>
          <a:bodyPr/>
          <a:lstStyle/>
          <a:p>
            <a:r>
              <a:rPr lang="en-US" altLang="ko-KR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Lecture 12:</a:t>
            </a:r>
            <a:br>
              <a:rPr lang="en-US" altLang="ko-KR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</a:br>
            <a:r>
              <a:rPr lang="en-US" altLang="ko-KR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Cooperative Game Theory</a:t>
            </a:r>
            <a:br>
              <a:rPr lang="en-US" altLang="ko-KR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</a:br>
            <a:r>
              <a:rPr lang="en-US" altLang="ko-KR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Nash Bargaining Solution</a:t>
            </a:r>
            <a:endParaRPr lang="ko-KR" altLang="en-US" dirty="0">
              <a:solidFill>
                <a:schemeClr val="accent2">
                  <a:lumMod val="75000"/>
                </a:schemeClr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62464" y="1052736"/>
            <a:ext cx="8186212" cy="5226861"/>
          </a:xfrm>
        </p:spPr>
        <p:txBody>
          <a:bodyPr/>
          <a:lstStyle/>
          <a:p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9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ea typeface="굴림" charset="0"/>
                <a:cs typeface="Calibri"/>
              </a:rPr>
              <a:t>Motivating Example (2)</a:t>
            </a:r>
            <a:endParaRPr lang="en-GB" altLang="ko-KR" sz="3200" dirty="0">
              <a:effectLst>
                <a:outerShdw blurRad="38100" dist="38100" dir="2700000" algn="tl">
                  <a:srgbClr val="DDDDDD"/>
                </a:outerShdw>
              </a:effectLst>
              <a:latin typeface="Calibri"/>
              <a:ea typeface="굴림" charset="0"/>
              <a:cs typeface="Calibri"/>
            </a:endParaRPr>
          </a:p>
        </p:txBody>
      </p:sp>
      <p:pic>
        <p:nvPicPr>
          <p:cNvPr id="697347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89772"/>
            <a:ext cx="785813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7349" name="Picture 5" descr="poor%20m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642172"/>
            <a:ext cx="16192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735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175572"/>
            <a:ext cx="16764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7355" name="Text Box 11"/>
          <p:cNvSpPr txBox="1">
            <a:spLocks noChangeArrowheads="1"/>
          </p:cNvSpPr>
          <p:nvPr/>
        </p:nvSpPr>
        <p:spPr bwMode="auto">
          <a:xfrm>
            <a:off x="2819400" y="5478909"/>
            <a:ext cx="36655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ko-KR" sz="2000" b="1">
                <a:solidFill>
                  <a:schemeClr val="hlink"/>
                </a:solidFill>
                <a:latin typeface="Calibri" charset="0"/>
                <a:ea typeface="Calibri" charset="0"/>
                <a:cs typeface="Calibri" charset="0"/>
              </a:rPr>
              <a:t>Can be deemed unsatistifactory </a:t>
            </a:r>
          </a:p>
          <a:p>
            <a:pPr eaLnBrk="1" hangingPunct="1"/>
            <a:r>
              <a:rPr lang="en-US" altLang="ko-KR" sz="2000" b="1">
                <a:solidFill>
                  <a:schemeClr val="hlink"/>
                </a:solidFill>
                <a:latin typeface="Calibri" charset="0"/>
                <a:ea typeface="Calibri" charset="0"/>
                <a:cs typeface="Calibri" charset="0"/>
              </a:rPr>
              <a:t>Given each Man’s wealth!!!</a:t>
            </a:r>
            <a:endParaRPr lang="en-GB" altLang="ko-KR" sz="2000" b="1">
              <a:solidFill>
                <a:schemeClr val="hlink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69735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538" y="4239865"/>
            <a:ext cx="16764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7357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404172"/>
            <a:ext cx="16764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7358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632772"/>
            <a:ext cx="1600200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7365" name="Picture 21" descr="geni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227584"/>
            <a:ext cx="211296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7366" name="AutoShape 22"/>
          <p:cNvSpPr>
            <a:spLocks noChangeArrowheads="1"/>
          </p:cNvSpPr>
          <p:nvPr/>
        </p:nvSpPr>
        <p:spPr bwMode="auto">
          <a:xfrm>
            <a:off x="762000" y="1532384"/>
            <a:ext cx="2362200" cy="1524000"/>
          </a:xfrm>
          <a:prstGeom prst="wedgeRectCallout">
            <a:avLst>
              <a:gd name="adj1" fmla="val 78292"/>
              <a:gd name="adj2" fmla="val -5177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r>
              <a:rPr lang="en-US" altLang="ko-KR" b="1">
                <a:latin typeface="Calibri" charset="0"/>
                <a:ea typeface="Calibri" charset="0"/>
                <a:cs typeface="Calibri" charset="0"/>
              </a:rPr>
              <a:t>I can give you 100$ if and only if you agree on how to share it</a:t>
            </a:r>
            <a:endParaRPr lang="en-GB" altLang="ko-KR" b="1">
              <a:latin typeface="Calibri" charset="0"/>
              <a:ea typeface="Calibri" charset="0"/>
              <a:cs typeface="Calibri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4"/>
              <p:cNvSpPr txBox="1">
                <a:spLocks noChangeArrowheads="1"/>
              </p:cNvSpPr>
              <p:nvPr/>
            </p:nvSpPr>
            <p:spPr bwMode="auto">
              <a:xfrm>
                <a:off x="1355725" y="6271072"/>
                <a:ext cx="2776337" cy="375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ko-KR" sz="1800" dirty="0">
                    <a:solidFill>
                      <a:schemeClr val="folHlink"/>
                    </a:solidFill>
                    <a:latin typeface="Calibri" charset="0"/>
                    <a:ea typeface="Calibri" charset="0"/>
                    <a:cs typeface="Calibri" charset="0"/>
                  </a:rPr>
                  <a:t>Rich Man (Wealth = $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800" b="0" i="1" smtClean="0">
                            <a:solidFill>
                              <a:schemeClr val="folHlink"/>
                            </a:solidFill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</m:ctrlPr>
                      </m:sSupPr>
                      <m:e>
                        <m:r>
                          <a:rPr lang="en-US" altLang="ko-KR" sz="1800" b="0" i="1" smtClean="0">
                            <a:solidFill>
                              <a:schemeClr val="folHlink"/>
                            </a:solidFill>
                            <a:latin typeface="Cambria Math" charset="0"/>
                            <a:ea typeface="Calibri" charset="0"/>
                            <a:cs typeface="Calibri" charset="0"/>
                          </a:rPr>
                          <m:t>10</m:t>
                        </m:r>
                      </m:e>
                      <m:sup>
                        <m:r>
                          <a:rPr lang="en-US" altLang="ko-KR" sz="1800" b="0" i="1" smtClean="0">
                            <a:solidFill>
                              <a:schemeClr val="folHlink"/>
                            </a:solidFill>
                            <a:latin typeface="Cambria Math" charset="0"/>
                            <a:ea typeface="Calibri" charset="0"/>
                            <a:cs typeface="Calibri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GB" altLang="ko-KR" sz="1800" dirty="0">
                    <a:solidFill>
                      <a:schemeClr val="folHlink"/>
                    </a:solidFill>
                    <a:latin typeface="Calibri" charset="0"/>
                    <a:ea typeface="Calibri" charset="0"/>
                    <a:cs typeface="Calibri" charset="0"/>
                  </a:rPr>
                  <a:t>) </a:t>
                </a:r>
              </a:p>
            </p:txBody>
          </p:sp>
        </mc:Choice>
        <mc:Fallback xmlns="">
          <p:sp>
            <p:nvSpPr>
              <p:cNvPr id="17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55725" y="6271072"/>
                <a:ext cx="2776337" cy="375552"/>
              </a:xfrm>
              <a:prstGeom prst="rect">
                <a:avLst/>
              </a:prstGeom>
              <a:blipFill rotWithShape="0">
                <a:blip r:embed="rId9"/>
                <a:stretch>
                  <a:fillRect l="-1754" t="-8197" r="-877" b="-26230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6032641" y="6267759"/>
            <a:ext cx="25530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ko-KR" sz="1800" dirty="0">
                <a:solidFill>
                  <a:schemeClr val="folHlink"/>
                </a:solidFill>
                <a:latin typeface="Calibri" charset="0"/>
                <a:ea typeface="Calibri" charset="0"/>
                <a:cs typeface="Calibri" charset="0"/>
              </a:rPr>
              <a:t>Poor Man (Wealth = $10)</a:t>
            </a:r>
            <a:endParaRPr lang="en-GB" altLang="ko-KR" sz="1800" dirty="0">
              <a:solidFill>
                <a:schemeClr val="folHlink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7270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ko-KR" sz="2800" b="1" dirty="0">
                <a:latin typeface="Calibri"/>
                <a:ea typeface="Times New Roman" charset="0"/>
                <a:cs typeface="Calibri"/>
              </a:rPr>
              <a:t>John Nash</a:t>
            </a:r>
            <a:r>
              <a:rPr lang="en-US" altLang="ko-KR" sz="2800" dirty="0">
                <a:latin typeface="Calibri"/>
                <a:ea typeface="Times New Roman" charset="0"/>
                <a:cs typeface="Calibri"/>
              </a:rPr>
              <a:t>’s approach</a:t>
            </a:r>
          </a:p>
          <a:p>
            <a:pPr lvl="1">
              <a:lnSpc>
                <a:spcPct val="90000"/>
              </a:lnSpc>
            </a:pPr>
            <a:r>
              <a:rPr lang="en-US" altLang="ko-KR" sz="2400" dirty="0">
                <a:latin typeface="Calibri"/>
                <a:ea typeface="Times New Roman" charset="0"/>
                <a:cs typeface="Calibri"/>
              </a:rPr>
              <a:t>When presented with a bargaining problem such as the rich man – poor man case, how can we pick a reasonable outcome?</a:t>
            </a:r>
          </a:p>
          <a:p>
            <a:pPr lvl="1">
              <a:lnSpc>
                <a:spcPct val="90000"/>
              </a:lnSpc>
            </a:pPr>
            <a:r>
              <a:rPr lang="en-US" altLang="ko-KR" sz="2400" dirty="0">
                <a:latin typeface="Calibri"/>
                <a:ea typeface="Times New Roman" charset="0"/>
                <a:cs typeface="Calibri"/>
              </a:rPr>
              <a:t>Interested in the </a:t>
            </a:r>
            <a:r>
              <a:rPr lang="en-US" altLang="ko-KR" sz="2400" b="1" dirty="0">
                <a:latin typeface="Calibri"/>
                <a:ea typeface="Times New Roman" charset="0"/>
                <a:cs typeface="Calibri"/>
              </a:rPr>
              <a:t>outcome</a:t>
            </a:r>
            <a:r>
              <a:rPr lang="en-US" altLang="ko-KR" sz="2400" dirty="0">
                <a:latin typeface="Calibri"/>
                <a:ea typeface="Times New Roman" charset="0"/>
                <a:cs typeface="Calibri"/>
              </a:rPr>
              <a:t> rather than the </a:t>
            </a:r>
            <a:r>
              <a:rPr lang="en-US" altLang="ko-KR" sz="2400" b="1" dirty="0">
                <a:latin typeface="Calibri"/>
                <a:ea typeface="Times New Roman" charset="0"/>
                <a:cs typeface="Calibri"/>
              </a:rPr>
              <a:t>process</a:t>
            </a:r>
          </a:p>
          <a:p>
            <a:pPr>
              <a:lnSpc>
                <a:spcPct val="90000"/>
              </a:lnSpc>
            </a:pPr>
            <a:endParaRPr lang="en-US" altLang="ko-KR" sz="2800" b="1" dirty="0">
              <a:latin typeface="Calibri"/>
              <a:ea typeface="Times New Roman" charset="0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altLang="ko-KR" sz="2800" b="1" dirty="0">
                <a:latin typeface="Calibri"/>
                <a:ea typeface="Times New Roman" charset="0"/>
                <a:cs typeface="Calibri"/>
              </a:rPr>
              <a:t>The Nash Bargaining Solution </a:t>
            </a:r>
            <a:r>
              <a:rPr lang="en-US" altLang="ko-KR" sz="2800" dirty="0">
                <a:latin typeface="Calibri"/>
                <a:ea typeface="Times New Roman" charset="0"/>
                <a:cs typeface="Calibri"/>
              </a:rPr>
              <a:t>was proposed in 1950 using an </a:t>
            </a:r>
            <a:r>
              <a:rPr lang="en-US" altLang="ko-KR" sz="2800" dirty="0">
                <a:solidFill>
                  <a:srgbClr val="FF0000"/>
                </a:solidFill>
                <a:latin typeface="Calibri"/>
                <a:ea typeface="Times New Roman" charset="0"/>
                <a:cs typeface="Calibri"/>
              </a:rPr>
              <a:t>axiomatic approach </a:t>
            </a:r>
            <a:r>
              <a:rPr lang="en-US" altLang="ko-KR" sz="2800" dirty="0">
                <a:latin typeface="Calibri"/>
                <a:ea typeface="Times New Roman" charset="0"/>
                <a:cs typeface="Calibri"/>
              </a:rPr>
              <a:t>and is considered as one of the key foundations of bargaining problems</a:t>
            </a:r>
          </a:p>
          <a:p>
            <a:pPr lvl="1">
              <a:lnSpc>
                <a:spcPct val="90000"/>
              </a:lnSpc>
              <a:buFont typeface="Wingdings" charset="0"/>
              <a:buNone/>
            </a:pPr>
            <a:endParaRPr lang="en-US" altLang="ko-KR" sz="2800" dirty="0">
              <a:latin typeface="Calibri"/>
              <a:ea typeface="Times New Roman" charset="0"/>
              <a:cs typeface="Calibri"/>
            </a:endParaRPr>
          </a:p>
          <a:p>
            <a:pPr lvl="2">
              <a:lnSpc>
                <a:spcPct val="90000"/>
              </a:lnSpc>
              <a:buFont typeface="Wingdings" charset="0"/>
              <a:buNone/>
            </a:pPr>
            <a:endParaRPr lang="en-US" altLang="ko-KR" sz="2800" dirty="0">
              <a:latin typeface="Calibri"/>
              <a:ea typeface="Times New Roman" charset="0"/>
              <a:cs typeface="Calibri"/>
            </a:endParaRPr>
          </a:p>
          <a:p>
            <a:pPr lvl="1">
              <a:lnSpc>
                <a:spcPct val="90000"/>
              </a:lnSpc>
              <a:buFont typeface="Wingdings" charset="0"/>
              <a:buNone/>
            </a:pPr>
            <a:endParaRPr lang="en-US" altLang="ko-KR" sz="2800" dirty="0">
              <a:latin typeface="Calibri"/>
              <a:ea typeface="Times New Roman" charset="0"/>
              <a:cs typeface="Calibri"/>
            </a:endParaRPr>
          </a:p>
          <a:p>
            <a:pPr>
              <a:lnSpc>
                <a:spcPct val="90000"/>
              </a:lnSpc>
            </a:pPr>
            <a:endParaRPr lang="en-US" altLang="ko-KR" sz="2800" dirty="0">
              <a:latin typeface="Calibri"/>
              <a:ea typeface="Times New Roman" charset="0"/>
              <a:cs typeface="Calibri"/>
            </a:endParaRPr>
          </a:p>
          <a:p>
            <a:pPr lvl="2">
              <a:lnSpc>
                <a:spcPct val="90000"/>
              </a:lnSpc>
            </a:pPr>
            <a:endParaRPr lang="en-GB" altLang="ko-KR" sz="2800" dirty="0">
              <a:latin typeface="Calibri"/>
              <a:ea typeface="Times New Roman" charset="0"/>
              <a:cs typeface="Calibri"/>
            </a:endParaRPr>
          </a:p>
        </p:txBody>
      </p:sp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sz="4000"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ea typeface="굴림" charset="0"/>
                <a:cs typeface="Calibri"/>
              </a:rPr>
              <a:t>The Nash Bargaining Solution</a:t>
            </a:r>
            <a:endParaRPr lang="en-GB" altLang="ko-KR" sz="4000">
              <a:effectLst>
                <a:outerShdw blurRad="38100" dist="38100" dir="2700000" algn="tl">
                  <a:srgbClr val="DDDDDD"/>
                </a:outerShdw>
              </a:effectLst>
              <a:latin typeface="Calibri"/>
              <a:ea typeface="굴림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2408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/>
              <a:lstStyle/>
              <a:p>
                <a:r>
                  <a:rPr lang="en-US" dirty="0"/>
                  <a:t>Consider two players for simplicity (</a:t>
                </a:r>
                <a:r>
                  <a:rPr lang="en-US" dirty="0" err="1"/>
                  <a:t>i</a:t>
                </a:r>
                <a:r>
                  <a:rPr lang="en-US" dirty="0"/>
                  <a:t>=1,2)</a:t>
                </a:r>
              </a:p>
              <a:p>
                <a:r>
                  <a:rPr lang="en-US" dirty="0"/>
                  <a:t>Outcome space </a:t>
                </a:r>
              </a:p>
              <a:p>
                <a:pPr lvl="1"/>
                <a:r>
                  <a:rPr lang="en-US" i="1" dirty="0"/>
                  <a:t>D</a:t>
                </a:r>
                <a:r>
                  <a:rPr lang="en-US" dirty="0"/>
                  <a:t>: the outcome of disagreement</a:t>
                </a:r>
              </a:p>
              <a:p>
                <a:r>
                  <a:rPr lang="en-US" dirty="0"/>
                  <a:t>Utility function        on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Utility of disagreement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𝑑</m:t>
                    </m:r>
                    <m:r>
                      <a:rPr lang="en-US" b="0" i="1" smtClean="0">
                        <a:latin typeface="Cambria Math" charset="0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𝐷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altLang="ko-KR" dirty="0">
                  <a:ea typeface="Times New Roman" charset="0"/>
                </a:endParaRPr>
              </a:p>
              <a:p>
                <a:r>
                  <a:rPr lang="en-US" altLang="ko-KR" dirty="0">
                    <a:ea typeface="Times New Roman" charset="0"/>
                  </a:rPr>
                  <a:t>A Nash bargaining problem is defined by the pair </a:t>
                </a:r>
                <a:r>
                  <a:rPr lang="en-US" altLang="ko-KR" i="1" dirty="0">
                    <a:ea typeface="Times New Roman" charset="0"/>
                  </a:rPr>
                  <a:t>(</a:t>
                </a:r>
                <a:r>
                  <a:rPr lang="en-US" altLang="ko-KR" i="1" dirty="0" err="1">
                    <a:ea typeface="Times New Roman" charset="0"/>
                  </a:rPr>
                  <a:t>S,d</a:t>
                </a:r>
                <a:r>
                  <a:rPr lang="en-US" altLang="ko-KR" i="1" dirty="0">
                    <a:ea typeface="Times New Roman" charset="0"/>
                  </a:rPr>
                  <a:t>) </a:t>
                </a:r>
                <a:endParaRPr lang="en-US" altLang="ko-KR" dirty="0">
                  <a:ea typeface="Times New Roman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 rotWithShape="0">
                <a:blip r:embed="rId2"/>
                <a:stretch>
                  <a:fillRect l="-1042" t="-93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Setup</a:t>
            </a:r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548" y="2619964"/>
            <a:ext cx="368300" cy="2794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208" y="1670159"/>
            <a:ext cx="1701800" cy="4699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390" y="2541174"/>
            <a:ext cx="292100" cy="3429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140968"/>
            <a:ext cx="5515467" cy="31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696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>
                <a:latin typeface="Calibri"/>
                <a:ea typeface="Times New Roman" charset="0"/>
                <a:cs typeface="Calibri"/>
              </a:rPr>
              <a:t>Can we find a </a:t>
            </a:r>
            <a:r>
              <a:rPr lang="en-US" altLang="ko-KR" i="1" dirty="0">
                <a:solidFill>
                  <a:srgbClr val="FF0000"/>
                </a:solidFill>
                <a:latin typeface="Calibri"/>
                <a:ea typeface="Times New Roman" charset="0"/>
                <a:cs typeface="Calibri"/>
              </a:rPr>
              <a:t>bargaining solution</a:t>
            </a:r>
            <a:r>
              <a:rPr lang="en-US" altLang="ko-KR" dirty="0">
                <a:latin typeface="Calibri"/>
                <a:ea typeface="Times New Roman" charset="0"/>
                <a:cs typeface="Calibri"/>
              </a:rPr>
              <a:t>, i.e., a function </a:t>
            </a:r>
            <a:r>
              <a:rPr lang="en-US" altLang="ko-KR" i="1" dirty="0">
                <a:latin typeface="Calibri"/>
                <a:ea typeface="Times New Roman" charset="0"/>
                <a:cs typeface="Calibri"/>
              </a:rPr>
              <a:t>f </a:t>
            </a:r>
            <a:r>
              <a:rPr lang="en-US" altLang="ko-KR" dirty="0">
                <a:latin typeface="Calibri"/>
                <a:ea typeface="Times New Roman" charset="0"/>
                <a:cs typeface="Calibri"/>
              </a:rPr>
              <a:t>that specifies a </a:t>
            </a:r>
            <a:r>
              <a:rPr lang="en-US" altLang="ko-KR" b="1" dirty="0">
                <a:latin typeface="Calibri"/>
                <a:ea typeface="Times New Roman" charset="0"/>
                <a:cs typeface="Calibri"/>
              </a:rPr>
              <a:t>unique</a:t>
            </a:r>
            <a:r>
              <a:rPr lang="en-US" altLang="ko-KR" dirty="0">
                <a:latin typeface="Calibri"/>
                <a:ea typeface="Times New Roman" charset="0"/>
                <a:cs typeface="Calibri"/>
              </a:rPr>
              <a:t> outcome </a:t>
            </a:r>
            <a:r>
              <a:rPr lang="en-US" altLang="ko-KR" i="1" dirty="0">
                <a:latin typeface="Calibri"/>
                <a:ea typeface="Times New Roman" charset="0"/>
                <a:cs typeface="Calibri"/>
              </a:rPr>
              <a:t>f(</a:t>
            </a:r>
            <a:r>
              <a:rPr lang="en-US" altLang="ko-KR" i="1" dirty="0" err="1">
                <a:latin typeface="Calibri"/>
                <a:ea typeface="Times New Roman" charset="0"/>
                <a:cs typeface="Calibri"/>
              </a:rPr>
              <a:t>S,d</a:t>
            </a:r>
            <a:r>
              <a:rPr lang="en-US" altLang="ko-KR" i="1" dirty="0">
                <a:latin typeface="Calibri"/>
                <a:ea typeface="Times New Roman" charset="0"/>
                <a:cs typeface="Calibri"/>
              </a:rPr>
              <a:t>) </a:t>
            </a:r>
            <a:r>
              <a:rPr lang="el-GR" altLang="ko-KR" i="1" dirty="0">
                <a:latin typeface="Calibri"/>
                <a:ea typeface="Times New Roman" charset="0"/>
                <a:cs typeface="Calibri"/>
              </a:rPr>
              <a:t>ϵ</a:t>
            </a:r>
            <a:r>
              <a:rPr lang="en-US" altLang="ko-KR" i="1" dirty="0">
                <a:latin typeface="Calibri"/>
                <a:ea typeface="Times New Roman" charset="0"/>
                <a:cs typeface="Calibri"/>
              </a:rPr>
              <a:t> S </a:t>
            </a:r>
            <a:r>
              <a:rPr lang="en-US" altLang="ko-KR" dirty="0">
                <a:latin typeface="Calibri"/>
                <a:ea typeface="Times New Roman" charset="0"/>
                <a:cs typeface="Calibri"/>
              </a:rPr>
              <a:t>?</a:t>
            </a:r>
          </a:p>
          <a:p>
            <a:endParaRPr lang="en-US" altLang="ko-KR" dirty="0">
              <a:latin typeface="Calibri"/>
              <a:ea typeface="Times New Roman" charset="0"/>
              <a:cs typeface="Calibri"/>
            </a:endParaRPr>
          </a:p>
          <a:p>
            <a:r>
              <a:rPr lang="en-US" altLang="ko-KR" dirty="0">
                <a:latin typeface="Calibri"/>
                <a:ea typeface="Times New Roman" charset="0"/>
                <a:cs typeface="Calibri"/>
              </a:rPr>
              <a:t>Axiomatic approach proposed by Nash</a:t>
            </a:r>
          </a:p>
          <a:p>
            <a:pPr lvl="1"/>
            <a:r>
              <a:rPr lang="en-US" altLang="ko-KR" dirty="0">
                <a:latin typeface="Calibri"/>
                <a:ea typeface="Times New Roman" charset="0"/>
                <a:cs typeface="Calibri"/>
              </a:rPr>
              <a:t>Axiom 1: Feasibility</a:t>
            </a:r>
          </a:p>
          <a:p>
            <a:pPr lvl="1"/>
            <a:r>
              <a:rPr lang="en-US" altLang="ko-KR" dirty="0">
                <a:latin typeface="Calibri"/>
                <a:ea typeface="Times New Roman" charset="0"/>
                <a:cs typeface="Calibri"/>
              </a:rPr>
              <a:t>Axiom 2: Pareto efficiency</a:t>
            </a:r>
          </a:p>
          <a:p>
            <a:pPr lvl="1"/>
            <a:r>
              <a:rPr lang="en-US" altLang="ko-KR" dirty="0">
                <a:latin typeface="Calibri"/>
                <a:ea typeface="Times New Roman" charset="0"/>
                <a:cs typeface="Calibri"/>
              </a:rPr>
              <a:t>Axiom 3: Symmetry</a:t>
            </a:r>
          </a:p>
          <a:p>
            <a:pPr lvl="1"/>
            <a:r>
              <a:rPr lang="en-US" altLang="ko-KR" dirty="0">
                <a:latin typeface="Calibri"/>
                <a:ea typeface="Times New Roman" charset="0"/>
                <a:cs typeface="Calibri"/>
              </a:rPr>
              <a:t>Axiom 4: Invariance to linear transformation</a:t>
            </a:r>
          </a:p>
          <a:p>
            <a:pPr lvl="1"/>
            <a:r>
              <a:rPr lang="en-US" altLang="ko-KR" dirty="0">
                <a:latin typeface="Calibri"/>
                <a:ea typeface="Times New Roman" charset="0"/>
                <a:cs typeface="Calibri"/>
              </a:rPr>
              <a:t>Axiom 5: Independence of irrelevant alternatives</a:t>
            </a:r>
          </a:p>
          <a:p>
            <a:pPr lvl="1"/>
            <a:endParaRPr lang="en-US" altLang="ko-KR" dirty="0">
              <a:latin typeface="Calibri"/>
              <a:ea typeface="Times New Roman" charset="0"/>
              <a:cs typeface="Calibri"/>
            </a:endParaRPr>
          </a:p>
          <a:p>
            <a:endParaRPr lang="en-US" altLang="ko-KR" sz="3600" dirty="0">
              <a:latin typeface="Calibri"/>
              <a:ea typeface="Times New Roman" charset="0"/>
              <a:cs typeface="Calibri"/>
            </a:endParaRPr>
          </a:p>
          <a:p>
            <a:pPr lvl="1">
              <a:buFont typeface="Wingdings" charset="0"/>
              <a:buNone/>
            </a:pPr>
            <a:endParaRPr lang="en-US" altLang="ko-KR" sz="3200" dirty="0">
              <a:latin typeface="Calibri"/>
              <a:ea typeface="Times New Roman" charset="0"/>
              <a:cs typeface="Calibri"/>
            </a:endParaRPr>
          </a:p>
          <a:p>
            <a:pPr lvl="2">
              <a:lnSpc>
                <a:spcPct val="90000"/>
              </a:lnSpc>
              <a:buFont typeface="Wingdings" charset="0"/>
              <a:buNone/>
            </a:pPr>
            <a:endParaRPr lang="en-US" altLang="ko-KR" sz="2800" dirty="0">
              <a:latin typeface="Calibri"/>
              <a:ea typeface="Times New Roman" charset="0"/>
              <a:cs typeface="Calibri"/>
            </a:endParaRPr>
          </a:p>
          <a:p>
            <a:pPr lvl="1">
              <a:lnSpc>
                <a:spcPct val="90000"/>
              </a:lnSpc>
              <a:buFont typeface="Wingdings" charset="0"/>
              <a:buNone/>
            </a:pPr>
            <a:endParaRPr lang="en-US" altLang="ko-KR" sz="2000" dirty="0">
              <a:latin typeface="Calibri"/>
              <a:ea typeface="Times New Roman" charset="0"/>
              <a:cs typeface="Calibri"/>
            </a:endParaRPr>
          </a:p>
          <a:p>
            <a:pPr>
              <a:lnSpc>
                <a:spcPct val="90000"/>
              </a:lnSpc>
            </a:pPr>
            <a:endParaRPr lang="en-US" altLang="ko-KR" dirty="0">
              <a:latin typeface="Calibri"/>
              <a:ea typeface="Times New Roman" charset="0"/>
              <a:cs typeface="Calibri"/>
            </a:endParaRPr>
          </a:p>
          <a:p>
            <a:pPr lvl="2">
              <a:lnSpc>
                <a:spcPct val="90000"/>
              </a:lnSpc>
            </a:pPr>
            <a:endParaRPr lang="en-GB" altLang="ko-KR" sz="1800" dirty="0">
              <a:latin typeface="Calibri"/>
              <a:ea typeface="Times New Roman" charset="0"/>
              <a:cs typeface="Calibri"/>
            </a:endParaRPr>
          </a:p>
        </p:txBody>
      </p:sp>
      <p:sp>
        <p:nvSpPr>
          <p:cNvPr id="70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sz="4000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ea typeface="굴림" charset="0"/>
                <a:cs typeface="Calibri"/>
              </a:rPr>
              <a:t>The Nash Bargaining Solution</a:t>
            </a:r>
            <a:endParaRPr lang="en-GB" altLang="ko-KR" sz="4000" dirty="0">
              <a:effectLst>
                <a:outerShdw blurRad="38100" dist="38100" dir="2700000" algn="tl">
                  <a:srgbClr val="DDDDDD"/>
                </a:outerShdw>
              </a:effectLst>
              <a:latin typeface="Calibri"/>
              <a:ea typeface="굴림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7878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ko-KR" dirty="0">
                <a:latin typeface="Calibri"/>
                <a:ea typeface="Times New Roman" charset="0"/>
                <a:cs typeface="Calibri"/>
              </a:rPr>
              <a:t>Axiom 1: </a:t>
            </a:r>
            <a:r>
              <a:rPr lang="en-US" altLang="ko-KR" dirty="0">
                <a:solidFill>
                  <a:srgbClr val="FF0000"/>
                </a:solidFill>
                <a:latin typeface="Calibri"/>
                <a:ea typeface="Times New Roman" charset="0"/>
                <a:cs typeface="Calibri"/>
              </a:rPr>
              <a:t>Feasibility</a:t>
            </a:r>
          </a:p>
          <a:p>
            <a:pPr>
              <a:lnSpc>
                <a:spcPct val="90000"/>
              </a:lnSpc>
            </a:pPr>
            <a:endParaRPr lang="en-US" altLang="ko-KR" dirty="0">
              <a:latin typeface="Calibri"/>
              <a:ea typeface="Times New Roman" charset="0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altLang="ko-KR" dirty="0">
                <a:latin typeface="Calibri"/>
                <a:ea typeface="Times New Roman" charset="0"/>
                <a:cs typeface="Calibri"/>
              </a:rPr>
              <a:t>Feasibility implies that </a:t>
            </a:r>
          </a:p>
          <a:p>
            <a:pPr lvl="1">
              <a:lnSpc>
                <a:spcPct val="90000"/>
              </a:lnSpc>
            </a:pPr>
            <a:r>
              <a:rPr lang="en-US" altLang="ko-KR" sz="2400" dirty="0">
                <a:latin typeface="Calibri"/>
                <a:ea typeface="Times New Roman" charset="0"/>
                <a:cs typeface="Calibri"/>
              </a:rPr>
              <a:t>The outcome of the bargaining process, denoted </a:t>
            </a:r>
            <a:r>
              <a:rPr lang="en-US" altLang="ko-KR" sz="2400" i="1" dirty="0">
                <a:latin typeface="Calibri"/>
                <a:ea typeface="Times New Roman" charset="0"/>
                <a:cs typeface="Calibri"/>
              </a:rPr>
              <a:t>(u</a:t>
            </a:r>
            <a:r>
              <a:rPr lang="en-US" altLang="ko-KR" sz="2400" i="1" baseline="30000" dirty="0">
                <a:latin typeface="Calibri"/>
                <a:ea typeface="Times New Roman" charset="0"/>
                <a:cs typeface="Calibri"/>
              </a:rPr>
              <a:t>*</a:t>
            </a:r>
            <a:r>
              <a:rPr lang="en-US" altLang="ko-KR" sz="2400" i="1" dirty="0">
                <a:latin typeface="Calibri"/>
                <a:ea typeface="Times New Roman" charset="0"/>
                <a:cs typeface="Calibri"/>
              </a:rPr>
              <a:t>,v</a:t>
            </a:r>
            <a:r>
              <a:rPr lang="en-US" altLang="ko-KR" sz="2400" i="1" baseline="30000" dirty="0">
                <a:latin typeface="Calibri"/>
                <a:ea typeface="Times New Roman" charset="0"/>
                <a:cs typeface="Calibri"/>
              </a:rPr>
              <a:t>*</a:t>
            </a:r>
            <a:r>
              <a:rPr lang="en-US" altLang="ko-KR" sz="2400" i="1" dirty="0">
                <a:latin typeface="Calibri"/>
                <a:ea typeface="Times New Roman" charset="0"/>
                <a:cs typeface="Calibri"/>
              </a:rPr>
              <a:t>)</a:t>
            </a:r>
            <a:r>
              <a:rPr lang="en-US" altLang="ko-KR" sz="2400" dirty="0">
                <a:latin typeface="Calibri"/>
                <a:ea typeface="Times New Roman" charset="0"/>
                <a:cs typeface="Calibri"/>
              </a:rPr>
              <a:t> </a:t>
            </a:r>
            <a:r>
              <a:rPr lang="en-US" altLang="ko-KR" sz="2400" dirty="0">
                <a:solidFill>
                  <a:srgbClr val="0070C0"/>
                </a:solidFill>
                <a:latin typeface="Calibri"/>
                <a:ea typeface="Times New Roman" charset="0"/>
                <a:cs typeface="Calibri"/>
              </a:rPr>
              <a:t>cannot be worse than the disagreement point </a:t>
            </a:r>
            <a:r>
              <a:rPr lang="en-US" altLang="ko-KR" sz="2400" i="1" dirty="0">
                <a:latin typeface="Calibri"/>
                <a:ea typeface="Times New Roman" charset="0"/>
                <a:cs typeface="Calibri"/>
              </a:rPr>
              <a:t>d = (d</a:t>
            </a:r>
            <a:r>
              <a:rPr lang="en-US" altLang="ko-KR" sz="2400" i="1" baseline="-25000" dirty="0">
                <a:latin typeface="Calibri"/>
                <a:ea typeface="Times New Roman" charset="0"/>
                <a:cs typeface="Calibri"/>
              </a:rPr>
              <a:t>1</a:t>
            </a:r>
            <a:r>
              <a:rPr lang="en-US" altLang="ko-KR" sz="2400" i="1" dirty="0">
                <a:latin typeface="Calibri"/>
                <a:ea typeface="Times New Roman" charset="0"/>
                <a:cs typeface="Calibri"/>
              </a:rPr>
              <a:t>,d</a:t>
            </a:r>
            <a:r>
              <a:rPr lang="en-US" altLang="ko-KR" sz="2400" i="1" baseline="-25000" dirty="0">
                <a:latin typeface="Calibri"/>
                <a:ea typeface="Times New Roman" charset="0"/>
                <a:cs typeface="Calibri"/>
              </a:rPr>
              <a:t>2</a:t>
            </a:r>
            <a:r>
              <a:rPr lang="en-US" altLang="ko-KR" sz="2400" i="1" dirty="0">
                <a:latin typeface="Calibri"/>
                <a:ea typeface="Times New Roman" charset="0"/>
                <a:cs typeface="Calibri"/>
              </a:rPr>
              <a:t>)</a:t>
            </a:r>
            <a:r>
              <a:rPr lang="en-US" altLang="ko-KR" sz="2400" dirty="0">
                <a:latin typeface="Calibri"/>
                <a:ea typeface="Times New Roman" charset="0"/>
                <a:cs typeface="Calibri"/>
              </a:rPr>
              <a:t>, i.e., </a:t>
            </a:r>
            <a:r>
              <a:rPr lang="en-US" altLang="ko-KR" sz="2400" i="1" dirty="0">
                <a:latin typeface="Calibri"/>
                <a:ea typeface="Times New Roman" charset="0"/>
                <a:cs typeface="Calibri"/>
              </a:rPr>
              <a:t>(u</a:t>
            </a:r>
            <a:r>
              <a:rPr lang="en-US" altLang="ko-KR" sz="2400" i="1" baseline="30000" dirty="0">
                <a:latin typeface="Calibri"/>
                <a:ea typeface="Times New Roman" charset="0"/>
                <a:cs typeface="Calibri"/>
              </a:rPr>
              <a:t>*</a:t>
            </a:r>
            <a:r>
              <a:rPr lang="en-US" altLang="ko-KR" sz="2400" i="1" dirty="0">
                <a:latin typeface="Calibri"/>
                <a:ea typeface="Times New Roman" charset="0"/>
                <a:cs typeface="Calibri"/>
              </a:rPr>
              <a:t>,v</a:t>
            </a:r>
            <a:r>
              <a:rPr lang="en-US" altLang="ko-KR" sz="2400" i="1" baseline="30000" dirty="0">
                <a:latin typeface="Calibri"/>
                <a:ea typeface="Times New Roman" charset="0"/>
                <a:cs typeface="Calibri"/>
              </a:rPr>
              <a:t>*</a:t>
            </a:r>
            <a:r>
              <a:rPr lang="en-US" altLang="ko-KR" sz="2400" i="1" dirty="0">
                <a:latin typeface="Calibri"/>
                <a:ea typeface="Times New Roman" charset="0"/>
                <a:cs typeface="Calibri"/>
              </a:rPr>
              <a:t>) ≥ (d</a:t>
            </a:r>
            <a:r>
              <a:rPr lang="en-US" altLang="ko-KR" sz="2400" i="1" baseline="-25000" dirty="0">
                <a:latin typeface="Calibri"/>
                <a:ea typeface="Times New Roman" charset="0"/>
                <a:cs typeface="Calibri"/>
              </a:rPr>
              <a:t>1</a:t>
            </a:r>
            <a:r>
              <a:rPr lang="en-US" altLang="ko-KR" sz="2400" i="1" dirty="0">
                <a:latin typeface="Calibri"/>
                <a:ea typeface="Times New Roman" charset="0"/>
                <a:cs typeface="Calibri"/>
              </a:rPr>
              <a:t>,d</a:t>
            </a:r>
            <a:r>
              <a:rPr lang="en-US" altLang="ko-KR" sz="2400" i="1" baseline="-25000" dirty="0">
                <a:latin typeface="Calibri"/>
                <a:ea typeface="Times New Roman" charset="0"/>
                <a:cs typeface="Calibri"/>
              </a:rPr>
              <a:t>2</a:t>
            </a:r>
            <a:r>
              <a:rPr lang="en-US" altLang="ko-KR" sz="2400" i="1" dirty="0">
                <a:latin typeface="Calibri"/>
                <a:ea typeface="Times New Roman" charset="0"/>
                <a:cs typeface="Calibri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altLang="ko-KR" sz="2400" dirty="0">
                <a:latin typeface="Calibri"/>
                <a:ea typeface="Times New Roman" charset="0"/>
                <a:cs typeface="Calibri"/>
              </a:rPr>
              <a:t>Strict inequality is sometimes defined</a:t>
            </a:r>
          </a:p>
          <a:p>
            <a:pPr>
              <a:lnSpc>
                <a:spcPct val="90000"/>
              </a:lnSpc>
            </a:pPr>
            <a:endParaRPr lang="en-US" altLang="ko-KR" dirty="0">
              <a:latin typeface="Calibri"/>
              <a:ea typeface="Times New Roman" charset="0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altLang="ko-KR" dirty="0">
                <a:latin typeface="Calibri"/>
                <a:ea typeface="Times New Roman" charset="0"/>
                <a:cs typeface="Calibri"/>
              </a:rPr>
              <a:t>Trivial requirement but important: the disagreement point is a benchmark and its selection is very important in a problem!</a:t>
            </a:r>
          </a:p>
          <a:p>
            <a:pPr lvl="1">
              <a:lnSpc>
                <a:spcPct val="90000"/>
              </a:lnSpc>
            </a:pPr>
            <a:endParaRPr lang="en-US" altLang="ko-KR" dirty="0">
              <a:latin typeface="Calibri"/>
              <a:ea typeface="Times New Roman" charset="0"/>
              <a:cs typeface="Calibri"/>
            </a:endParaRPr>
          </a:p>
          <a:p>
            <a:pPr>
              <a:lnSpc>
                <a:spcPct val="90000"/>
              </a:lnSpc>
            </a:pPr>
            <a:endParaRPr lang="en-US" altLang="ko-KR" sz="3600" i="1" dirty="0">
              <a:latin typeface="Calibri"/>
              <a:ea typeface="Times New Roman" charset="0"/>
              <a:cs typeface="Calibri"/>
            </a:endParaRPr>
          </a:p>
          <a:p>
            <a:pPr lvl="1">
              <a:lnSpc>
                <a:spcPct val="90000"/>
              </a:lnSpc>
              <a:buFont typeface="Wingdings" charset="0"/>
              <a:buNone/>
            </a:pPr>
            <a:endParaRPr lang="en-US" altLang="ko-KR" sz="3200" dirty="0">
              <a:latin typeface="Calibri"/>
              <a:ea typeface="Times New Roman" charset="0"/>
              <a:cs typeface="Calibri"/>
            </a:endParaRPr>
          </a:p>
          <a:p>
            <a:pPr lvl="2">
              <a:lnSpc>
                <a:spcPct val="90000"/>
              </a:lnSpc>
              <a:buFont typeface="Wingdings" charset="0"/>
              <a:buNone/>
            </a:pPr>
            <a:endParaRPr lang="en-US" altLang="ko-KR" sz="2800" dirty="0">
              <a:solidFill>
                <a:schemeClr val="folHlink"/>
              </a:solidFill>
              <a:latin typeface="Calibri"/>
              <a:ea typeface="Times New Roman" charset="0"/>
              <a:cs typeface="Calibri"/>
            </a:endParaRPr>
          </a:p>
          <a:p>
            <a:pPr lvl="1">
              <a:lnSpc>
                <a:spcPct val="90000"/>
              </a:lnSpc>
              <a:buFont typeface="Wingdings" charset="0"/>
              <a:buNone/>
            </a:pPr>
            <a:endParaRPr lang="en-US" altLang="ko-KR" sz="2000" dirty="0">
              <a:solidFill>
                <a:schemeClr val="folHlink"/>
              </a:solidFill>
              <a:latin typeface="Calibri"/>
              <a:ea typeface="Times New Roman" charset="0"/>
              <a:cs typeface="Calibri"/>
            </a:endParaRPr>
          </a:p>
          <a:p>
            <a:pPr>
              <a:lnSpc>
                <a:spcPct val="90000"/>
              </a:lnSpc>
            </a:pPr>
            <a:endParaRPr lang="en-US" altLang="ko-KR" dirty="0">
              <a:solidFill>
                <a:schemeClr val="folHlink"/>
              </a:solidFill>
              <a:latin typeface="Calibri"/>
              <a:ea typeface="Times New Roman" charset="0"/>
              <a:cs typeface="Calibri"/>
            </a:endParaRPr>
          </a:p>
          <a:p>
            <a:pPr lvl="2">
              <a:lnSpc>
                <a:spcPct val="90000"/>
              </a:lnSpc>
            </a:pPr>
            <a:endParaRPr lang="en-GB" altLang="ko-KR" sz="1800" dirty="0">
              <a:solidFill>
                <a:schemeClr val="folHlink"/>
              </a:solidFill>
              <a:latin typeface="Calibri"/>
              <a:ea typeface="Times New Roman" charset="0"/>
              <a:cs typeface="Calibri"/>
            </a:endParaRPr>
          </a:p>
        </p:txBody>
      </p:sp>
      <p:sp>
        <p:nvSpPr>
          <p:cNvPr id="70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sz="4000"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ea typeface="굴림" charset="0"/>
                <a:cs typeface="Calibri"/>
              </a:rPr>
              <a:t>The Nash Bargaining Solution</a:t>
            </a:r>
            <a:endParaRPr lang="en-GB" altLang="ko-KR" sz="4000">
              <a:effectLst>
                <a:outerShdw blurRad="38100" dist="38100" dir="2700000" algn="tl">
                  <a:srgbClr val="DDDDDD"/>
                </a:outerShdw>
              </a:effectLst>
              <a:latin typeface="Calibri"/>
              <a:ea typeface="굴림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9702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>
                <a:latin typeface="Calibri"/>
                <a:ea typeface="Times New Roman" charset="0"/>
                <a:cs typeface="Calibri"/>
              </a:rPr>
              <a:t>Axiom 2: </a:t>
            </a:r>
            <a:r>
              <a:rPr lang="en-US" altLang="ko-KR" dirty="0">
                <a:solidFill>
                  <a:srgbClr val="FF0000"/>
                </a:solidFill>
                <a:latin typeface="Calibri"/>
                <a:ea typeface="Times New Roman" charset="0"/>
                <a:cs typeface="Calibri"/>
              </a:rPr>
              <a:t>Pareto efficiency</a:t>
            </a:r>
          </a:p>
          <a:p>
            <a:pPr lvl="1"/>
            <a:r>
              <a:rPr lang="en-US" altLang="ko-KR" dirty="0">
                <a:latin typeface="Calibri"/>
                <a:ea typeface="Times New Roman" charset="0"/>
                <a:cs typeface="Calibri"/>
              </a:rPr>
              <a:t>Players need to do as well as they can without hurting one another</a:t>
            </a:r>
          </a:p>
          <a:p>
            <a:endParaRPr lang="en-US" altLang="ko-KR" dirty="0">
              <a:latin typeface="Calibri"/>
              <a:ea typeface="Times New Roman" charset="0"/>
              <a:cs typeface="Calibri"/>
            </a:endParaRPr>
          </a:p>
          <a:p>
            <a:r>
              <a:rPr lang="en-US" altLang="ko-KR" dirty="0">
                <a:latin typeface="Calibri"/>
                <a:ea typeface="Times New Roman" charset="0"/>
                <a:cs typeface="Calibri"/>
              </a:rPr>
              <a:t>At the bargaining outcome, no player can improve without decreasing the other player’s utility</a:t>
            </a:r>
          </a:p>
          <a:p>
            <a:pPr lvl="1"/>
            <a:r>
              <a:rPr lang="en-US" altLang="ko-KR" dirty="0">
                <a:latin typeface="Calibri"/>
                <a:ea typeface="Times New Roman" charset="0"/>
                <a:cs typeface="Calibri"/>
              </a:rPr>
              <a:t>Pareto boundary of the utility region</a:t>
            </a:r>
          </a:p>
          <a:p>
            <a:endParaRPr lang="en-US" altLang="ko-KR" dirty="0">
              <a:latin typeface="Calibri"/>
              <a:ea typeface="Times New Roman" charset="0"/>
              <a:cs typeface="Calibri"/>
            </a:endParaRPr>
          </a:p>
          <a:p>
            <a:r>
              <a:rPr lang="en-US" altLang="ko-KR" dirty="0">
                <a:latin typeface="Calibri"/>
                <a:ea typeface="Times New Roman" charset="0"/>
                <a:cs typeface="Calibri"/>
              </a:rPr>
              <a:t>Formally, no point (</a:t>
            </a:r>
            <a:r>
              <a:rPr lang="en-US" altLang="ko-KR" dirty="0" err="1">
                <a:latin typeface="Calibri"/>
                <a:ea typeface="Times New Roman" charset="0"/>
                <a:cs typeface="Calibri"/>
              </a:rPr>
              <a:t>u,v</a:t>
            </a:r>
            <a:r>
              <a:rPr lang="en-US" altLang="ko-KR" dirty="0">
                <a:latin typeface="Calibri"/>
                <a:ea typeface="Times New Roman" charset="0"/>
                <a:cs typeface="Calibri"/>
              </a:rPr>
              <a:t>) </a:t>
            </a:r>
            <a:r>
              <a:rPr lang="el-GR" altLang="ko-KR" i="1" dirty="0">
                <a:latin typeface="Calibri"/>
                <a:cs typeface="Calibri"/>
              </a:rPr>
              <a:t>ϵ</a:t>
            </a:r>
            <a:r>
              <a:rPr lang="en-US" altLang="ko-KR" i="1" dirty="0">
                <a:latin typeface="Calibri"/>
                <a:ea typeface="굴림" charset="0"/>
                <a:cs typeface="Calibri"/>
              </a:rPr>
              <a:t> S  </a:t>
            </a:r>
            <a:r>
              <a:rPr lang="en-US" altLang="ko-KR" dirty="0">
                <a:latin typeface="Calibri"/>
                <a:ea typeface="굴림" charset="0"/>
                <a:cs typeface="Calibri"/>
              </a:rPr>
              <a:t>exists such that </a:t>
            </a:r>
            <a:r>
              <a:rPr lang="en-US" altLang="ko-KR" i="1" dirty="0">
                <a:latin typeface="Calibri"/>
                <a:ea typeface="굴림" charset="0"/>
                <a:cs typeface="Calibri"/>
              </a:rPr>
              <a:t>u &gt; u</a:t>
            </a:r>
            <a:r>
              <a:rPr lang="en-US" altLang="ko-KR" i="1" baseline="30000" dirty="0">
                <a:latin typeface="Calibri"/>
                <a:ea typeface="굴림" charset="0"/>
                <a:cs typeface="Calibri"/>
              </a:rPr>
              <a:t>*</a:t>
            </a:r>
            <a:r>
              <a:rPr lang="en-US" altLang="ko-KR" i="1" dirty="0">
                <a:latin typeface="Calibri"/>
                <a:ea typeface="굴림" charset="0"/>
                <a:cs typeface="Calibri"/>
              </a:rPr>
              <a:t> </a:t>
            </a:r>
            <a:r>
              <a:rPr lang="en-US" altLang="ko-KR" b="1" dirty="0">
                <a:latin typeface="Calibri"/>
                <a:ea typeface="굴림" charset="0"/>
                <a:cs typeface="Calibri"/>
              </a:rPr>
              <a:t>and</a:t>
            </a:r>
            <a:r>
              <a:rPr lang="en-US" altLang="ko-KR" dirty="0">
                <a:latin typeface="Calibri"/>
                <a:ea typeface="굴림" charset="0"/>
                <a:cs typeface="Calibri"/>
              </a:rPr>
              <a:t> </a:t>
            </a:r>
            <a:r>
              <a:rPr lang="en-US" altLang="ko-KR" i="1" dirty="0">
                <a:latin typeface="Calibri"/>
                <a:ea typeface="굴림" charset="0"/>
                <a:cs typeface="Calibri"/>
              </a:rPr>
              <a:t>v ≥ v</a:t>
            </a:r>
            <a:r>
              <a:rPr lang="en-US" altLang="ko-KR" i="1" baseline="30000" dirty="0">
                <a:latin typeface="Calibri"/>
                <a:ea typeface="굴림" charset="0"/>
                <a:cs typeface="Calibri"/>
              </a:rPr>
              <a:t>* </a:t>
            </a:r>
            <a:r>
              <a:rPr lang="en-US" altLang="ko-KR" dirty="0">
                <a:latin typeface="Calibri"/>
                <a:ea typeface="굴림" charset="0"/>
                <a:cs typeface="Calibri"/>
              </a:rPr>
              <a:t>or </a:t>
            </a:r>
            <a:r>
              <a:rPr lang="en-US" altLang="ko-KR" i="1" dirty="0">
                <a:latin typeface="Calibri"/>
                <a:ea typeface="굴림" charset="0"/>
                <a:cs typeface="Calibri"/>
              </a:rPr>
              <a:t>u ≥ u</a:t>
            </a:r>
            <a:r>
              <a:rPr lang="en-US" altLang="ko-KR" i="1" baseline="30000" dirty="0">
                <a:latin typeface="Calibri"/>
                <a:ea typeface="굴림" charset="0"/>
                <a:cs typeface="Calibri"/>
              </a:rPr>
              <a:t>*</a:t>
            </a:r>
            <a:r>
              <a:rPr lang="en-US" altLang="ko-KR" i="1" dirty="0">
                <a:latin typeface="Calibri"/>
                <a:ea typeface="굴림" charset="0"/>
                <a:cs typeface="Calibri"/>
              </a:rPr>
              <a:t> </a:t>
            </a:r>
            <a:r>
              <a:rPr lang="en-US" altLang="ko-KR" b="1" dirty="0">
                <a:latin typeface="Calibri"/>
                <a:ea typeface="굴림" charset="0"/>
                <a:cs typeface="Calibri"/>
              </a:rPr>
              <a:t>and</a:t>
            </a:r>
            <a:r>
              <a:rPr lang="en-US" altLang="ko-KR" dirty="0">
                <a:latin typeface="Calibri"/>
                <a:ea typeface="굴림" charset="0"/>
                <a:cs typeface="Calibri"/>
              </a:rPr>
              <a:t> </a:t>
            </a:r>
            <a:r>
              <a:rPr lang="en-US" altLang="ko-KR" i="1" dirty="0">
                <a:latin typeface="Calibri"/>
                <a:ea typeface="굴림" charset="0"/>
                <a:cs typeface="Calibri"/>
              </a:rPr>
              <a:t>v &gt; v</a:t>
            </a:r>
            <a:r>
              <a:rPr lang="en-US" altLang="ko-KR" i="1" baseline="30000" dirty="0">
                <a:latin typeface="Calibri"/>
                <a:ea typeface="굴림" charset="0"/>
                <a:cs typeface="Calibri"/>
              </a:rPr>
              <a:t>*</a:t>
            </a:r>
            <a:endParaRPr lang="en-US" altLang="ko-KR" i="1" dirty="0">
              <a:latin typeface="Calibri"/>
              <a:ea typeface="굴림" charset="0"/>
              <a:cs typeface="Calibri"/>
            </a:endParaRPr>
          </a:p>
          <a:p>
            <a:pPr>
              <a:buFont typeface="Wingdings" charset="0"/>
              <a:buNone/>
            </a:pPr>
            <a:endParaRPr lang="en-US" altLang="ko-KR" dirty="0">
              <a:latin typeface="Calibri"/>
              <a:ea typeface="굴림" charset="0"/>
              <a:cs typeface="Calibri"/>
            </a:endParaRPr>
          </a:p>
          <a:p>
            <a:endParaRPr lang="en-US" altLang="ko-KR" sz="3600" i="1" dirty="0">
              <a:latin typeface="Calibri"/>
              <a:ea typeface="굴림" charset="0"/>
              <a:cs typeface="Calibri"/>
            </a:endParaRPr>
          </a:p>
          <a:p>
            <a:pPr lvl="1">
              <a:buFont typeface="Wingdings" charset="0"/>
              <a:buNone/>
            </a:pPr>
            <a:endParaRPr lang="en-US" altLang="ko-KR" sz="3200" dirty="0">
              <a:latin typeface="Calibri"/>
              <a:ea typeface="굴림" charset="0"/>
              <a:cs typeface="Calibri"/>
            </a:endParaRPr>
          </a:p>
          <a:p>
            <a:pPr lvl="2">
              <a:lnSpc>
                <a:spcPct val="90000"/>
              </a:lnSpc>
              <a:buFont typeface="Wingdings" charset="0"/>
              <a:buNone/>
            </a:pPr>
            <a:endParaRPr lang="en-US" altLang="ko-KR" sz="2800" dirty="0">
              <a:latin typeface="Calibri"/>
              <a:ea typeface="굴림" charset="0"/>
              <a:cs typeface="Calibri"/>
            </a:endParaRPr>
          </a:p>
          <a:p>
            <a:pPr lvl="1">
              <a:lnSpc>
                <a:spcPct val="90000"/>
              </a:lnSpc>
              <a:buFont typeface="Wingdings" charset="0"/>
              <a:buNone/>
            </a:pPr>
            <a:endParaRPr lang="en-US" altLang="ko-KR" sz="2000" dirty="0">
              <a:latin typeface="Calibri"/>
              <a:ea typeface="굴림" charset="0"/>
              <a:cs typeface="Calibri"/>
            </a:endParaRPr>
          </a:p>
          <a:p>
            <a:pPr>
              <a:lnSpc>
                <a:spcPct val="90000"/>
              </a:lnSpc>
            </a:pPr>
            <a:endParaRPr lang="en-US" altLang="ko-KR" dirty="0">
              <a:latin typeface="Calibri"/>
              <a:ea typeface="굴림" charset="0"/>
              <a:cs typeface="Calibri"/>
            </a:endParaRPr>
          </a:p>
          <a:p>
            <a:pPr lvl="2">
              <a:lnSpc>
                <a:spcPct val="90000"/>
              </a:lnSpc>
            </a:pPr>
            <a:endParaRPr lang="en-GB" altLang="ko-KR" sz="1800" dirty="0">
              <a:latin typeface="Calibri"/>
              <a:ea typeface="굴림" charset="0"/>
              <a:cs typeface="Calibri"/>
            </a:endParaRPr>
          </a:p>
        </p:txBody>
      </p:sp>
      <p:sp>
        <p:nvSpPr>
          <p:cNvPr id="70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sz="4000"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ea typeface="굴림" charset="0"/>
                <a:cs typeface="Calibri"/>
              </a:rPr>
              <a:t>The Nash Bargaining Solution</a:t>
            </a:r>
            <a:endParaRPr lang="en-GB" altLang="ko-KR" sz="4000">
              <a:effectLst>
                <a:outerShdw blurRad="38100" dist="38100" dir="2700000" algn="tl">
                  <a:srgbClr val="DDDDDD"/>
                </a:outerShdw>
              </a:effectLst>
              <a:latin typeface="Calibri"/>
              <a:ea typeface="굴림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7893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>
                <a:latin typeface="Calibri"/>
                <a:ea typeface="Times New Roman" charset="0"/>
                <a:cs typeface="Calibri"/>
              </a:rPr>
              <a:t>Axiom 3: </a:t>
            </a:r>
            <a:r>
              <a:rPr lang="en-US" altLang="ko-KR" dirty="0">
                <a:solidFill>
                  <a:srgbClr val="FF0000"/>
                </a:solidFill>
                <a:latin typeface="Calibri"/>
                <a:ea typeface="Times New Roman" charset="0"/>
                <a:cs typeface="Calibri"/>
              </a:rPr>
              <a:t>Symmetry</a:t>
            </a:r>
          </a:p>
          <a:p>
            <a:pPr lvl="1"/>
            <a:r>
              <a:rPr lang="en-US" altLang="ko-KR" sz="2400" dirty="0">
                <a:latin typeface="Calibri"/>
                <a:ea typeface="Times New Roman" charset="0"/>
                <a:cs typeface="Calibri"/>
              </a:rPr>
              <a:t>If the utility region is symmetric around a line with slope 45 degrees then the outcome will lie on the line of symmetry</a:t>
            </a:r>
          </a:p>
          <a:p>
            <a:pPr lvl="1"/>
            <a:r>
              <a:rPr lang="en-US" altLang="ko-KR" sz="2400" dirty="0">
                <a:latin typeface="Calibri"/>
                <a:ea typeface="Times New Roman" charset="0"/>
                <a:cs typeface="Calibri"/>
              </a:rPr>
              <a:t>Formally, if </a:t>
            </a:r>
            <a:r>
              <a:rPr lang="en-US" altLang="ko-KR" sz="2400" i="1" dirty="0">
                <a:latin typeface="Calibri"/>
                <a:ea typeface="Times New Roman" charset="0"/>
                <a:cs typeface="Calibri"/>
              </a:rPr>
              <a:t>d</a:t>
            </a:r>
            <a:r>
              <a:rPr lang="en-US" altLang="ko-KR" sz="2400" i="1" baseline="-25000" dirty="0">
                <a:latin typeface="Calibri"/>
                <a:ea typeface="Times New Roman" charset="0"/>
                <a:cs typeface="Calibri"/>
              </a:rPr>
              <a:t>1</a:t>
            </a:r>
            <a:r>
              <a:rPr lang="en-US" altLang="ko-KR" sz="2400" i="1" dirty="0">
                <a:latin typeface="Calibri"/>
                <a:ea typeface="Times New Roman" charset="0"/>
                <a:cs typeface="Calibri"/>
              </a:rPr>
              <a:t> = d</a:t>
            </a:r>
            <a:r>
              <a:rPr lang="en-US" altLang="ko-KR" sz="2400" i="1" baseline="-25000" dirty="0">
                <a:latin typeface="Calibri"/>
                <a:ea typeface="Times New Roman" charset="0"/>
                <a:cs typeface="Calibri"/>
              </a:rPr>
              <a:t>2 </a:t>
            </a:r>
            <a:r>
              <a:rPr lang="en-US" altLang="ko-KR" sz="2400" i="1" dirty="0">
                <a:latin typeface="Calibri"/>
                <a:ea typeface="Times New Roman" charset="0"/>
                <a:cs typeface="Calibri"/>
              </a:rPr>
              <a:t> </a:t>
            </a:r>
            <a:r>
              <a:rPr lang="en-US" altLang="ko-KR" sz="2400" dirty="0">
                <a:latin typeface="Calibri"/>
                <a:ea typeface="Times New Roman" charset="0"/>
                <a:cs typeface="Calibri"/>
              </a:rPr>
              <a:t>and </a:t>
            </a:r>
            <a:r>
              <a:rPr lang="en-US" altLang="ko-KR" sz="2400" i="1" dirty="0">
                <a:latin typeface="Calibri"/>
                <a:ea typeface="Times New Roman" charset="0"/>
                <a:cs typeface="Calibri"/>
              </a:rPr>
              <a:t>S</a:t>
            </a:r>
            <a:r>
              <a:rPr lang="en-US" altLang="ko-KR" sz="2400" dirty="0">
                <a:latin typeface="Calibri"/>
                <a:ea typeface="Times New Roman" charset="0"/>
                <a:cs typeface="Calibri"/>
              </a:rPr>
              <a:t> is symmetric around </a:t>
            </a:r>
            <a:r>
              <a:rPr lang="en-US" altLang="ko-KR" sz="2400" i="1" dirty="0">
                <a:latin typeface="Calibri"/>
                <a:ea typeface="Times New Roman" charset="0"/>
                <a:cs typeface="Calibri"/>
              </a:rPr>
              <a:t>u = v</a:t>
            </a:r>
            <a:r>
              <a:rPr lang="en-US" altLang="ko-KR" sz="2400" dirty="0">
                <a:latin typeface="Calibri"/>
                <a:ea typeface="Times New Roman" charset="0"/>
                <a:cs typeface="Calibri"/>
              </a:rPr>
              <a:t>, then </a:t>
            </a:r>
            <a:r>
              <a:rPr lang="en-US" altLang="ko-KR" sz="2400" i="1" dirty="0">
                <a:latin typeface="Calibri"/>
                <a:ea typeface="Times New Roman" charset="0"/>
                <a:cs typeface="Calibri"/>
              </a:rPr>
              <a:t>u</a:t>
            </a:r>
            <a:r>
              <a:rPr lang="en-US" altLang="ko-KR" sz="2400" i="1" baseline="30000" dirty="0">
                <a:latin typeface="Calibri"/>
                <a:ea typeface="Times New Roman" charset="0"/>
                <a:cs typeface="Calibri"/>
              </a:rPr>
              <a:t>*</a:t>
            </a:r>
            <a:r>
              <a:rPr lang="en-US" altLang="ko-KR" sz="2400" i="1" dirty="0">
                <a:latin typeface="Calibri"/>
                <a:ea typeface="Times New Roman" charset="0"/>
                <a:cs typeface="Calibri"/>
              </a:rPr>
              <a:t>= v</a:t>
            </a:r>
            <a:r>
              <a:rPr lang="en-US" altLang="ko-KR" sz="2400" i="1" baseline="30000" dirty="0">
                <a:latin typeface="Calibri"/>
                <a:ea typeface="Times New Roman" charset="0"/>
                <a:cs typeface="Calibri"/>
              </a:rPr>
              <a:t>*</a:t>
            </a:r>
            <a:endParaRPr lang="en-US" altLang="ko-KR" sz="2400" i="1" dirty="0">
              <a:latin typeface="Calibri"/>
              <a:ea typeface="Times New Roman" charset="0"/>
              <a:cs typeface="Calibri"/>
            </a:endParaRPr>
          </a:p>
          <a:p>
            <a:endParaRPr lang="en-US" altLang="ko-KR" dirty="0">
              <a:latin typeface="Calibri"/>
              <a:ea typeface="Times New Roman" charset="0"/>
              <a:cs typeface="Calibri"/>
            </a:endParaRPr>
          </a:p>
          <a:p>
            <a:r>
              <a:rPr lang="en-US" altLang="ko-KR" dirty="0">
                <a:latin typeface="Calibri"/>
                <a:ea typeface="Times New Roman" charset="0"/>
                <a:cs typeface="Calibri"/>
              </a:rPr>
              <a:t>Axiom 4: </a:t>
            </a:r>
            <a:r>
              <a:rPr lang="en-US" altLang="ko-KR" dirty="0">
                <a:solidFill>
                  <a:srgbClr val="FF0000"/>
                </a:solidFill>
                <a:latin typeface="Calibri"/>
                <a:ea typeface="Times New Roman" charset="0"/>
                <a:cs typeface="Calibri"/>
              </a:rPr>
              <a:t>Invariance to linear transformation</a:t>
            </a:r>
          </a:p>
          <a:p>
            <a:pPr lvl="1"/>
            <a:r>
              <a:rPr lang="en-US" altLang="ko-KR" sz="2400" dirty="0">
                <a:latin typeface="Calibri"/>
                <a:ea typeface="Times New Roman" charset="0"/>
                <a:cs typeface="Calibri"/>
              </a:rPr>
              <a:t>The bargaining outcome varies linearly if the utilities are scaled using an affine transformation</a:t>
            </a:r>
          </a:p>
          <a:p>
            <a:endParaRPr lang="en-US" altLang="ko-KR" sz="3600" i="1" dirty="0">
              <a:latin typeface="Calibri"/>
              <a:ea typeface="Times New Roman" charset="0"/>
              <a:cs typeface="Calibri"/>
            </a:endParaRPr>
          </a:p>
          <a:p>
            <a:pPr lvl="1">
              <a:buFont typeface="Wingdings" charset="0"/>
              <a:buNone/>
            </a:pPr>
            <a:endParaRPr lang="en-US" altLang="ko-KR" sz="3200" dirty="0">
              <a:latin typeface="Calibri"/>
              <a:ea typeface="Times New Roman" charset="0"/>
              <a:cs typeface="Calibri"/>
            </a:endParaRPr>
          </a:p>
          <a:p>
            <a:pPr lvl="2">
              <a:lnSpc>
                <a:spcPct val="90000"/>
              </a:lnSpc>
              <a:buFont typeface="Wingdings" charset="0"/>
              <a:buNone/>
            </a:pPr>
            <a:endParaRPr lang="en-US" altLang="ko-KR" sz="2800" dirty="0">
              <a:latin typeface="Calibri"/>
              <a:ea typeface="Times New Roman" charset="0"/>
              <a:cs typeface="Calibri"/>
            </a:endParaRPr>
          </a:p>
          <a:p>
            <a:pPr lvl="1">
              <a:lnSpc>
                <a:spcPct val="90000"/>
              </a:lnSpc>
              <a:buFont typeface="Wingdings" charset="0"/>
              <a:buNone/>
            </a:pPr>
            <a:endParaRPr lang="en-US" altLang="ko-KR" sz="2000" dirty="0">
              <a:latin typeface="Calibri"/>
              <a:ea typeface="Times New Roman" charset="0"/>
              <a:cs typeface="Calibri"/>
            </a:endParaRPr>
          </a:p>
          <a:p>
            <a:pPr>
              <a:lnSpc>
                <a:spcPct val="90000"/>
              </a:lnSpc>
            </a:pPr>
            <a:endParaRPr lang="en-US" altLang="ko-KR" dirty="0">
              <a:latin typeface="Calibri"/>
              <a:ea typeface="Times New Roman" charset="0"/>
              <a:cs typeface="Calibri"/>
            </a:endParaRPr>
          </a:p>
          <a:p>
            <a:pPr lvl="2">
              <a:lnSpc>
                <a:spcPct val="90000"/>
              </a:lnSpc>
            </a:pPr>
            <a:endParaRPr lang="en-GB" altLang="ko-KR" sz="1800" dirty="0">
              <a:latin typeface="Calibri"/>
              <a:ea typeface="Times New Roman" charset="0"/>
              <a:cs typeface="Calibri"/>
            </a:endParaRPr>
          </a:p>
        </p:txBody>
      </p:sp>
      <p:sp>
        <p:nvSpPr>
          <p:cNvPr id="70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sz="4000"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ea typeface="굴림" charset="0"/>
                <a:cs typeface="Calibri"/>
              </a:rPr>
              <a:t>The Nash Bargaining Solution</a:t>
            </a:r>
            <a:endParaRPr lang="en-GB" altLang="ko-KR" sz="4000">
              <a:effectLst>
                <a:outerShdw blurRad="38100" dist="38100" dir="2700000" algn="tl">
                  <a:srgbClr val="DDDDDD"/>
                </a:outerShdw>
              </a:effectLst>
              <a:latin typeface="Calibri"/>
              <a:ea typeface="굴림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7631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39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ko-KR" dirty="0">
                <a:latin typeface="Calibri"/>
                <a:ea typeface="Times New Roman" charset="0"/>
                <a:cs typeface="Calibri"/>
              </a:rPr>
              <a:t>Axiom 5: </a:t>
            </a:r>
            <a:r>
              <a:rPr lang="en-US" altLang="ko-KR" dirty="0">
                <a:solidFill>
                  <a:srgbClr val="FF0000"/>
                </a:solidFill>
                <a:latin typeface="Calibri"/>
                <a:ea typeface="Times New Roman" charset="0"/>
                <a:cs typeface="Calibri"/>
              </a:rPr>
              <a:t>Independence of irrelevant alternatives</a:t>
            </a:r>
          </a:p>
          <a:p>
            <a:pPr lvl="1">
              <a:lnSpc>
                <a:spcPct val="90000"/>
              </a:lnSpc>
            </a:pPr>
            <a:r>
              <a:rPr lang="en-US" altLang="ko-KR" sz="2400" dirty="0">
                <a:latin typeface="Calibri"/>
                <a:ea typeface="Times New Roman" charset="0"/>
                <a:cs typeface="Calibri"/>
              </a:rPr>
              <a:t>If the solution of the bargaining problem lies in a subset </a:t>
            </a:r>
            <a:r>
              <a:rPr lang="en-US" altLang="ko-KR" sz="2400" i="1" dirty="0">
                <a:latin typeface="Calibri"/>
                <a:ea typeface="Times New Roman" charset="0"/>
                <a:cs typeface="Calibri"/>
              </a:rPr>
              <a:t>U </a:t>
            </a:r>
            <a:r>
              <a:rPr lang="en-US" altLang="ko-KR" sz="2400" dirty="0">
                <a:latin typeface="Calibri"/>
                <a:ea typeface="Times New Roman" charset="0"/>
                <a:cs typeface="Calibri"/>
              </a:rPr>
              <a:t>of </a:t>
            </a:r>
            <a:r>
              <a:rPr lang="en-US" altLang="ko-KR" sz="2400" i="1" dirty="0">
                <a:latin typeface="Calibri"/>
                <a:ea typeface="Times New Roman" charset="0"/>
                <a:cs typeface="Calibri"/>
              </a:rPr>
              <a:t>S</a:t>
            </a:r>
            <a:r>
              <a:rPr lang="en-US" altLang="ko-KR" sz="2400" dirty="0">
                <a:latin typeface="Calibri"/>
                <a:ea typeface="Times New Roman" charset="0"/>
                <a:cs typeface="Calibri"/>
              </a:rPr>
              <a:t>, then the outcome does not vary if bargaining is performed on </a:t>
            </a:r>
            <a:r>
              <a:rPr lang="en-US" altLang="ko-KR" sz="2400" i="1" dirty="0">
                <a:latin typeface="Calibri"/>
                <a:ea typeface="Times New Roman" charset="0"/>
                <a:cs typeface="Calibri"/>
              </a:rPr>
              <a:t>U</a:t>
            </a:r>
            <a:r>
              <a:rPr lang="en-US" altLang="ko-KR" sz="2400" dirty="0">
                <a:latin typeface="Calibri"/>
                <a:ea typeface="Times New Roman" charset="0"/>
                <a:cs typeface="Calibri"/>
              </a:rPr>
              <a:t> instead of </a:t>
            </a:r>
            <a:r>
              <a:rPr lang="en-US" altLang="ko-KR" sz="2400" i="1" dirty="0">
                <a:latin typeface="Calibri"/>
                <a:ea typeface="Times New Roman" charset="0"/>
                <a:cs typeface="Calibri"/>
              </a:rPr>
              <a:t>S</a:t>
            </a:r>
          </a:p>
          <a:p>
            <a:pPr lvl="1">
              <a:lnSpc>
                <a:spcPct val="90000"/>
              </a:lnSpc>
            </a:pPr>
            <a:r>
              <a:rPr lang="en-US" altLang="ko-KR" sz="2400" i="1" dirty="0">
                <a:ea typeface="Times New Roman" charset="0"/>
              </a:rPr>
              <a:t>If the solution of a larger set is a member of a smaller set, then this solution is also the solution of the smaller set</a:t>
            </a:r>
            <a:endParaRPr lang="en-US" altLang="ko-KR" sz="2400" i="1" dirty="0">
              <a:latin typeface="Calibri"/>
              <a:ea typeface="Times New Roman" charset="0"/>
              <a:cs typeface="Calibri"/>
            </a:endParaRPr>
          </a:p>
          <a:p>
            <a:pPr>
              <a:lnSpc>
                <a:spcPct val="90000"/>
              </a:lnSpc>
            </a:pPr>
            <a:endParaRPr lang="en-US" altLang="ko-KR" dirty="0">
              <a:latin typeface="Calibri"/>
              <a:ea typeface="Times New Roman" charset="0"/>
              <a:cs typeface="Calibri"/>
            </a:endParaRPr>
          </a:p>
          <a:p>
            <a:pPr>
              <a:lnSpc>
                <a:spcPct val="90000"/>
              </a:lnSpc>
            </a:pPr>
            <a:endParaRPr lang="en-US" altLang="ko-KR" sz="3600" i="1" dirty="0">
              <a:latin typeface="Calibri"/>
              <a:ea typeface="Times New Roman" charset="0"/>
              <a:cs typeface="Calibri"/>
            </a:endParaRPr>
          </a:p>
          <a:p>
            <a:pPr lvl="1">
              <a:lnSpc>
                <a:spcPct val="90000"/>
              </a:lnSpc>
              <a:buFont typeface="Wingdings" charset="0"/>
              <a:buNone/>
            </a:pPr>
            <a:endParaRPr lang="en-US" altLang="ko-KR" sz="3200" dirty="0">
              <a:latin typeface="Calibri"/>
              <a:ea typeface="Times New Roman" charset="0"/>
              <a:cs typeface="Calibri"/>
            </a:endParaRPr>
          </a:p>
          <a:p>
            <a:pPr lvl="2">
              <a:lnSpc>
                <a:spcPct val="90000"/>
              </a:lnSpc>
              <a:buFont typeface="Wingdings" charset="0"/>
              <a:buNone/>
            </a:pPr>
            <a:endParaRPr lang="en-US" altLang="ko-KR" sz="2800" dirty="0">
              <a:latin typeface="Calibri"/>
              <a:ea typeface="Times New Roman" charset="0"/>
              <a:cs typeface="Calibri"/>
            </a:endParaRPr>
          </a:p>
          <a:p>
            <a:pPr lvl="1">
              <a:lnSpc>
                <a:spcPct val="90000"/>
              </a:lnSpc>
              <a:buFont typeface="Wingdings" charset="0"/>
              <a:buNone/>
            </a:pPr>
            <a:endParaRPr lang="en-US" altLang="ko-KR" sz="2000" dirty="0">
              <a:latin typeface="Calibri"/>
              <a:ea typeface="Times New Roman" charset="0"/>
              <a:cs typeface="Calibri"/>
            </a:endParaRPr>
          </a:p>
          <a:p>
            <a:pPr>
              <a:lnSpc>
                <a:spcPct val="90000"/>
              </a:lnSpc>
            </a:pPr>
            <a:endParaRPr lang="en-US" altLang="ko-KR" dirty="0">
              <a:latin typeface="Calibri"/>
              <a:ea typeface="Times New Roman" charset="0"/>
              <a:cs typeface="Calibri"/>
            </a:endParaRPr>
          </a:p>
          <a:p>
            <a:pPr lvl="2">
              <a:lnSpc>
                <a:spcPct val="90000"/>
              </a:lnSpc>
            </a:pPr>
            <a:endParaRPr lang="en-GB" altLang="ko-KR" sz="1800" dirty="0">
              <a:latin typeface="Calibri"/>
              <a:ea typeface="Times New Roman" charset="0"/>
              <a:cs typeface="Calibri"/>
            </a:endParaRPr>
          </a:p>
        </p:txBody>
      </p:sp>
      <p:sp>
        <p:nvSpPr>
          <p:cNvPr id="70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sz="4000"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ea typeface="굴림" charset="0"/>
                <a:cs typeface="Calibri"/>
              </a:rPr>
              <a:t>The Nash Bargaining Solution</a:t>
            </a:r>
            <a:endParaRPr lang="en-GB" altLang="ko-KR" sz="4000">
              <a:effectLst>
                <a:outerShdw blurRad="38100" dist="38100" dir="2700000" algn="tl">
                  <a:srgbClr val="DDDDDD"/>
                </a:outerShdw>
              </a:effectLst>
              <a:latin typeface="Calibri"/>
              <a:ea typeface="굴림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60924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14600"/>
            <a:ext cx="7391400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ko-KR" dirty="0">
                <a:solidFill>
                  <a:srgbClr val="FF0000"/>
                </a:solidFill>
                <a:latin typeface="Calibri"/>
                <a:ea typeface="Times New Roman" charset="0"/>
                <a:cs typeface="Calibri"/>
              </a:rPr>
              <a:t>Theorem.</a:t>
            </a:r>
            <a:r>
              <a:rPr lang="en-US" altLang="ko-KR" dirty="0">
                <a:latin typeface="Calibri"/>
                <a:ea typeface="Times New Roman" charset="0"/>
                <a:cs typeface="Calibri"/>
              </a:rPr>
              <a:t> Nash showed that there exists a unique solution </a:t>
            </a:r>
            <a:r>
              <a:rPr lang="en-US" altLang="ko-KR" i="1" dirty="0">
                <a:latin typeface="Calibri"/>
                <a:ea typeface="Times New Roman" charset="0"/>
                <a:cs typeface="Calibri"/>
              </a:rPr>
              <a:t>f</a:t>
            </a:r>
            <a:r>
              <a:rPr lang="en-US" altLang="ko-KR" dirty="0">
                <a:latin typeface="Calibri"/>
                <a:ea typeface="Times New Roman" charset="0"/>
                <a:cs typeface="Calibri"/>
              </a:rPr>
              <a:t> satisfying the axioms, and it takes the following form:</a:t>
            </a:r>
            <a:endParaRPr lang="en-GB" altLang="ko-KR" dirty="0">
              <a:latin typeface="Calibri"/>
              <a:ea typeface="Times New Roman" charset="0"/>
              <a:cs typeface="Calibri"/>
            </a:endParaRPr>
          </a:p>
        </p:txBody>
      </p:sp>
      <p:sp>
        <p:nvSpPr>
          <p:cNvPr id="70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sz="40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ea typeface="굴림" charset="0"/>
                <a:cs typeface="Calibri"/>
              </a:rPr>
              <a:t>The Nash Bargaining Solution</a:t>
            </a:r>
            <a:endParaRPr lang="en-GB" altLang="ko-KR" sz="400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/>
              <a:ea typeface="굴림" charset="0"/>
              <a:cs typeface="Calibri"/>
            </a:endParaRPr>
          </a:p>
        </p:txBody>
      </p:sp>
      <p:sp>
        <p:nvSpPr>
          <p:cNvPr id="706565" name="AutoShape 5"/>
          <p:cNvSpPr>
            <a:spLocks noChangeArrowheads="1"/>
          </p:cNvSpPr>
          <p:nvPr/>
        </p:nvSpPr>
        <p:spPr bwMode="auto">
          <a:xfrm>
            <a:off x="5867400" y="4724400"/>
            <a:ext cx="2514600" cy="914400"/>
          </a:xfrm>
          <a:prstGeom prst="wedgeRectCallout">
            <a:avLst>
              <a:gd name="adj1" fmla="val -21968"/>
              <a:gd name="adj2" fmla="val -210593"/>
            </a:avLst>
          </a:prstGeom>
          <a:solidFill>
            <a:srgbClr val="008080">
              <a:alpha val="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altLang="ko-KR">
                <a:latin typeface="Calibri" charset="0"/>
                <a:ea typeface="Calibri" charset="0"/>
                <a:cs typeface="Calibri" charset="0"/>
              </a:rPr>
              <a:t>Known as the Nash product</a:t>
            </a:r>
            <a:endParaRPr lang="nb-NO" altLang="ko-KR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06566" name="AutoShape 6"/>
          <p:cNvSpPr>
            <a:spLocks noChangeArrowheads="1"/>
          </p:cNvSpPr>
          <p:nvPr/>
        </p:nvSpPr>
        <p:spPr bwMode="auto">
          <a:xfrm>
            <a:off x="462464" y="4437112"/>
            <a:ext cx="4419600" cy="1828800"/>
          </a:xfrm>
          <a:prstGeom prst="wedgeRectCallout">
            <a:avLst>
              <a:gd name="adj1" fmla="val 44829"/>
              <a:gd name="adj2" fmla="val -101130"/>
            </a:avLst>
          </a:prstGeom>
          <a:solidFill>
            <a:srgbClr val="008080">
              <a:alpha val="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altLang="ko-KR" dirty="0">
                <a:latin typeface="Calibri" charset="0"/>
                <a:ea typeface="Calibri" charset="0"/>
                <a:cs typeface="Calibri" charset="0"/>
              </a:rPr>
              <a:t>When d</a:t>
            </a:r>
            <a:r>
              <a:rPr lang="en-US" altLang="ko-KR" baseline="-25000" dirty="0">
                <a:latin typeface="Calibri" charset="0"/>
                <a:ea typeface="Calibri" charset="0"/>
                <a:cs typeface="Calibri" charset="0"/>
              </a:rPr>
              <a:t>1</a:t>
            </a:r>
            <a:r>
              <a:rPr lang="en-US" altLang="ko-KR" dirty="0">
                <a:latin typeface="Calibri" charset="0"/>
                <a:ea typeface="Calibri" charset="0"/>
                <a:cs typeface="Calibri" charset="0"/>
              </a:rPr>
              <a:t> = d</a:t>
            </a:r>
            <a:r>
              <a:rPr lang="en-US" altLang="ko-KR" baseline="-25000" dirty="0">
                <a:latin typeface="Calibri" charset="0"/>
                <a:ea typeface="Calibri" charset="0"/>
                <a:cs typeface="Calibri" charset="0"/>
              </a:rPr>
              <a:t>2</a:t>
            </a:r>
            <a:r>
              <a:rPr lang="en-US" altLang="ko-KR" dirty="0">
                <a:latin typeface="Calibri" charset="0"/>
                <a:ea typeface="Calibri" charset="0"/>
                <a:cs typeface="Calibri" charset="0"/>
              </a:rPr>
              <a:t> = 0, this is equivalent to the famous solution of telecommunication networks: </a:t>
            </a:r>
            <a:r>
              <a:rPr lang="en-US" altLang="ko-KR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Proportional fairness</a:t>
            </a:r>
            <a:endParaRPr lang="nb-NO" altLang="ko-KR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88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65" grpId="0" animBg="1"/>
      <p:bldP spid="70656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587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ko-KR" dirty="0">
                <a:latin typeface="Calibri"/>
                <a:ea typeface="Times New Roman" charset="0"/>
                <a:cs typeface="Calibri"/>
              </a:rPr>
              <a:t>Considering logarithmic utilities and considering that what the men’s current wealth is as the disagreement point</a:t>
            </a:r>
          </a:p>
          <a:p>
            <a:pPr lvl="1">
              <a:lnSpc>
                <a:spcPct val="90000"/>
              </a:lnSpc>
            </a:pPr>
            <a:r>
              <a:rPr lang="en-US" altLang="ko-KR" sz="2400" dirty="0">
                <a:latin typeface="Calibri"/>
                <a:ea typeface="Times New Roman" charset="0"/>
                <a:cs typeface="Calibri"/>
              </a:rPr>
              <a:t>The Nash solution dictates that the rich man receives </a:t>
            </a:r>
            <a:r>
              <a:rPr lang="en-US" altLang="ko-KR" sz="2400" b="1" dirty="0">
                <a:latin typeface="Calibri"/>
                <a:ea typeface="Times New Roman" charset="0"/>
                <a:cs typeface="Calibri"/>
              </a:rPr>
              <a:t>a larger</a:t>
            </a:r>
            <a:r>
              <a:rPr lang="en-US" altLang="ko-KR" sz="2400" dirty="0">
                <a:latin typeface="Calibri"/>
                <a:ea typeface="Times New Roman" charset="0"/>
                <a:cs typeface="Calibri"/>
              </a:rPr>
              <a:t> share of the 100$</a:t>
            </a:r>
          </a:p>
          <a:p>
            <a:pPr lvl="1">
              <a:lnSpc>
                <a:spcPct val="90000"/>
              </a:lnSpc>
            </a:pPr>
            <a:endParaRPr lang="en-US" altLang="ko-KR" sz="2400" dirty="0">
              <a:latin typeface="Calibri"/>
              <a:ea typeface="Times New Roman" charset="0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altLang="ko-KR" dirty="0">
                <a:latin typeface="Calibri"/>
                <a:ea typeface="Times New Roman" charset="0"/>
                <a:cs typeface="Calibri"/>
              </a:rPr>
              <a:t>Is it fair?</a:t>
            </a:r>
          </a:p>
          <a:p>
            <a:pPr lvl="1">
              <a:lnSpc>
                <a:spcPct val="90000"/>
              </a:lnSpc>
            </a:pPr>
            <a:r>
              <a:rPr lang="en-US" altLang="ko-KR" sz="2400" dirty="0">
                <a:latin typeface="Calibri"/>
                <a:ea typeface="Times New Roman" charset="0"/>
                <a:cs typeface="Calibri"/>
              </a:rPr>
              <a:t>Fairness is subjective here, the rich man has more bargaining power so he can threaten more to stop the deal</a:t>
            </a:r>
          </a:p>
          <a:p>
            <a:pPr lvl="2">
              <a:lnSpc>
                <a:spcPct val="90000"/>
              </a:lnSpc>
            </a:pPr>
            <a:r>
              <a:rPr lang="en-US" altLang="ko-KR" sz="2000" dirty="0">
                <a:latin typeface="Calibri"/>
                <a:ea typeface="Times New Roman" charset="0"/>
                <a:cs typeface="Calibri"/>
              </a:rPr>
              <a:t>The poor man also values little money big as he is already poor!</a:t>
            </a:r>
          </a:p>
          <a:p>
            <a:pPr lvl="1">
              <a:lnSpc>
                <a:spcPct val="90000"/>
              </a:lnSpc>
            </a:pPr>
            <a:r>
              <a:rPr lang="en-US" altLang="ko-KR" sz="2400" dirty="0">
                <a:latin typeface="Calibri"/>
                <a:ea typeface="Times New Roman" charset="0"/>
                <a:cs typeface="Calibri"/>
              </a:rPr>
              <a:t>Variant of the problem considers the 100$ as a debt, and, in that case, the NBS becomes fair, the richer you are the more you pay!</a:t>
            </a:r>
            <a:endParaRPr lang="en-GB" altLang="ko-KR" sz="1800" dirty="0">
              <a:latin typeface="Calibri"/>
              <a:ea typeface="Times New Roman" charset="0"/>
              <a:cs typeface="Calibri"/>
            </a:endParaRPr>
          </a:p>
        </p:txBody>
      </p:sp>
      <p:sp>
        <p:nvSpPr>
          <p:cNvPr id="70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sz="3200"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ea typeface="굴림" charset="0"/>
                <a:cs typeface="Calibri"/>
              </a:rPr>
              <a:t>Rich man – poor man problem revisited</a:t>
            </a:r>
            <a:endParaRPr lang="en-GB" altLang="ko-KR" sz="3200">
              <a:effectLst>
                <a:outerShdw blurRad="38100" dist="38100" dir="2700000" algn="tl">
                  <a:srgbClr val="DDDDDD"/>
                </a:outerShdw>
              </a:effectLst>
              <a:latin typeface="Calibri"/>
              <a:ea typeface="굴림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8769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/>
              <a:t>Non-cooperative game theory</a:t>
            </a:r>
          </a:p>
          <a:p>
            <a:pPr lvl="1"/>
            <a:r>
              <a:rPr lang="en-US" altLang="ko-KR" dirty="0"/>
              <a:t>Various games</a:t>
            </a:r>
          </a:p>
          <a:p>
            <a:pPr lvl="1"/>
            <a:r>
              <a:rPr lang="en-US" altLang="ko-KR" dirty="0"/>
              <a:t>Normal-form game</a:t>
            </a:r>
          </a:p>
          <a:p>
            <a:pPr lvl="1"/>
            <a:r>
              <a:rPr lang="en-US" altLang="ko-KR" dirty="0"/>
              <a:t>Extensive-form game</a:t>
            </a:r>
          </a:p>
          <a:p>
            <a:pPr lvl="1"/>
            <a:r>
              <a:rPr lang="en-US" altLang="ko-KR" dirty="0"/>
              <a:t>Repeated game</a:t>
            </a:r>
          </a:p>
          <a:p>
            <a:pPr lvl="1"/>
            <a:r>
              <a:rPr lang="en-US" altLang="ko-KR" dirty="0"/>
              <a:t>Bayesian game</a:t>
            </a:r>
          </a:p>
          <a:p>
            <a:pPr lvl="1"/>
            <a:r>
              <a:rPr lang="mr-IN" altLang="ko-KR" dirty="0"/>
              <a:t>…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Cooperative game theory</a:t>
            </a:r>
          </a:p>
          <a:p>
            <a:pPr lvl="1"/>
            <a:r>
              <a:rPr lang="en-US" altLang="ko-K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Bargaining (today)</a:t>
            </a:r>
          </a:p>
          <a:p>
            <a:pPr lvl="1"/>
            <a:r>
              <a:rPr lang="en-US" altLang="ko-KR" dirty="0"/>
              <a:t>Coalitional game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Where We Are?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0349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>
                <a:latin typeface="Calibri"/>
                <a:ea typeface="Times New Roman" charset="0"/>
                <a:cs typeface="Calibri"/>
              </a:rPr>
              <a:t>The NBS is easily extended to the N-person case</a:t>
            </a:r>
          </a:p>
          <a:p>
            <a:pPr lvl="1"/>
            <a:r>
              <a:rPr lang="en-US" altLang="ko-KR">
                <a:latin typeface="Calibri"/>
                <a:ea typeface="Times New Roman" charset="0"/>
                <a:cs typeface="Calibri"/>
              </a:rPr>
              <a:t>The utility space becomes N-dimensional and the disagreement point as well</a:t>
            </a:r>
          </a:p>
          <a:p>
            <a:pPr lvl="1"/>
            <a:r>
              <a:rPr lang="en-US" altLang="ko-KR">
                <a:latin typeface="Calibri"/>
                <a:ea typeface="Times New Roman" charset="0"/>
                <a:cs typeface="Calibri"/>
              </a:rPr>
              <a:t>Computational complexity definitely increases and coordination on a larger scale is required</a:t>
            </a:r>
          </a:p>
          <a:p>
            <a:r>
              <a:rPr lang="en-US" altLang="ko-KR">
                <a:latin typeface="Calibri"/>
                <a:ea typeface="Times New Roman" charset="0"/>
                <a:cs typeface="Calibri"/>
              </a:rPr>
              <a:t>Solution to the following maximization problem</a:t>
            </a:r>
          </a:p>
          <a:p>
            <a:endParaRPr lang="en-US" altLang="ko-KR" sz="3600" i="1">
              <a:latin typeface="Calibri"/>
              <a:ea typeface="Times New Roman" charset="0"/>
              <a:cs typeface="Calibri"/>
            </a:endParaRPr>
          </a:p>
          <a:p>
            <a:pPr lvl="1">
              <a:buFont typeface="Wingdings" charset="0"/>
              <a:buNone/>
            </a:pPr>
            <a:endParaRPr lang="en-US" altLang="ko-KR" sz="3200">
              <a:latin typeface="Calibri"/>
              <a:ea typeface="Times New Roman" charset="0"/>
              <a:cs typeface="Calibri"/>
            </a:endParaRPr>
          </a:p>
          <a:p>
            <a:pPr lvl="2">
              <a:lnSpc>
                <a:spcPct val="90000"/>
              </a:lnSpc>
              <a:buFont typeface="Wingdings" charset="0"/>
              <a:buNone/>
            </a:pPr>
            <a:endParaRPr lang="en-US" altLang="ko-KR" sz="2800">
              <a:latin typeface="Calibri"/>
              <a:ea typeface="Times New Roman" charset="0"/>
              <a:cs typeface="Calibri"/>
            </a:endParaRPr>
          </a:p>
          <a:p>
            <a:pPr lvl="1">
              <a:lnSpc>
                <a:spcPct val="90000"/>
              </a:lnSpc>
              <a:buFont typeface="Wingdings" charset="0"/>
              <a:buNone/>
            </a:pPr>
            <a:endParaRPr lang="en-US" altLang="ko-KR" sz="2000">
              <a:latin typeface="Calibri"/>
              <a:ea typeface="Times New Roman" charset="0"/>
              <a:cs typeface="Calibri"/>
            </a:endParaRPr>
          </a:p>
          <a:p>
            <a:pPr>
              <a:lnSpc>
                <a:spcPct val="90000"/>
              </a:lnSpc>
            </a:pPr>
            <a:endParaRPr lang="en-US" altLang="ko-KR">
              <a:latin typeface="Calibri"/>
              <a:ea typeface="Times New Roman" charset="0"/>
              <a:cs typeface="Calibri"/>
            </a:endParaRPr>
          </a:p>
          <a:p>
            <a:pPr lvl="2">
              <a:lnSpc>
                <a:spcPct val="90000"/>
              </a:lnSpc>
            </a:pPr>
            <a:endParaRPr lang="en-GB" altLang="ko-KR" sz="1800">
              <a:latin typeface="Calibri"/>
              <a:ea typeface="Times New Roman" charset="0"/>
              <a:cs typeface="Calibri"/>
            </a:endParaRPr>
          </a:p>
        </p:txBody>
      </p:sp>
      <p:sp>
        <p:nvSpPr>
          <p:cNvPr id="70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sz="40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ea typeface="굴림" charset="0"/>
                <a:cs typeface="Calibri"/>
              </a:rPr>
              <a:t>The Nash Bargaining Solution</a:t>
            </a:r>
            <a:endParaRPr lang="en-GB" altLang="ko-KR" sz="400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/>
              <a:ea typeface="굴림" charset="0"/>
              <a:cs typeface="Calibri"/>
            </a:endParaRPr>
          </a:p>
        </p:txBody>
      </p:sp>
      <p:pic>
        <p:nvPicPr>
          <p:cNvPr id="53251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343400"/>
            <a:ext cx="6707188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33559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3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>
                <a:latin typeface="Calibri"/>
                <a:ea typeface="Times New Roman" charset="0"/>
                <a:cs typeface="Calibri"/>
              </a:rPr>
              <a:t>If we drop the Symmetry axiom we define the Generalize Nash Bargaining Solution</a:t>
            </a:r>
          </a:p>
          <a:p>
            <a:r>
              <a:rPr lang="en-US" altLang="ko-KR">
                <a:latin typeface="Calibri"/>
                <a:ea typeface="Times New Roman" charset="0"/>
                <a:cs typeface="Calibri"/>
              </a:rPr>
              <a:t>Solution to the following maximization problem</a:t>
            </a:r>
          </a:p>
          <a:p>
            <a:endParaRPr lang="en-US" altLang="ko-KR" sz="3600" i="1">
              <a:latin typeface="Calibri"/>
              <a:ea typeface="Times New Roman" charset="0"/>
              <a:cs typeface="Calibri"/>
            </a:endParaRPr>
          </a:p>
          <a:p>
            <a:pPr lvl="1">
              <a:buFont typeface="Wingdings" charset="0"/>
              <a:buNone/>
            </a:pPr>
            <a:endParaRPr lang="en-US" altLang="ko-KR" sz="3200">
              <a:latin typeface="Calibri"/>
              <a:ea typeface="Times New Roman" charset="0"/>
              <a:cs typeface="Calibri"/>
            </a:endParaRPr>
          </a:p>
          <a:p>
            <a:pPr lvl="2">
              <a:lnSpc>
                <a:spcPct val="90000"/>
              </a:lnSpc>
              <a:buFont typeface="Wingdings" charset="0"/>
              <a:buNone/>
            </a:pPr>
            <a:endParaRPr lang="en-US" altLang="ko-KR" sz="2800">
              <a:latin typeface="Calibri"/>
              <a:ea typeface="Times New Roman" charset="0"/>
              <a:cs typeface="Calibri"/>
            </a:endParaRPr>
          </a:p>
          <a:p>
            <a:pPr lvl="1">
              <a:lnSpc>
                <a:spcPct val="90000"/>
              </a:lnSpc>
              <a:buFont typeface="Wingdings" charset="0"/>
              <a:buNone/>
            </a:pPr>
            <a:endParaRPr lang="en-US" altLang="ko-KR" sz="2000">
              <a:latin typeface="Calibri"/>
              <a:ea typeface="Times New Roman" charset="0"/>
              <a:cs typeface="Calibri"/>
            </a:endParaRPr>
          </a:p>
          <a:p>
            <a:pPr>
              <a:lnSpc>
                <a:spcPct val="90000"/>
              </a:lnSpc>
            </a:pPr>
            <a:endParaRPr lang="en-US" altLang="ko-KR">
              <a:latin typeface="Calibri"/>
              <a:ea typeface="Times New Roman" charset="0"/>
              <a:cs typeface="Calibri"/>
            </a:endParaRPr>
          </a:p>
          <a:p>
            <a:pPr lvl="2">
              <a:lnSpc>
                <a:spcPct val="90000"/>
              </a:lnSpc>
            </a:pPr>
            <a:endParaRPr lang="en-GB" altLang="ko-KR" sz="1800">
              <a:latin typeface="Calibri"/>
              <a:ea typeface="Times New Roman" charset="0"/>
              <a:cs typeface="Calibri"/>
            </a:endParaRPr>
          </a:p>
        </p:txBody>
      </p:sp>
      <p:sp>
        <p:nvSpPr>
          <p:cNvPr id="71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sz="40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ea typeface="굴림" charset="0"/>
                <a:cs typeface="Calibri"/>
              </a:rPr>
              <a:t>The Nash Bargaining Solution</a:t>
            </a:r>
            <a:endParaRPr lang="en-GB" altLang="ko-KR" sz="400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/>
              <a:ea typeface="굴림" charset="0"/>
              <a:cs typeface="Calibri"/>
            </a:endParaRPr>
          </a:p>
        </p:txBody>
      </p:sp>
      <p:pic>
        <p:nvPicPr>
          <p:cNvPr id="71168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330575"/>
            <a:ext cx="7696200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1686" name="AutoShape 6"/>
          <p:cNvSpPr>
            <a:spLocks noChangeArrowheads="1"/>
          </p:cNvSpPr>
          <p:nvPr/>
        </p:nvSpPr>
        <p:spPr bwMode="auto">
          <a:xfrm>
            <a:off x="685800" y="4876800"/>
            <a:ext cx="7162800" cy="1371600"/>
          </a:xfrm>
          <a:prstGeom prst="wedgeRectCallout">
            <a:avLst>
              <a:gd name="adj1" fmla="val 60370"/>
              <a:gd name="adj2" fmla="val -118171"/>
            </a:avLst>
          </a:prstGeom>
          <a:solidFill>
            <a:srgbClr val="008080">
              <a:alpha val="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altLang="ko-KR">
                <a:latin typeface="Calibri" charset="0"/>
                <a:ea typeface="Calibri" charset="0"/>
                <a:cs typeface="Calibri" charset="0"/>
              </a:rPr>
              <a:t>Value between 0 and 1  representing the bargaining power of player </a:t>
            </a:r>
            <a:r>
              <a:rPr lang="en-US" altLang="ko-KR" i="1">
                <a:latin typeface="Calibri" charset="0"/>
                <a:ea typeface="Calibri" charset="0"/>
                <a:cs typeface="Calibri" charset="0"/>
              </a:rPr>
              <a:t>i</a:t>
            </a:r>
          </a:p>
          <a:p>
            <a:r>
              <a:rPr lang="en-US" altLang="ko-KR">
                <a:latin typeface="Calibri" charset="0"/>
                <a:ea typeface="Calibri" charset="0"/>
                <a:cs typeface="Calibri" charset="0"/>
              </a:rPr>
              <a:t>If equal bargaining powers are used, this is equivalent to the NBS </a:t>
            </a:r>
            <a:endParaRPr lang="el-GR" altLang="ko-KR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7254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611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ko-KR" sz="2800">
                <a:latin typeface="Calibri"/>
                <a:ea typeface="Times New Roman" charset="0"/>
                <a:cs typeface="Calibri"/>
              </a:rPr>
              <a:t>The NBS/GNBS are a very interesting concept for allocating utilities in a bargaining problem</a:t>
            </a:r>
          </a:p>
          <a:p>
            <a:pPr lvl="1">
              <a:lnSpc>
                <a:spcPct val="90000"/>
              </a:lnSpc>
            </a:pPr>
            <a:r>
              <a:rPr lang="en-US" altLang="ko-KR" sz="2400">
                <a:latin typeface="Calibri"/>
                <a:ea typeface="Times New Roman" charset="0"/>
                <a:cs typeface="Calibri"/>
              </a:rPr>
              <a:t>Provide Pareto optimality</a:t>
            </a:r>
          </a:p>
          <a:p>
            <a:pPr lvl="1">
              <a:lnSpc>
                <a:spcPct val="90000"/>
              </a:lnSpc>
            </a:pPr>
            <a:r>
              <a:rPr lang="en-US" altLang="ko-KR" sz="2400">
                <a:latin typeface="Calibri"/>
                <a:ea typeface="Times New Roman" charset="0"/>
                <a:cs typeface="Calibri"/>
              </a:rPr>
              <a:t>Account for the bargaining power of the players but..</a:t>
            </a:r>
          </a:p>
          <a:p>
            <a:pPr lvl="1">
              <a:lnSpc>
                <a:spcPct val="90000"/>
              </a:lnSpc>
            </a:pPr>
            <a:r>
              <a:rPr lang="en-US" altLang="ko-KR" sz="2400">
                <a:latin typeface="Calibri"/>
                <a:ea typeface="Times New Roman" charset="0"/>
                <a:cs typeface="Calibri"/>
              </a:rPr>
              <a:t>Can be unfair, e.g., the rich man – poor man problem</a:t>
            </a:r>
          </a:p>
          <a:p>
            <a:pPr lvl="1">
              <a:lnSpc>
                <a:spcPct val="90000"/>
              </a:lnSpc>
            </a:pPr>
            <a:r>
              <a:rPr lang="en-US" altLang="ko-KR" sz="2400">
                <a:latin typeface="Calibri"/>
                <a:ea typeface="Times New Roman" charset="0"/>
                <a:cs typeface="Calibri"/>
              </a:rPr>
              <a:t>Require convexity of the utility region</a:t>
            </a:r>
          </a:p>
          <a:p>
            <a:pPr lvl="1">
              <a:lnSpc>
                <a:spcPct val="90000"/>
              </a:lnSpc>
            </a:pPr>
            <a:r>
              <a:rPr lang="en-US" altLang="ko-KR" sz="2400">
                <a:latin typeface="Calibri"/>
                <a:ea typeface="Times New Roman" charset="0"/>
                <a:cs typeface="Calibri"/>
              </a:rPr>
              <a:t>Independence of irrelevant alternatives axiom</a:t>
            </a:r>
          </a:p>
          <a:p>
            <a:pPr lvl="1">
              <a:lnSpc>
                <a:spcPct val="90000"/>
              </a:lnSpc>
            </a:pPr>
            <a:r>
              <a:rPr lang="en-US" altLang="ko-KR" sz="2400">
                <a:latin typeface="Calibri"/>
                <a:ea typeface="Times New Roman" charset="0"/>
                <a:cs typeface="Calibri"/>
              </a:rPr>
              <a:t>Provide only a static solution for the problem, i.e., no discussion of the bargaining process</a:t>
            </a:r>
          </a:p>
          <a:p>
            <a:pPr>
              <a:lnSpc>
                <a:spcPct val="90000"/>
              </a:lnSpc>
            </a:pPr>
            <a:r>
              <a:rPr lang="en-US" altLang="ko-KR" sz="2800">
                <a:latin typeface="Calibri"/>
                <a:ea typeface="Times New Roman" charset="0"/>
                <a:cs typeface="Calibri"/>
              </a:rPr>
              <a:t>Alternatives?</a:t>
            </a:r>
          </a:p>
          <a:p>
            <a:pPr lvl="1">
              <a:lnSpc>
                <a:spcPct val="90000"/>
              </a:lnSpc>
            </a:pPr>
            <a:r>
              <a:rPr lang="en-US" altLang="ko-KR">
                <a:latin typeface="Calibri"/>
                <a:ea typeface="Times New Roman" charset="0"/>
                <a:cs typeface="Calibri"/>
              </a:rPr>
              <a:t>The Kalai – Smorodinsky solution</a:t>
            </a:r>
          </a:p>
          <a:p>
            <a:pPr lvl="1"/>
            <a:r>
              <a:rPr lang="en-US" altLang="ko-KR">
                <a:latin typeface="Calibri"/>
                <a:ea typeface="Times New Roman" charset="0"/>
                <a:cs typeface="Calibri"/>
              </a:rPr>
              <a:t>Dynamic bargaining and the Rubinstein process</a:t>
            </a:r>
            <a:endParaRPr lang="en-GB" altLang="ko-KR">
              <a:latin typeface="Calibri"/>
              <a:ea typeface="Times New Roman" charset="0"/>
              <a:cs typeface="Calibri"/>
            </a:endParaRPr>
          </a:p>
        </p:txBody>
      </p:sp>
      <p:sp>
        <p:nvSpPr>
          <p:cNvPr id="70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sz="32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ea typeface="굴림" charset="0"/>
                <a:cs typeface="Calibri"/>
              </a:rPr>
              <a:t>Nash Bargaining Solution – Summary</a:t>
            </a:r>
            <a:endParaRPr lang="en-GB" altLang="ko-KR" sz="320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/>
              <a:ea typeface="굴림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39341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707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05000"/>
              </a:lnSpc>
            </a:pPr>
            <a:r>
              <a:rPr lang="en-US" altLang="ko-KR" sz="2800" dirty="0">
                <a:latin typeface="Calibri"/>
                <a:ea typeface="Times New Roman" charset="0"/>
                <a:cs typeface="Calibri"/>
              </a:rPr>
              <a:t>The NBS is the static solution in the sense that we only care about the outcome</a:t>
            </a:r>
          </a:p>
          <a:p>
            <a:pPr lvl="1">
              <a:lnSpc>
                <a:spcPct val="105000"/>
              </a:lnSpc>
            </a:pPr>
            <a:r>
              <a:rPr lang="en-US" altLang="ko-KR" sz="2400" dirty="0">
                <a:latin typeface="Calibri"/>
                <a:ea typeface="Times New Roman" charset="0"/>
                <a:cs typeface="Calibri"/>
              </a:rPr>
              <a:t>How about the bargaining process?</a:t>
            </a:r>
          </a:p>
          <a:p>
            <a:pPr>
              <a:lnSpc>
                <a:spcPct val="105000"/>
              </a:lnSpc>
            </a:pPr>
            <a:endParaRPr lang="en-US" altLang="ko-KR" sz="2800" dirty="0">
              <a:latin typeface="Calibri"/>
              <a:ea typeface="Times New Roman" charset="0"/>
              <a:cs typeface="Calibri"/>
            </a:endParaRPr>
          </a:p>
          <a:p>
            <a:pPr>
              <a:lnSpc>
                <a:spcPct val="105000"/>
              </a:lnSpc>
            </a:pPr>
            <a:r>
              <a:rPr lang="en-US" altLang="ko-KR" sz="2800" dirty="0">
                <a:latin typeface="Calibri"/>
                <a:ea typeface="Times New Roman" charset="0"/>
                <a:cs typeface="Calibri"/>
              </a:rPr>
              <a:t>Dynamic bargaining</a:t>
            </a:r>
          </a:p>
          <a:p>
            <a:pPr lvl="1">
              <a:lnSpc>
                <a:spcPct val="105000"/>
              </a:lnSpc>
            </a:pPr>
            <a:r>
              <a:rPr lang="en-US" altLang="ko-KR" dirty="0">
                <a:latin typeface="Calibri"/>
                <a:ea typeface="Times New Roman" charset="0"/>
                <a:cs typeface="Calibri"/>
              </a:rPr>
              <a:t>Interested in the players interactions to reach an agreement</a:t>
            </a:r>
          </a:p>
          <a:p>
            <a:pPr lvl="1">
              <a:lnSpc>
                <a:spcPct val="105000"/>
              </a:lnSpc>
            </a:pPr>
            <a:r>
              <a:rPr lang="en-US" altLang="ko-KR" dirty="0">
                <a:latin typeface="Calibri"/>
                <a:ea typeface="Times New Roman" charset="0"/>
                <a:cs typeface="Calibri"/>
              </a:rPr>
              <a:t>Broader than static bargaining, although linked to it</a:t>
            </a:r>
          </a:p>
          <a:p>
            <a:pPr lvl="1">
              <a:lnSpc>
                <a:spcPct val="105000"/>
              </a:lnSpc>
            </a:pPr>
            <a:r>
              <a:rPr lang="en-US" altLang="ko-KR" dirty="0">
                <a:latin typeface="Calibri"/>
                <a:ea typeface="Times New Roman" charset="0"/>
                <a:cs typeface="Calibri"/>
              </a:rPr>
              <a:t>In this trial lecture, we cover the Rubinstein process although many others exists</a:t>
            </a:r>
          </a:p>
          <a:p>
            <a:pPr>
              <a:lnSpc>
                <a:spcPct val="105000"/>
              </a:lnSpc>
            </a:pPr>
            <a:r>
              <a:rPr lang="en-US" altLang="ko-KR" dirty="0">
                <a:ea typeface="Times New Roman" charset="0"/>
              </a:rPr>
              <a:t>Famous one: Rubinstein Bargaining Process</a:t>
            </a:r>
          </a:p>
          <a:p>
            <a:pPr lvl="1">
              <a:lnSpc>
                <a:spcPct val="105000"/>
              </a:lnSpc>
            </a:pPr>
            <a:r>
              <a:rPr lang="en-US" altLang="ko-KR" dirty="0">
                <a:latin typeface="Calibri"/>
                <a:ea typeface="Times New Roman" charset="0"/>
                <a:cs typeface="Calibri"/>
              </a:rPr>
              <a:t>There are other bargaining processes (a hot research topic in game theory)</a:t>
            </a:r>
          </a:p>
          <a:p>
            <a:pPr lvl="1">
              <a:buFont typeface="Wingdings" charset="0"/>
              <a:buNone/>
            </a:pPr>
            <a:endParaRPr lang="en-US" altLang="ko-KR" dirty="0">
              <a:latin typeface="Calibri"/>
              <a:ea typeface="Times New Roman" charset="0"/>
              <a:cs typeface="Calibri"/>
            </a:endParaRPr>
          </a:p>
          <a:p>
            <a:pPr lvl="2">
              <a:lnSpc>
                <a:spcPct val="90000"/>
              </a:lnSpc>
              <a:buFont typeface="Wingdings" charset="0"/>
              <a:buNone/>
            </a:pPr>
            <a:endParaRPr lang="en-US" altLang="ko-KR" dirty="0">
              <a:latin typeface="Calibri"/>
              <a:ea typeface="Times New Roman" charset="0"/>
              <a:cs typeface="Calibri"/>
            </a:endParaRPr>
          </a:p>
          <a:p>
            <a:pPr lvl="1">
              <a:lnSpc>
                <a:spcPct val="90000"/>
              </a:lnSpc>
              <a:buFont typeface="Wingdings" charset="0"/>
              <a:buNone/>
            </a:pPr>
            <a:endParaRPr lang="en-US" altLang="ko-KR" sz="1800" dirty="0">
              <a:latin typeface="Calibri"/>
              <a:ea typeface="Times New Roman" charset="0"/>
              <a:cs typeface="Calibri"/>
            </a:endParaRPr>
          </a:p>
          <a:p>
            <a:pPr>
              <a:lnSpc>
                <a:spcPct val="90000"/>
              </a:lnSpc>
            </a:pPr>
            <a:endParaRPr lang="en-US" altLang="ko-KR" sz="2000" dirty="0">
              <a:latin typeface="Calibri"/>
              <a:ea typeface="Times New Roman" charset="0"/>
              <a:cs typeface="Calibri"/>
            </a:endParaRPr>
          </a:p>
          <a:p>
            <a:pPr lvl="2">
              <a:lnSpc>
                <a:spcPct val="90000"/>
              </a:lnSpc>
            </a:pPr>
            <a:endParaRPr lang="en-GB" altLang="ko-KR" sz="1600" dirty="0">
              <a:latin typeface="Calibri"/>
              <a:ea typeface="Times New Roman" charset="0"/>
              <a:cs typeface="Calibri"/>
            </a:endParaRPr>
          </a:p>
        </p:txBody>
      </p:sp>
      <p:sp>
        <p:nvSpPr>
          <p:cNvPr id="71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sz="40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ea typeface="굴림" charset="0"/>
                <a:cs typeface="Calibri"/>
              </a:rPr>
              <a:t>Dynamic Bargaining</a:t>
            </a:r>
            <a:endParaRPr lang="en-GB" altLang="ko-KR" sz="4000" dirty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/>
              <a:ea typeface="굴림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08956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805486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内容占位符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latin typeface="Calibri"/>
                <a:ea typeface="宋体" charset="0"/>
                <a:cs typeface="Calibri"/>
              </a:rPr>
              <a:t>Introduction to cooperative game</a:t>
            </a:r>
          </a:p>
          <a:p>
            <a:endParaRPr lang="en-US" altLang="zh-CN" dirty="0">
              <a:solidFill>
                <a:srgbClr val="FF0000"/>
              </a:solidFill>
              <a:latin typeface="Calibri"/>
              <a:ea typeface="宋体" charset="0"/>
              <a:cs typeface="Calibri"/>
            </a:endParaRPr>
          </a:p>
          <a:p>
            <a:r>
              <a:rPr lang="en-US" altLang="zh-CN" dirty="0">
                <a:solidFill>
                  <a:srgbClr val="FF0000"/>
                </a:solidFill>
                <a:latin typeface="Calibri"/>
                <a:ea typeface="宋体" charset="0"/>
                <a:cs typeface="Calibri"/>
              </a:rPr>
              <a:t>Bargaining solution</a:t>
            </a:r>
          </a:p>
          <a:p>
            <a:pPr lvl="1"/>
            <a:r>
              <a:rPr lang="en-US" altLang="zh-CN" sz="2000" dirty="0">
                <a:solidFill>
                  <a:srgbClr val="FF0000"/>
                </a:solidFill>
                <a:latin typeface="Calibri"/>
                <a:ea typeface="Times New Roman" charset="0"/>
                <a:cs typeface="Calibri"/>
              </a:rPr>
              <a:t>Nash Bargaining Solution</a:t>
            </a:r>
          </a:p>
          <a:p>
            <a:pPr lvl="1"/>
            <a:r>
              <a:rPr lang="en-US" altLang="ko-KR" sz="20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  <a:ea typeface="Times New Roman" charset="0"/>
                <a:cs typeface="Calibri"/>
              </a:rPr>
              <a:t>Kalai</a:t>
            </a:r>
            <a:r>
              <a:rPr lang="en-US" altLang="ko-KR" sz="2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  <a:ea typeface="Times New Roman" charset="0"/>
                <a:cs typeface="Calibri"/>
              </a:rPr>
              <a:t> – </a:t>
            </a:r>
            <a:r>
              <a:rPr lang="en-US" altLang="ko-KR" sz="20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  <a:ea typeface="Times New Roman" charset="0"/>
                <a:cs typeface="Calibri"/>
              </a:rPr>
              <a:t>Smorodinsky</a:t>
            </a:r>
            <a:r>
              <a:rPr lang="en-US" altLang="ko-KR" sz="2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  <a:ea typeface="Times New Roman" charset="0"/>
                <a:cs typeface="Calibri"/>
              </a:rPr>
              <a:t> Bargaining Solution</a:t>
            </a:r>
          </a:p>
          <a:p>
            <a:pPr lvl="1"/>
            <a:r>
              <a:rPr lang="en-US" altLang="ko-KR" sz="2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  <a:ea typeface="Times New Roman" charset="0"/>
                <a:cs typeface="Calibri"/>
              </a:rPr>
              <a:t>Rubinstein Bargaining Process</a:t>
            </a:r>
          </a:p>
          <a:p>
            <a:pPr lvl="1"/>
            <a:r>
              <a:rPr lang="en-US" altLang="zh-CN" sz="2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  <a:ea typeface="Times New Roman" charset="0"/>
                <a:cs typeface="Calibri"/>
              </a:rPr>
              <a:t>Examples</a:t>
            </a:r>
          </a:p>
          <a:p>
            <a:endParaRPr lang="en-US" altLang="zh-CN" dirty="0">
              <a:latin typeface="Calibri"/>
              <a:ea typeface="宋体" charset="0"/>
              <a:cs typeface="Calibri"/>
            </a:endParaRPr>
          </a:p>
          <a:p>
            <a:r>
              <a:rPr lang="en-US" altLang="zh-CN" dirty="0">
                <a:latin typeface="Calibri"/>
                <a:ea typeface="宋体" charset="0"/>
                <a:cs typeface="Calibri"/>
              </a:rPr>
              <a:t>Coalitional game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ea typeface="宋体" charset="0"/>
                <a:cs typeface="Calibri"/>
              </a:rPr>
              <a:t>Introduction</a:t>
            </a:r>
            <a:endParaRPr lang="zh-CN" altLang="en-US" dirty="0">
              <a:effectLst>
                <a:outerShdw blurRad="38100" dist="38100" dir="2700000" algn="tl">
                  <a:srgbClr val="DDDDDD"/>
                </a:outerShdw>
              </a:effectLst>
              <a:latin typeface="Calibri"/>
              <a:ea typeface="宋体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3866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25000"/>
              </a:lnSpc>
            </a:pPr>
            <a:r>
              <a:rPr lang="en-US" altLang="ko-KR" sz="3200" dirty="0">
                <a:ea typeface="Times New Roman" charset="0"/>
              </a:rPr>
              <a:t>Underlying situation</a:t>
            </a:r>
          </a:p>
          <a:p>
            <a:pPr lvl="1">
              <a:lnSpc>
                <a:spcPct val="125000"/>
              </a:lnSpc>
            </a:pPr>
            <a:r>
              <a:rPr lang="en-US" altLang="ko-KR" sz="2800" dirty="0">
                <a:latin typeface="Calibri"/>
                <a:ea typeface="Times New Roman" charset="0"/>
                <a:cs typeface="Calibri"/>
              </a:rPr>
              <a:t>Players have </a:t>
            </a:r>
            <a:r>
              <a:rPr lang="en-US" altLang="ko-KR" sz="2800" dirty="0">
                <a:solidFill>
                  <a:srgbClr val="FF0000"/>
                </a:solidFill>
                <a:latin typeface="Calibri"/>
                <a:ea typeface="Times New Roman" charset="0"/>
                <a:cs typeface="Calibri"/>
              </a:rPr>
              <a:t>mutual benefit </a:t>
            </a:r>
            <a:r>
              <a:rPr lang="en-US" altLang="ko-KR" sz="2800" dirty="0">
                <a:latin typeface="Calibri"/>
                <a:ea typeface="Times New Roman" charset="0"/>
                <a:cs typeface="Calibri"/>
              </a:rPr>
              <a:t>to cooperate</a:t>
            </a:r>
          </a:p>
          <a:p>
            <a:pPr eaLnBrk="1" hangingPunct="1">
              <a:lnSpc>
                <a:spcPct val="125000"/>
              </a:lnSpc>
            </a:pPr>
            <a:endParaRPr lang="en-US" altLang="ko-KR" sz="3200" dirty="0">
              <a:latin typeface="Calibri"/>
              <a:ea typeface="Times New Roman" charset="0"/>
              <a:cs typeface="Calibri"/>
            </a:endParaRPr>
          </a:p>
          <a:p>
            <a:pPr eaLnBrk="1" hangingPunct="1">
              <a:lnSpc>
                <a:spcPct val="125000"/>
              </a:lnSpc>
            </a:pPr>
            <a:r>
              <a:rPr lang="en-US" altLang="ko-KR" sz="3200" dirty="0">
                <a:latin typeface="Calibri"/>
                <a:ea typeface="Times New Roman" charset="0"/>
                <a:cs typeface="Calibri"/>
              </a:rPr>
              <a:t>Two categories</a:t>
            </a:r>
          </a:p>
          <a:p>
            <a:pPr lvl="1" eaLnBrk="1" hangingPunct="1"/>
            <a:r>
              <a:rPr lang="en-US" altLang="ko-KR" sz="2800" dirty="0">
                <a:solidFill>
                  <a:srgbClr val="0070C0"/>
                </a:solidFill>
                <a:latin typeface="Calibri"/>
                <a:ea typeface="Times New Roman" charset="0"/>
                <a:cs typeface="Calibri"/>
              </a:rPr>
              <a:t>Bargaining problems</a:t>
            </a:r>
          </a:p>
          <a:p>
            <a:pPr lvl="1" eaLnBrk="1" hangingPunct="1"/>
            <a:r>
              <a:rPr lang="en-US" altLang="ko-KR" sz="2800" dirty="0">
                <a:solidFill>
                  <a:srgbClr val="0070C0"/>
                </a:solidFill>
                <a:latin typeface="Calibri"/>
                <a:ea typeface="Times New Roman" charset="0"/>
                <a:cs typeface="Calibri"/>
              </a:rPr>
              <a:t>Coalitional game</a:t>
            </a:r>
          </a:p>
          <a:p>
            <a:pPr eaLnBrk="1" hangingPunct="1">
              <a:lnSpc>
                <a:spcPct val="100000"/>
              </a:lnSpc>
            </a:pPr>
            <a:endParaRPr lang="en-US" altLang="ko-KR" sz="3200" dirty="0">
              <a:latin typeface="Calibri"/>
              <a:ea typeface="Times New Roman" charset="0"/>
              <a:cs typeface="Calibri"/>
            </a:endParaRPr>
          </a:p>
          <a:p>
            <a:pPr lvl="2" eaLnBrk="1" hangingPunct="1">
              <a:buFont typeface="Wingdings" charset="0"/>
              <a:buNone/>
            </a:pPr>
            <a:endParaRPr lang="en-US" altLang="ko-KR" sz="2400" dirty="0">
              <a:latin typeface="Calibri"/>
              <a:ea typeface="Times New Roman" charset="0"/>
              <a:cs typeface="Calibri"/>
            </a:endParaRPr>
          </a:p>
          <a:p>
            <a:pPr lvl="1" eaLnBrk="1" hangingPunct="1">
              <a:buFont typeface="Wingdings" charset="0"/>
              <a:buNone/>
            </a:pPr>
            <a:endParaRPr lang="en-US" altLang="ko-KR" sz="2800" dirty="0">
              <a:solidFill>
                <a:schemeClr val="folHlink"/>
              </a:solidFill>
              <a:latin typeface="Calibri"/>
              <a:ea typeface="Times New Roman" charset="0"/>
              <a:cs typeface="Calibri"/>
            </a:endParaRPr>
          </a:p>
          <a:p>
            <a:pPr eaLnBrk="1" hangingPunct="1"/>
            <a:endParaRPr lang="en-US" altLang="ko-KR" sz="3200" dirty="0">
              <a:solidFill>
                <a:schemeClr val="folHlink"/>
              </a:solidFill>
              <a:latin typeface="Calibri"/>
              <a:ea typeface="Times New Roman" charset="0"/>
              <a:cs typeface="Calibri"/>
            </a:endParaRPr>
          </a:p>
          <a:p>
            <a:pPr lvl="2" eaLnBrk="1" hangingPunct="1"/>
            <a:endParaRPr lang="en-GB" altLang="ko-KR" sz="2400" dirty="0">
              <a:latin typeface="Calibri"/>
              <a:ea typeface="Times New Roman" charset="0"/>
              <a:cs typeface="Calibri"/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ko-KR"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ea typeface="굴림" charset="0"/>
                <a:cs typeface="Calibri"/>
              </a:rPr>
              <a:t>Cooperative Game Theory</a:t>
            </a:r>
            <a:endParaRPr lang="en-GB" altLang="ko-KR">
              <a:effectLst>
                <a:outerShdw blurRad="38100" dist="38100" dir="2700000" algn="tl">
                  <a:srgbClr val="DDDDDD"/>
                </a:outerShdw>
              </a:effectLst>
              <a:latin typeface="Calibri"/>
              <a:ea typeface="굴림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6719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105000"/>
              </a:lnSpc>
            </a:pPr>
            <a:r>
              <a:rPr lang="en-US" altLang="ko-KR" sz="3200" dirty="0">
                <a:latin typeface="Calibri"/>
                <a:ea typeface="Times New Roman" charset="0"/>
                <a:cs typeface="Calibri"/>
              </a:rPr>
              <a:t>Bargaining situation</a:t>
            </a:r>
          </a:p>
          <a:p>
            <a:pPr lvl="1">
              <a:lnSpc>
                <a:spcPct val="105000"/>
              </a:lnSpc>
            </a:pPr>
            <a:r>
              <a:rPr lang="en-US" altLang="ko-KR" sz="2800" dirty="0">
                <a:latin typeface="Calibri"/>
                <a:ea typeface="Times New Roman" charset="0"/>
                <a:cs typeface="Calibri"/>
              </a:rPr>
              <a:t>A number of individuals have a </a:t>
            </a:r>
            <a:r>
              <a:rPr lang="en-US" altLang="ko-KR" sz="2800" b="1" dirty="0">
                <a:latin typeface="Calibri"/>
                <a:ea typeface="Times New Roman" charset="0"/>
                <a:cs typeface="Calibri"/>
              </a:rPr>
              <a:t>common</a:t>
            </a:r>
            <a:r>
              <a:rPr lang="en-US" altLang="ko-KR" sz="2800" dirty="0">
                <a:latin typeface="Calibri"/>
                <a:ea typeface="Times New Roman" charset="0"/>
                <a:cs typeface="Calibri"/>
              </a:rPr>
              <a:t> interest to cooperate (e.g., trade or sharing of resource), but a conflicting interest on </a:t>
            </a:r>
            <a:r>
              <a:rPr lang="en-US" altLang="ko-KR" sz="2800" b="1" dirty="0">
                <a:latin typeface="Calibri"/>
                <a:ea typeface="Times New Roman" charset="0"/>
                <a:cs typeface="Calibri"/>
              </a:rPr>
              <a:t>how to cooperate (terms of agreement, </a:t>
            </a:r>
            <a:r>
              <a:rPr lang="ko-KR" altLang="en-US" sz="2800" b="1" dirty="0">
                <a:latin typeface="Calibri"/>
                <a:ea typeface="Times New Roman" charset="0"/>
                <a:cs typeface="Calibri"/>
              </a:rPr>
              <a:t>계약조건</a:t>
            </a:r>
            <a:r>
              <a:rPr lang="en-US" altLang="ko-KR" sz="2800" b="1" dirty="0">
                <a:latin typeface="Calibri"/>
                <a:ea typeface="Times New Roman" charset="0"/>
                <a:cs typeface="Calibri"/>
              </a:rPr>
              <a:t>)</a:t>
            </a:r>
          </a:p>
          <a:p>
            <a:pPr lvl="1">
              <a:lnSpc>
                <a:spcPct val="105000"/>
              </a:lnSpc>
            </a:pPr>
            <a:endParaRPr lang="en-US" altLang="ko-KR" sz="2800" dirty="0">
              <a:latin typeface="Calibri"/>
              <a:ea typeface="Times New Roman" charset="0"/>
              <a:cs typeface="Calibri"/>
            </a:endParaRPr>
          </a:p>
          <a:p>
            <a:pPr>
              <a:lnSpc>
                <a:spcPct val="105000"/>
              </a:lnSpc>
            </a:pPr>
            <a:r>
              <a:rPr lang="en-US" altLang="ko-KR" sz="3200" dirty="0">
                <a:latin typeface="Calibri"/>
                <a:ea typeface="Times New Roman" charset="0"/>
                <a:cs typeface="Calibri"/>
              </a:rPr>
              <a:t>Key tradeoff</a:t>
            </a:r>
          </a:p>
          <a:p>
            <a:pPr lvl="1">
              <a:lnSpc>
                <a:spcPct val="105000"/>
              </a:lnSpc>
            </a:pPr>
            <a:r>
              <a:rPr lang="en-US" altLang="ko-KR" sz="2800" dirty="0">
                <a:latin typeface="Calibri"/>
                <a:ea typeface="Times New Roman" charset="0"/>
                <a:cs typeface="Calibri"/>
              </a:rPr>
              <a:t>Players wish to reach an agreement rather than disagree.</a:t>
            </a:r>
          </a:p>
          <a:p>
            <a:pPr lvl="1">
              <a:lnSpc>
                <a:spcPct val="105000"/>
              </a:lnSpc>
            </a:pPr>
            <a:r>
              <a:rPr lang="en-US" altLang="ko-KR" sz="2800" dirty="0">
                <a:latin typeface="Calibri"/>
                <a:ea typeface="Times New Roman" charset="0"/>
                <a:cs typeface="Calibri"/>
              </a:rPr>
              <a:t>But, each player is self-interested</a:t>
            </a:r>
          </a:p>
        </p:txBody>
      </p:sp>
      <p:sp>
        <p:nvSpPr>
          <p:cNvPr id="69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ea typeface="굴림" charset="0"/>
                <a:cs typeface="Calibri"/>
              </a:rPr>
              <a:t>Introduction to Bargaining</a:t>
            </a:r>
            <a:endParaRPr lang="en-GB" altLang="ko-KR" dirty="0">
              <a:effectLst>
                <a:outerShdw blurRad="38100" dist="38100" dir="2700000" algn="tl">
                  <a:srgbClr val="DDDDDD"/>
                </a:outerShdw>
              </a:effectLst>
              <a:latin typeface="Calibri"/>
              <a:ea typeface="굴림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6403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105000"/>
              </a:lnSpc>
            </a:pPr>
            <a:r>
              <a:rPr lang="en-US" altLang="ko-KR" sz="3200" dirty="0">
                <a:latin typeface="Calibri"/>
                <a:ea typeface="Times New Roman" charset="0"/>
                <a:cs typeface="Calibri"/>
              </a:rPr>
              <a:t>What is bargaining?</a:t>
            </a:r>
          </a:p>
          <a:p>
            <a:pPr lvl="1">
              <a:lnSpc>
                <a:spcPct val="105000"/>
              </a:lnSpc>
            </a:pPr>
            <a:r>
              <a:rPr lang="en-US" altLang="ko-KR" sz="2800" dirty="0">
                <a:latin typeface="Calibri"/>
                <a:ea typeface="Times New Roman" charset="0"/>
                <a:cs typeface="Calibri"/>
              </a:rPr>
              <a:t>Process through which the players on their own attempt to reach an agreement</a:t>
            </a:r>
          </a:p>
          <a:p>
            <a:pPr lvl="1">
              <a:lnSpc>
                <a:spcPct val="105000"/>
              </a:lnSpc>
            </a:pPr>
            <a:r>
              <a:rPr lang="en-US" altLang="ko-KR" sz="2800" dirty="0">
                <a:latin typeface="Calibri"/>
                <a:ea typeface="Times New Roman" charset="0"/>
                <a:cs typeface="Calibri"/>
              </a:rPr>
              <a:t>Can be tedious, involving offers and counter-offers, negotiations, etc.</a:t>
            </a:r>
          </a:p>
          <a:p>
            <a:pPr lvl="1">
              <a:lnSpc>
                <a:spcPct val="105000"/>
              </a:lnSpc>
            </a:pPr>
            <a:endParaRPr lang="en-US" altLang="ko-KR" sz="2800" dirty="0">
              <a:latin typeface="Calibri"/>
              <a:ea typeface="Times New Roman" charset="0"/>
              <a:cs typeface="Calibri"/>
            </a:endParaRPr>
          </a:p>
          <a:p>
            <a:pPr>
              <a:lnSpc>
                <a:spcPct val="105000"/>
              </a:lnSpc>
            </a:pPr>
            <a:r>
              <a:rPr lang="en-US" altLang="ko-KR" sz="3200" dirty="0">
                <a:latin typeface="Calibri"/>
                <a:ea typeface="Times New Roman" charset="0"/>
                <a:cs typeface="Calibri"/>
              </a:rPr>
              <a:t>Bargaining theory studies these situations, their outcome, and the bargaining </a:t>
            </a:r>
            <a:r>
              <a:rPr lang="en-US" altLang="ko-KR" sz="3200" dirty="0">
                <a:solidFill>
                  <a:schemeClr val="folHlink"/>
                </a:solidFill>
                <a:latin typeface="Calibri"/>
                <a:ea typeface="Times New Roman" charset="0"/>
                <a:cs typeface="Calibri"/>
              </a:rPr>
              <a:t>process </a:t>
            </a:r>
            <a:endParaRPr lang="en-GB" altLang="ko-KR" sz="3200" dirty="0">
              <a:latin typeface="Calibri"/>
              <a:ea typeface="Times New Roman" charset="0"/>
              <a:cs typeface="Calibri"/>
            </a:endParaRPr>
          </a:p>
        </p:txBody>
      </p:sp>
      <p:sp>
        <p:nvSpPr>
          <p:cNvPr id="69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ea typeface="굴림" charset="0"/>
                <a:cs typeface="Calibri"/>
              </a:rPr>
              <a:t>Introduction to Bargaining</a:t>
            </a:r>
            <a:endParaRPr lang="en-GB" altLang="ko-KR" dirty="0">
              <a:effectLst>
                <a:outerShdw blurRad="38100" dist="38100" dir="2700000" algn="tl">
                  <a:srgbClr val="DDDDDD"/>
                </a:outerShdw>
              </a:effectLst>
              <a:latin typeface="Calibri"/>
              <a:ea typeface="굴림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8382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/>
              <a:t>Painting</a:t>
            </a:r>
          </a:p>
          <a:p>
            <a:pPr lvl="1"/>
            <a:r>
              <a:rPr lang="en-US" altLang="ko-KR" sz="2400" dirty="0"/>
              <a:t>Seller: values at 1000$</a:t>
            </a:r>
          </a:p>
          <a:p>
            <a:pPr lvl="1"/>
            <a:r>
              <a:rPr lang="en-US" altLang="ko-KR" sz="2400" dirty="0"/>
              <a:t>Buyer: values at 1500$</a:t>
            </a:r>
          </a:p>
          <a:p>
            <a:pPr lvl="1"/>
            <a:r>
              <a:rPr lang="en-US" altLang="ko-KR" sz="2400" dirty="0"/>
              <a:t>What’s the final price?</a:t>
            </a:r>
          </a:p>
          <a:p>
            <a:pPr lvl="1"/>
            <a:endParaRPr lang="en-US" altLang="ko-KR" sz="2400" dirty="0"/>
          </a:p>
          <a:p>
            <a:endParaRPr lang="en-US" altLang="ko-KR" sz="2800" dirty="0"/>
          </a:p>
          <a:p>
            <a:r>
              <a:rPr lang="en-US" altLang="ko-KR" sz="2800" dirty="0"/>
              <a:t>Sharing Resource</a:t>
            </a:r>
          </a:p>
          <a:p>
            <a:pPr lvl="1"/>
            <a:r>
              <a:rPr lang="en-US" altLang="ko-KR" sz="2400" dirty="0"/>
              <a:t>Shared resource among nodes</a:t>
            </a:r>
          </a:p>
          <a:p>
            <a:pPr lvl="1"/>
            <a:r>
              <a:rPr lang="en-US" altLang="ko-KR" sz="2400" dirty="0"/>
              <a:t>How to share?</a:t>
            </a:r>
          </a:p>
          <a:p>
            <a:pPr lvl="1"/>
            <a:r>
              <a:rPr lang="en-US" altLang="ko-KR" sz="2400" dirty="0"/>
              <a:t>Every node wants to get larger portion of resource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Examples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1484784"/>
            <a:ext cx="2578100" cy="31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885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9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 marL="533400" indent="-533400">
              <a:lnSpc>
                <a:spcPct val="85000"/>
              </a:lnSpc>
            </a:pPr>
            <a:r>
              <a:rPr lang="en-US" altLang="ko-KR" sz="2800" dirty="0">
                <a:latin typeface="Calibri"/>
                <a:ea typeface="Times New Roman" charset="0"/>
                <a:cs typeface="Calibri"/>
              </a:rPr>
              <a:t>Key issues in bargaining</a:t>
            </a:r>
          </a:p>
          <a:p>
            <a:pPr marL="914400" lvl="1" indent="-457200">
              <a:lnSpc>
                <a:spcPct val="85000"/>
              </a:lnSpc>
              <a:buFont typeface="Wingdings" charset="0"/>
              <a:buAutoNum type="arabicPeriod"/>
            </a:pPr>
            <a:r>
              <a:rPr lang="en-US" altLang="ko-KR" sz="2400" dirty="0">
                <a:latin typeface="Calibri"/>
                <a:ea typeface="Times New Roman" charset="0"/>
                <a:cs typeface="Calibri"/>
              </a:rPr>
              <a:t>The players must inspect efficiency and the effect of delay and disagreement on it, i.e., jointly efficient</a:t>
            </a:r>
          </a:p>
          <a:p>
            <a:pPr marL="1295400" lvl="2" indent="-381000">
              <a:lnSpc>
                <a:spcPct val="85000"/>
              </a:lnSpc>
              <a:buSzTx/>
              <a:buFont typeface="Wingdings" charset="0"/>
              <a:buChar char="§"/>
            </a:pPr>
            <a:r>
              <a:rPr lang="en-US" altLang="ko-KR" dirty="0">
                <a:latin typeface="Calibri"/>
                <a:ea typeface="Times New Roman" charset="0"/>
                <a:cs typeface="Calibri"/>
              </a:rPr>
              <a:t>They seek a jointly efficient mutual agreement</a:t>
            </a:r>
          </a:p>
          <a:p>
            <a:pPr marL="914400" lvl="1" indent="-457200">
              <a:lnSpc>
                <a:spcPct val="85000"/>
              </a:lnSpc>
              <a:buFont typeface="Wingdings" charset="0"/>
              <a:buAutoNum type="arabicPeriod"/>
            </a:pPr>
            <a:r>
              <a:rPr lang="en-US" altLang="ko-KR" sz="2400" dirty="0">
                <a:latin typeface="Calibri"/>
                <a:ea typeface="Times New Roman" charset="0"/>
                <a:cs typeface="Calibri"/>
              </a:rPr>
              <a:t>Distribution of the gains from the agreement</a:t>
            </a:r>
          </a:p>
          <a:p>
            <a:pPr marL="1295400" lvl="2" indent="-381000">
              <a:lnSpc>
                <a:spcPct val="85000"/>
              </a:lnSpc>
              <a:buSzTx/>
              <a:buFont typeface="Wingdings" charset="0"/>
              <a:buChar char="§"/>
            </a:pPr>
            <a:r>
              <a:rPr lang="en-US" altLang="ko-KR" dirty="0">
                <a:latin typeface="Calibri"/>
                <a:ea typeface="Times New Roman" charset="0"/>
                <a:cs typeface="Calibri"/>
              </a:rPr>
              <a:t>Which point from the efficient set must the players select?</a:t>
            </a:r>
          </a:p>
          <a:p>
            <a:pPr marL="914400" lvl="1" indent="-457200">
              <a:lnSpc>
                <a:spcPct val="85000"/>
              </a:lnSpc>
              <a:buFont typeface="Wingdings" charset="0"/>
              <a:buAutoNum type="arabicPeriod"/>
            </a:pPr>
            <a:r>
              <a:rPr lang="en-US" altLang="ko-KR" sz="2400" dirty="0">
                <a:latin typeface="Calibri"/>
                <a:ea typeface="Times New Roman" charset="0"/>
                <a:cs typeface="Calibri"/>
              </a:rPr>
              <a:t>What are the joint strategies that the players must choose to get the desired outcome?</a:t>
            </a:r>
          </a:p>
          <a:p>
            <a:pPr marL="914400" lvl="1" indent="-457200">
              <a:lnSpc>
                <a:spcPct val="85000"/>
              </a:lnSpc>
              <a:buFont typeface="Wingdings" charset="0"/>
              <a:buAutoNum type="arabicPeriod"/>
            </a:pPr>
            <a:r>
              <a:rPr lang="en-US" altLang="ko-KR" sz="2400" dirty="0">
                <a:latin typeface="Calibri"/>
                <a:ea typeface="Times New Roman" charset="0"/>
                <a:cs typeface="Calibri"/>
              </a:rPr>
              <a:t>How to finally enforce the agreement?</a:t>
            </a:r>
          </a:p>
          <a:p>
            <a:pPr marL="914400" lvl="1" indent="-457200">
              <a:lnSpc>
                <a:spcPct val="85000"/>
              </a:lnSpc>
              <a:buFont typeface="Wingdings" charset="0"/>
              <a:buAutoNum type="arabicPeriod"/>
            </a:pPr>
            <a:endParaRPr lang="en-US" altLang="ko-KR" sz="2400" dirty="0">
              <a:latin typeface="Calibri"/>
              <a:ea typeface="Times New Roman" charset="0"/>
              <a:cs typeface="Calibri"/>
            </a:endParaRPr>
          </a:p>
          <a:p>
            <a:pPr marL="533400" indent="-533400">
              <a:lnSpc>
                <a:spcPct val="85000"/>
              </a:lnSpc>
            </a:pPr>
            <a:r>
              <a:rPr lang="en-US" altLang="ko-KR" sz="2800" dirty="0">
                <a:latin typeface="Calibri"/>
                <a:ea typeface="Times New Roman" charset="0"/>
                <a:cs typeface="Calibri"/>
              </a:rPr>
              <a:t>Link to game theory</a:t>
            </a:r>
          </a:p>
          <a:p>
            <a:pPr marL="914400" lvl="1" indent="-457200">
              <a:lnSpc>
                <a:spcPct val="85000"/>
              </a:lnSpc>
            </a:pPr>
            <a:r>
              <a:rPr lang="en-US" altLang="ko-KR" sz="2400" dirty="0">
                <a:latin typeface="Calibri"/>
                <a:ea typeface="Times New Roman" charset="0"/>
                <a:cs typeface="Calibri"/>
              </a:rPr>
              <a:t>Issues 1 and 2 are tackled traditionally by </a:t>
            </a:r>
            <a:r>
              <a:rPr lang="en-US" altLang="ko-KR" sz="2400" dirty="0">
                <a:solidFill>
                  <a:srgbClr val="FF0000"/>
                </a:solidFill>
                <a:latin typeface="Calibri"/>
                <a:ea typeface="Times New Roman" charset="0"/>
                <a:cs typeface="Calibri"/>
              </a:rPr>
              <a:t>cooperative </a:t>
            </a:r>
            <a:r>
              <a:rPr lang="en-US" altLang="ko-KR" sz="2400" dirty="0">
                <a:latin typeface="Calibri"/>
                <a:ea typeface="Times New Roman" charset="0"/>
                <a:cs typeface="Calibri"/>
              </a:rPr>
              <a:t>game theory</a:t>
            </a:r>
          </a:p>
          <a:p>
            <a:pPr marL="914400" lvl="1" indent="-457200">
              <a:lnSpc>
                <a:spcPct val="85000"/>
              </a:lnSpc>
            </a:pPr>
            <a:r>
              <a:rPr lang="en-US" altLang="ko-KR" sz="2400" dirty="0">
                <a:latin typeface="Calibri"/>
                <a:ea typeface="Times New Roman" charset="0"/>
                <a:cs typeface="Calibri"/>
              </a:rPr>
              <a:t>Issues 3 and 4 are strongly linked to </a:t>
            </a:r>
            <a:r>
              <a:rPr lang="en-US" altLang="ko-KR" sz="2400" dirty="0">
                <a:solidFill>
                  <a:srgbClr val="FF0000"/>
                </a:solidFill>
                <a:latin typeface="Calibri"/>
                <a:ea typeface="Times New Roman" charset="0"/>
                <a:cs typeface="Calibri"/>
              </a:rPr>
              <a:t>non-cooperative </a:t>
            </a:r>
            <a:r>
              <a:rPr lang="en-US" altLang="ko-KR" sz="2400" dirty="0">
                <a:latin typeface="Calibri"/>
                <a:ea typeface="Times New Roman" charset="0"/>
                <a:cs typeface="Calibri"/>
              </a:rPr>
              <a:t>game theory</a:t>
            </a:r>
          </a:p>
        </p:txBody>
      </p:sp>
      <p:sp>
        <p:nvSpPr>
          <p:cNvPr id="69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ea typeface="굴림" charset="0"/>
                <a:cs typeface="Calibri"/>
              </a:rPr>
              <a:t>Introduction</a:t>
            </a:r>
            <a:endParaRPr lang="en-GB" altLang="ko-KR" dirty="0">
              <a:effectLst>
                <a:outerShdw blurRad="38100" dist="38100" dir="2700000" algn="tl">
                  <a:srgbClr val="DDDDDD"/>
                </a:outerShdw>
              </a:effectLst>
              <a:latin typeface="Calibri"/>
              <a:ea typeface="굴림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7071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62464" y="1052736"/>
            <a:ext cx="8186212" cy="5226861"/>
          </a:xfrm>
        </p:spPr>
        <p:txBody>
          <a:bodyPr/>
          <a:lstStyle/>
          <a:p>
            <a:endParaRPr lang="en-US"/>
          </a:p>
        </p:txBody>
      </p:sp>
      <p:sp>
        <p:nvSpPr>
          <p:cNvPr id="69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ea typeface="굴림" charset="0"/>
                <a:cs typeface="Calibri"/>
              </a:rPr>
              <a:t>Motivating Example (1)</a:t>
            </a:r>
            <a:endParaRPr lang="en-GB" altLang="ko-KR" sz="3200" dirty="0">
              <a:effectLst>
                <a:outerShdw blurRad="38100" dist="38100" dir="2700000" algn="tl">
                  <a:srgbClr val="DDDDDD"/>
                </a:outerShdw>
              </a:effectLst>
              <a:latin typeface="Calibri"/>
              <a:ea typeface="굴림" charset="0"/>
              <a:cs typeface="Calibri"/>
            </a:endParaRPr>
          </a:p>
        </p:txBody>
      </p:sp>
      <p:pic>
        <p:nvPicPr>
          <p:cNvPr id="697347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89772"/>
            <a:ext cx="785813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97348" name="Text Box 4"/>
              <p:cNvSpPr txBox="1">
                <a:spLocks noChangeArrowheads="1"/>
              </p:cNvSpPr>
              <p:nvPr/>
            </p:nvSpPr>
            <p:spPr bwMode="auto">
              <a:xfrm>
                <a:off x="1355725" y="6271072"/>
                <a:ext cx="2776337" cy="375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ko-KR" sz="1800" dirty="0">
                    <a:solidFill>
                      <a:schemeClr val="folHlink"/>
                    </a:solidFill>
                    <a:latin typeface="Calibri" charset="0"/>
                    <a:ea typeface="Calibri" charset="0"/>
                    <a:cs typeface="Calibri" charset="0"/>
                  </a:rPr>
                  <a:t>Rich Man (Wealth = $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800" b="0" i="1" smtClean="0">
                            <a:solidFill>
                              <a:schemeClr val="folHlink"/>
                            </a:solidFill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</m:ctrlPr>
                      </m:sSupPr>
                      <m:e>
                        <m:r>
                          <a:rPr lang="en-US" altLang="ko-KR" sz="1800" b="0" i="1" smtClean="0">
                            <a:solidFill>
                              <a:schemeClr val="folHlink"/>
                            </a:solidFill>
                            <a:latin typeface="Cambria Math" charset="0"/>
                            <a:ea typeface="Calibri" charset="0"/>
                            <a:cs typeface="Calibri" charset="0"/>
                          </a:rPr>
                          <m:t>10</m:t>
                        </m:r>
                      </m:e>
                      <m:sup>
                        <m:r>
                          <a:rPr lang="en-US" altLang="ko-KR" sz="1800" b="0" i="1" smtClean="0">
                            <a:solidFill>
                              <a:schemeClr val="folHlink"/>
                            </a:solidFill>
                            <a:latin typeface="Cambria Math" charset="0"/>
                            <a:ea typeface="Calibri" charset="0"/>
                            <a:cs typeface="Calibri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GB" altLang="ko-KR" sz="1800" dirty="0">
                    <a:solidFill>
                      <a:schemeClr val="folHlink"/>
                    </a:solidFill>
                    <a:latin typeface="Calibri" charset="0"/>
                    <a:ea typeface="Calibri" charset="0"/>
                    <a:cs typeface="Calibri" charset="0"/>
                  </a:rPr>
                  <a:t>) </a:t>
                </a:r>
              </a:p>
            </p:txBody>
          </p:sp>
        </mc:Choice>
        <mc:Fallback xmlns="">
          <p:sp>
            <p:nvSpPr>
              <p:cNvPr id="69734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55725" y="6271072"/>
                <a:ext cx="2776337" cy="375552"/>
              </a:xfrm>
              <a:prstGeom prst="rect">
                <a:avLst/>
              </a:prstGeom>
              <a:blipFill rotWithShape="0">
                <a:blip r:embed="rId4"/>
                <a:stretch>
                  <a:fillRect l="-1754" t="-8197" r="-877" b="-26230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97349" name="Picture 5" descr="poor%20m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642172"/>
            <a:ext cx="16192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735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175572"/>
            <a:ext cx="16764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735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175572"/>
            <a:ext cx="16764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7355" name="Text Box 11"/>
          <p:cNvSpPr txBox="1">
            <a:spLocks noChangeArrowheads="1"/>
          </p:cNvSpPr>
          <p:nvPr/>
        </p:nvSpPr>
        <p:spPr bwMode="auto">
          <a:xfrm>
            <a:off x="2819400" y="5478909"/>
            <a:ext cx="36655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ko-KR" sz="2000" b="1">
                <a:solidFill>
                  <a:schemeClr val="hlink"/>
                </a:solidFill>
                <a:latin typeface="Calibri" charset="0"/>
                <a:ea typeface="Calibri" charset="0"/>
                <a:cs typeface="Calibri" charset="0"/>
              </a:rPr>
              <a:t>Can be deemed unsatistifactory </a:t>
            </a:r>
          </a:p>
          <a:p>
            <a:pPr eaLnBrk="1" hangingPunct="1"/>
            <a:r>
              <a:rPr lang="en-US" altLang="ko-KR" sz="2000" b="1">
                <a:solidFill>
                  <a:schemeClr val="hlink"/>
                </a:solidFill>
                <a:latin typeface="Calibri" charset="0"/>
                <a:ea typeface="Calibri" charset="0"/>
                <a:cs typeface="Calibri" charset="0"/>
              </a:rPr>
              <a:t>Given each Man’s wealth!!!</a:t>
            </a:r>
            <a:endParaRPr lang="en-GB" altLang="ko-KR" sz="2000" b="1">
              <a:solidFill>
                <a:schemeClr val="hlink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697365" name="Picture 21" descr="geni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227584"/>
            <a:ext cx="211296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7366" name="AutoShape 22"/>
          <p:cNvSpPr>
            <a:spLocks noChangeArrowheads="1"/>
          </p:cNvSpPr>
          <p:nvPr/>
        </p:nvSpPr>
        <p:spPr bwMode="auto">
          <a:xfrm>
            <a:off x="762000" y="1532384"/>
            <a:ext cx="2362200" cy="1524000"/>
          </a:xfrm>
          <a:prstGeom prst="wedgeRectCallout">
            <a:avLst>
              <a:gd name="adj1" fmla="val 78292"/>
              <a:gd name="adj2" fmla="val -5177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r>
              <a:rPr lang="en-US" altLang="ko-KR" b="1">
                <a:latin typeface="Calibri" charset="0"/>
                <a:ea typeface="Calibri" charset="0"/>
                <a:cs typeface="Calibri" charset="0"/>
              </a:rPr>
              <a:t>I can give you 100$ if and only if you agree on how to share it</a:t>
            </a:r>
            <a:endParaRPr lang="en-GB" altLang="ko-KR" b="1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6032641" y="6267759"/>
            <a:ext cx="25530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ko-KR" sz="1800" dirty="0">
                <a:solidFill>
                  <a:schemeClr val="folHlink"/>
                </a:solidFill>
                <a:latin typeface="Calibri" charset="0"/>
                <a:ea typeface="Calibri" charset="0"/>
                <a:cs typeface="Calibri" charset="0"/>
              </a:rPr>
              <a:t>Poor Man (Wealth = $10)</a:t>
            </a:r>
            <a:endParaRPr lang="en-GB" altLang="ko-KR" sz="1800" dirty="0">
              <a:solidFill>
                <a:schemeClr val="folHlink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58787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6|0.3|0.5|0.3|1|1.8|6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6|0.3|0.5|0.3|1|1.8|6.3"/>
</p:tagLst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000" dirty="0" smtClean="0">
            <a:latin typeface="Comic Sans MS" pitchFamily="66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5426</TotalTime>
  <Words>1307</Words>
  <Application>Microsoft Macintosh PowerPoint</Application>
  <PresentationFormat>화면 슬라이드 쇼(4:3)</PresentationFormat>
  <Paragraphs>216</Paragraphs>
  <Slides>24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33" baseType="lpstr">
      <vt:lpstr>맑은 고딕</vt:lpstr>
      <vt:lpstr>나눔고딕</vt:lpstr>
      <vt:lpstr>Arial</vt:lpstr>
      <vt:lpstr>Calibri</vt:lpstr>
      <vt:lpstr>Cambria Math</vt:lpstr>
      <vt:lpstr>Comic Sans MS</vt:lpstr>
      <vt:lpstr>Times New Roman</vt:lpstr>
      <vt:lpstr>Wingdings</vt:lpstr>
      <vt:lpstr>Office 테마</vt:lpstr>
      <vt:lpstr>Lecture 12: Cooperative Game Theory Nash Bargaining Solution</vt:lpstr>
      <vt:lpstr>Where We Are?</vt:lpstr>
      <vt:lpstr>Introduction</vt:lpstr>
      <vt:lpstr>Cooperative Game Theory</vt:lpstr>
      <vt:lpstr>Introduction to Bargaining</vt:lpstr>
      <vt:lpstr>Introduction to Bargaining</vt:lpstr>
      <vt:lpstr>Examples</vt:lpstr>
      <vt:lpstr>Introduction</vt:lpstr>
      <vt:lpstr>Motivating Example (1)</vt:lpstr>
      <vt:lpstr>Motivating Example (2)</vt:lpstr>
      <vt:lpstr>The Nash Bargaining Solution</vt:lpstr>
      <vt:lpstr>Setup</vt:lpstr>
      <vt:lpstr>The Nash Bargaining Solution</vt:lpstr>
      <vt:lpstr>The Nash Bargaining Solution</vt:lpstr>
      <vt:lpstr>The Nash Bargaining Solution</vt:lpstr>
      <vt:lpstr>The Nash Bargaining Solution</vt:lpstr>
      <vt:lpstr>The Nash Bargaining Solution</vt:lpstr>
      <vt:lpstr>The Nash Bargaining Solution</vt:lpstr>
      <vt:lpstr>Rich man – poor man problem revisited</vt:lpstr>
      <vt:lpstr>The Nash Bargaining Solution</vt:lpstr>
      <vt:lpstr>The Nash Bargaining Solution</vt:lpstr>
      <vt:lpstr>Nash Bargaining Solution – Summary</vt:lpstr>
      <vt:lpstr>Dynamic Bargaining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admin</dc:creator>
  <cp:lastModifiedBy>Microsoft Office User</cp:lastModifiedBy>
  <cp:revision>581</cp:revision>
  <cp:lastPrinted>2021-02-27T13:14:00Z</cp:lastPrinted>
  <dcterms:created xsi:type="dcterms:W3CDTF">2010-07-02T06:15:08Z</dcterms:created>
  <dcterms:modified xsi:type="dcterms:W3CDTF">2021-02-27T13:16:21Z</dcterms:modified>
</cp:coreProperties>
</file>