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4" r:id="rId3"/>
    <p:sldId id="295" r:id="rId4"/>
    <p:sldId id="296" r:id="rId5"/>
    <p:sldId id="297" r:id="rId6"/>
    <p:sldId id="285" r:id="rId7"/>
    <p:sldId id="291" r:id="rId8"/>
    <p:sldId id="292" r:id="rId9"/>
    <p:sldId id="293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2021. 3. 4.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2021. 3. 4.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46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11-(a):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Population Games: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Motivation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136612"/>
            <a:ext cx="619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More general stories </a:t>
            </a:r>
            <a:r>
              <a:rPr lang="en-US" sz="3200">
                <a:latin typeface="Comic Sans MS" pitchFamily="66" charset="0"/>
              </a:rPr>
              <a:t>will follow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6307EE1-6B51-594E-8517-D5076E659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32" y="0"/>
            <a:ext cx="4771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59E3F8C-77C4-A542-8553-0873E9F4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41" y="0"/>
            <a:ext cx="482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F3B01E5-BE79-F744-BA2C-817D9CFE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04" y="0"/>
            <a:ext cx="480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F192B74-D852-5B4C-8C2C-54680770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46" y="0"/>
            <a:ext cx="477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25F5BD3-67CA-6649-BE04-45996DE9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57" y="0"/>
            <a:ext cx="4769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DEC3281-57B1-DF4F-8A88-F07466FD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67" y="0"/>
            <a:ext cx="479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1589EBC-6FA6-C643-ADDA-39A230BC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63" y="0"/>
            <a:ext cx="48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4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C5618CF-EF07-3140-A90B-191A7B1F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489" y="0"/>
            <a:ext cx="4793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91BC6F5-2F41-CF4D-AAC4-9F5D798A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49" y="0"/>
            <a:ext cx="4765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examples for motivating population games</a:t>
            </a:r>
          </a:p>
          <a:p>
            <a:endParaRPr lang="en-US" dirty="0"/>
          </a:p>
          <a:p>
            <a:r>
              <a:rPr lang="en-US" dirty="0"/>
              <a:t>1. Drawing an interesting situation from a symmetric normal-form game</a:t>
            </a:r>
          </a:p>
          <a:p>
            <a:endParaRPr lang="en-US" dirty="0"/>
          </a:p>
          <a:p>
            <a:r>
              <a:rPr lang="en-US" dirty="0"/>
              <a:t>2. Non-atomic congestion game</a:t>
            </a:r>
          </a:p>
          <a:p>
            <a:endParaRPr lang="en-US" dirty="0"/>
          </a:p>
          <a:p>
            <a:r>
              <a:rPr lang="en-US" dirty="0"/>
              <a:t>Generalization of population will follow soon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	</a:t>
            </a:r>
          </a:p>
        </p:txBody>
      </p:sp>
    </p:spTree>
    <p:extLst>
      <p:ext uri="{BB962C8B-B14F-4D97-AF65-F5344CB8AC3E}">
        <p14:creationId xmlns:p14="http://schemas.microsoft.com/office/powerpoint/2010/main" val="145916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E6BD218-29CF-2F43-8952-7D45D084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13" y="0"/>
            <a:ext cx="4743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945D65E-5ECD-854D-AA58-E346904D1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36" y="0"/>
            <a:ext cx="4825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11-(c):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Population Games: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Equilibrium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1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Essentially, </a:t>
            </a:r>
          </a:p>
          <a:p>
            <a:endParaRPr lang="en-US" dirty="0"/>
          </a:p>
          <a:p>
            <a:r>
              <a:rPr lang="en-US" dirty="0"/>
              <a:t>It’s equal to finding the mixed NEP of the game</a:t>
            </a:r>
          </a:p>
          <a:p>
            <a:pPr lvl="1"/>
            <a:r>
              <a:rPr lang="en-US" dirty="0"/>
              <a:t>Social states refer to the probabilistic distribution over the strategies of all populations</a:t>
            </a:r>
          </a:p>
          <a:p>
            <a:pPr lvl="1"/>
            <a:endParaRPr lang="en-US" dirty="0"/>
          </a:p>
          <a:p>
            <a:r>
              <a:rPr lang="en-US" dirty="0"/>
              <a:t>But, there exists other notions of equilibrium that is worth considering</a:t>
            </a:r>
          </a:p>
          <a:p>
            <a:pPr lvl="1"/>
            <a:r>
              <a:rPr lang="en-US" dirty="0"/>
              <a:t>Evolutionary stable strategy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 of Population Game</a:t>
            </a:r>
          </a:p>
        </p:txBody>
      </p:sp>
    </p:spTree>
    <p:extLst>
      <p:ext uri="{BB962C8B-B14F-4D97-AF65-F5344CB8AC3E}">
        <p14:creationId xmlns:p14="http://schemas.microsoft.com/office/powerpoint/2010/main" val="112158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501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3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8451"/>
            <a:ext cx="5299730" cy="64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5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9" y="399501"/>
            <a:ext cx="7634724" cy="537628"/>
          </a:xfrm>
        </p:spPr>
        <p:txBody>
          <a:bodyPr/>
          <a:lstStyle/>
          <a:p>
            <a:r>
              <a:rPr lang="en-US" dirty="0"/>
              <a:t>Again: </a:t>
            </a:r>
            <a:r>
              <a:rPr lang="en-US"/>
              <a:t>Hawk-Dove Game (was a HW prob.)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732240" cy="153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3436235"/>
            <a:ext cx="7884368" cy="22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in the H-D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340768"/>
            <a:ext cx="7524328" cy="3429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788674"/>
            <a:ext cx="2376264" cy="1330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566134"/>
            <a:ext cx="1490054" cy="20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0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5227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501496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860032" y="1772816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44208" y="1572761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mic Sans MS" pitchFamily="66" charset="0"/>
              </a:rPr>
              <a:t>Locally stable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5373216"/>
            <a:ext cx="8186212" cy="1050397"/>
          </a:xfrm>
        </p:spPr>
        <p:txBody>
          <a:bodyPr/>
          <a:lstStyle/>
          <a:p>
            <a:r>
              <a:rPr lang="en-US" dirty="0"/>
              <a:t>Interpret the payoffs as corresponding to </a:t>
            </a:r>
            <a:r>
              <a:rPr lang="en-US" b="1" dirty="0"/>
              <a:t>fitness</a:t>
            </a:r>
            <a:r>
              <a:rPr lang="en-US" dirty="0"/>
              <a:t>, e.g., greater consumption of resources leads to more offspring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Hawk-Dove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732240" cy="153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40968"/>
            <a:ext cx="8064896" cy="18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3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534473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125234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Homework: Prove that the above things are equivalent.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30" y="4838408"/>
            <a:ext cx="6516216" cy="1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0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and 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5255"/>
            <a:ext cx="7884368" cy="1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Monomorphic vs. Polymorphic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4" y="1196752"/>
            <a:ext cx="8215868" cy="43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0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9" y="399501"/>
            <a:ext cx="7634724" cy="537628"/>
          </a:xfrm>
        </p:spPr>
        <p:txBody>
          <a:bodyPr/>
          <a:lstStyle/>
          <a:p>
            <a:r>
              <a:rPr lang="en-US" dirty="0"/>
              <a:t>Back to: Hawk-Dove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732240" cy="15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62464" y="2636912"/>
                <a:ext cx="8186212" cy="37867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Entire population is divided into the following portions depending on their strategy choices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lvl="1"/>
                <a:r>
                  <a:rPr lang="en-US" sz="1600" dirty="0"/>
                  <a:t>This can be understood as a mixed strategy profile in the normal form game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Mixed Strategy NE?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Ah-ha! In this case, a strategy is nothing but a vector of portions of humans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h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, where each portion corresponds to each strategy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 person’s choice of a strategy </a:t>
                </a:r>
                <a:r>
                  <a:rPr lang="en-US" sz="2000" b="1" dirty="0"/>
                  <a:t>s</a:t>
                </a:r>
                <a:r>
                  <a:rPr lang="en-US" sz="2000" dirty="0"/>
                  <a:t> in the normal-form game == A portion of people who chooses the strategy </a:t>
                </a:r>
                <a:r>
                  <a:rPr lang="en-US" sz="2000" b="1" dirty="0"/>
                  <a:t>s</a:t>
                </a:r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2464" y="2636912"/>
                <a:ext cx="8186212" cy="3786701"/>
              </a:xfrm>
              <a:blipFill rotWithShape="0">
                <a:blip r:embed="rId2"/>
                <a:stretch>
                  <a:fillRect l="-819" t="-2093"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Hawk-Dove Game: Wait! I saw this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24268"/>
            <a:ext cx="5256584" cy="11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62464" y="2636912"/>
                <a:ext cx="8186212" cy="37867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000" dirty="0"/>
                  <a:t>Consider a society consisting of “many” (mathematically infinite) humans who want to have more offspring</a:t>
                </a:r>
              </a:p>
              <a:p>
                <a:r>
                  <a:rPr lang="en-US" sz="2000" dirty="0"/>
                  <a:t>Assume</a:t>
                </a:r>
              </a:p>
              <a:p>
                <a:pPr lvl="1"/>
                <a:r>
                  <a:rPr lang="en-US" sz="1800" dirty="0"/>
                  <a:t>Each infinitesimal human is matched to play the game, where each pair of humans meet exactly once.</a:t>
                </a:r>
              </a:p>
              <a:p>
                <a:pPr lvl="1"/>
                <a:r>
                  <a:rPr lang="en-US" sz="1800" dirty="0"/>
                  <a:t>Entire population is divided into the following portions depending on their strategy choices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𝑥</m:t>
                    </m:r>
                    <m:r>
                      <a:rPr lang="en-US" sz="1800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h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r>
                  <a:rPr lang="en-US" sz="2000" dirty="0"/>
                  <a:t>What is the (average) payoff of choosing strategy “Hawk”?</a:t>
                </a:r>
              </a:p>
              <a:p>
                <a:pPr lvl="1"/>
                <a:r>
                  <a:rPr lang="en-US" sz="1600" dirty="0"/>
                  <a:t> </a:t>
                </a:r>
              </a:p>
              <a:p>
                <a:r>
                  <a:rPr lang="en-US" sz="2000" dirty="0"/>
                  <a:t>What is the (average) payoff of choosing strategy “Dove”?</a:t>
                </a:r>
              </a:p>
              <a:p>
                <a:pPr lvl="1"/>
                <a:endParaRPr lang="en-US" sz="1600" dirty="0"/>
              </a:p>
              <a:p>
                <a:r>
                  <a:rPr lang="en-US" sz="2000" dirty="0"/>
                  <a:t>Maybe, using this way, we can understand how animals behave in the jungle?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2464" y="2636912"/>
                <a:ext cx="8186212" cy="3786701"/>
              </a:xfrm>
              <a:blipFill rotWithShape="0">
                <a:blip r:embed="rId2"/>
                <a:stretch>
                  <a:fillRect l="-596" t="-805" r="-968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Angle: Hawk-Dove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24268"/>
            <a:ext cx="5256584" cy="11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Three players from S to T (A,B,C)</a:t>
            </a:r>
          </a:p>
          <a:p>
            <a:r>
              <a:rPr lang="en-US" dirty="0"/>
              <a:t>a/b/c: cost when one/two/three players use that road</a:t>
            </a:r>
          </a:p>
          <a:p>
            <a:r>
              <a:rPr lang="en-US" dirty="0"/>
              <a:t>Total cost of each player is the aggregate link cost over </a:t>
            </a:r>
            <a:br>
              <a:rPr lang="en-US" dirty="0"/>
            </a:br>
            <a:r>
              <a:rPr lang="en-US" dirty="0"/>
              <a:t>its path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Congestion 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3140968"/>
            <a:ext cx="5832648" cy="29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Earlier Model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0" y="2492896"/>
            <a:ext cx="8142475" cy="373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85" y="404477"/>
            <a:ext cx="3878713" cy="19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ko-KR" sz="2000" dirty="0"/>
                  <a:t>Three classes (or types) from S to T (A,B,C)</a:t>
                </a:r>
              </a:p>
              <a:p>
                <a:pPr lvl="1"/>
                <a:r>
                  <a:rPr kumimoji="1" lang="en-US" altLang="ko-KR" sz="1800" dirty="0"/>
                  <a:t>Each class is a player</a:t>
                </a:r>
              </a:p>
              <a:p>
                <a:pPr lvl="1"/>
                <a:r>
                  <a:rPr kumimoji="1" lang="en-US" altLang="ko-KR" sz="1800" dirty="0"/>
                  <a:t>Multiple classes are playing the game</a:t>
                </a:r>
              </a:p>
              <a:p>
                <a:r>
                  <a:rPr kumimoji="1" lang="en-US" altLang="ko-KR" sz="2000" dirty="0"/>
                  <a:t>Each class has its mass,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2000" dirty="0"/>
                  <a:t> (equivalently the rate of traffic that needs to be delivered by class </a:t>
                </a:r>
                <a:r>
                  <a:rPr kumimoji="1" lang="en-US" altLang="ko-KR" sz="2000" dirty="0" err="1"/>
                  <a:t>i</a:t>
                </a:r>
                <a:r>
                  <a:rPr kumimoji="1" lang="en-US" altLang="ko-KR" sz="2000" dirty="0"/>
                  <a:t>.</a:t>
                </a:r>
              </a:p>
              <a:p>
                <a:r>
                  <a:rPr kumimoji="1" lang="en-US" altLang="ko-KR" sz="2000" dirty="0"/>
                  <a:t>Each class selects a strategy from the strategy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ko-KR" sz="2000" dirty="0"/>
              </a:p>
              <a:p>
                <a:r>
                  <a:rPr kumimoji="1" lang="en-US" altLang="ko-KR" sz="2000" dirty="0"/>
                  <a:t>Each class of players is allowed to distribute fractionally over the strategy set</a:t>
                </a:r>
              </a:p>
              <a:p>
                <a:endParaRPr kumimoji="1" lang="ko-KR" altLang="en-US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670" t="-583" r="-13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A different, yet similar congestion game</a:t>
            </a:r>
            <a:endParaRPr kumimoji="1"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3419872" y="3789040"/>
            <a:ext cx="5401719" cy="2707887"/>
            <a:chOff x="3419872" y="3789040"/>
            <a:chExt cx="5401719" cy="27078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872" y="3789040"/>
              <a:ext cx="5401719" cy="2707887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5112997" y="4509120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076056" y="5661248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28184" y="5034971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732240" y="4528599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804248" y="5670736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6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 err="1"/>
              <a:t>Unsplittable</a:t>
            </a:r>
            <a:r>
              <a:rPr kumimoji="1" lang="en-US" altLang="ko-KR" dirty="0"/>
              <a:t> (atomic) congestion game</a:t>
            </a:r>
          </a:p>
          <a:p>
            <a:pPr lvl="1"/>
            <a:r>
              <a:rPr kumimoji="1" lang="en-US" altLang="ko-KR" dirty="0"/>
              <a:t>A finite number of users</a:t>
            </a:r>
          </a:p>
          <a:p>
            <a:pPr lvl="1"/>
            <a:r>
              <a:rPr kumimoji="1" lang="en-US" altLang="ko-KR" dirty="0"/>
              <a:t>Each user chooses a path on which he transports all of his load</a:t>
            </a:r>
            <a:endParaRPr kumimoji="1" lang="ko-KR" altLang="en-US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 err="1"/>
              <a:t>Splittable</a:t>
            </a:r>
            <a:r>
              <a:rPr kumimoji="1" lang="en-US" altLang="ko-KR" dirty="0"/>
              <a:t> (non-atomic) congestion game</a:t>
            </a:r>
          </a:p>
          <a:p>
            <a:pPr lvl="1"/>
            <a:r>
              <a:rPr kumimoji="1" lang="en-US" altLang="ko-KR" dirty="0"/>
              <a:t>Treat traffic similarly to flow in a network where we can split up the load to several paths</a:t>
            </a:r>
          </a:p>
          <a:p>
            <a:pPr lvl="1"/>
            <a:r>
              <a:rPr kumimoji="1" lang="en-US" altLang="ko-KR" dirty="0"/>
              <a:t>Analogously, we can look it as (infinitely many users, where each user controls infinitesimal portion of the total traffic</a:t>
            </a:r>
          </a:p>
          <a:p>
            <a:pPr lvl="1"/>
            <a:endParaRPr kumimoji="1" lang="en-US" altLang="ko-KR" dirty="0"/>
          </a:p>
          <a:p>
            <a:pPr lvl="1"/>
            <a:r>
              <a:rPr kumimoji="1" lang="en-US" altLang="ko-KR" dirty="0"/>
              <a:t>This motivates a notion of </a:t>
            </a:r>
            <a:r>
              <a:rPr kumimoji="1" lang="en-US" altLang="ko-KR"/>
              <a:t>“population game”</a:t>
            </a:r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Difference between Two Games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5904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9880</TotalTime>
  <Words>585</Words>
  <Application>Microsoft Macintosh PowerPoint</Application>
  <PresentationFormat>화면 슬라이드 쇼(4:3)</PresentationFormat>
  <Paragraphs>72</Paragraphs>
  <Slides>33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2" baseType="lpstr">
      <vt:lpstr>맑은 고딕</vt:lpstr>
      <vt:lpstr>나눔고딕</vt:lpstr>
      <vt:lpstr>Arial</vt:lpstr>
      <vt:lpstr>Calibri</vt:lpstr>
      <vt:lpstr>Cambria Math</vt:lpstr>
      <vt:lpstr>Comic Sans MS</vt:lpstr>
      <vt:lpstr>Times New Roman</vt:lpstr>
      <vt:lpstr>Wingdings</vt:lpstr>
      <vt:lpstr>Office 테마</vt:lpstr>
      <vt:lpstr>Lecture 11-(a): Population Games: Motivation</vt:lpstr>
      <vt:lpstr>Contents </vt:lpstr>
      <vt:lpstr>Example 1: Hawk-Dove Game</vt:lpstr>
      <vt:lpstr>Hawk-Dove Game: Wait! I saw this</vt:lpstr>
      <vt:lpstr>Different Angle: Hawk-Dove Game</vt:lpstr>
      <vt:lpstr>Another example: Congestion Game</vt:lpstr>
      <vt:lpstr>Earlier Model</vt:lpstr>
      <vt:lpstr>A different, yet similar congestion game</vt:lpstr>
      <vt:lpstr>Difference between Two Games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Lecture 11-(c): Population Games: Equilibrium</vt:lpstr>
      <vt:lpstr>Nash Equilibrium of Population Game</vt:lpstr>
      <vt:lpstr>PowerPoint 프레젠테이션</vt:lpstr>
      <vt:lpstr>PowerPoint 프레젠테이션</vt:lpstr>
      <vt:lpstr>Again: Hawk-Dove Game (was a HW prob.)</vt:lpstr>
      <vt:lpstr>Evolution in the H-D Game</vt:lpstr>
      <vt:lpstr>PowerPoint 프레젠테이션</vt:lpstr>
      <vt:lpstr>PowerPoint 프레젠테이션</vt:lpstr>
      <vt:lpstr>PowerPoint 프레젠테이션</vt:lpstr>
      <vt:lpstr>ESS and NE</vt:lpstr>
      <vt:lpstr>Monomorphic vs. Polymorphic</vt:lpstr>
      <vt:lpstr>Back to: Hawk-Dove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602</cp:revision>
  <cp:lastPrinted>2012-02-09T03:26:52Z</cp:lastPrinted>
  <dcterms:created xsi:type="dcterms:W3CDTF">2010-07-02T06:15:08Z</dcterms:created>
  <dcterms:modified xsi:type="dcterms:W3CDTF">2021-03-04T10:35:01Z</dcterms:modified>
</cp:coreProperties>
</file>