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7" r:id="rId2"/>
    <p:sldId id="482" r:id="rId3"/>
    <p:sldId id="671" r:id="rId4"/>
    <p:sldId id="677" r:id="rId5"/>
    <p:sldId id="645" r:id="rId6"/>
    <p:sldId id="672" r:id="rId7"/>
    <p:sldId id="646" r:id="rId8"/>
    <p:sldId id="647" r:id="rId9"/>
    <p:sldId id="648" r:id="rId10"/>
    <p:sldId id="649" r:id="rId11"/>
    <p:sldId id="650" r:id="rId12"/>
    <p:sldId id="651" r:id="rId13"/>
    <p:sldId id="652" r:id="rId14"/>
    <p:sldId id="678" r:id="rId15"/>
    <p:sldId id="653" r:id="rId16"/>
    <p:sldId id="656" r:id="rId17"/>
    <p:sldId id="660" r:id="rId18"/>
    <p:sldId id="686" r:id="rId19"/>
    <p:sldId id="687" r:id="rId20"/>
    <p:sldId id="688" r:id="rId21"/>
    <p:sldId id="689" r:id="rId22"/>
    <p:sldId id="690" r:id="rId23"/>
    <p:sldId id="692" r:id="rId24"/>
    <p:sldId id="693" r:id="rId25"/>
    <p:sldId id="694" r:id="rId26"/>
    <p:sldId id="676" r:id="rId27"/>
    <p:sldId id="695" r:id="rId28"/>
    <p:sldId id="696" r:id="rId29"/>
    <p:sldId id="661" r:id="rId30"/>
    <p:sldId id="675" r:id="rId31"/>
    <p:sldId id="679" r:id="rId32"/>
    <p:sldId id="680" r:id="rId33"/>
    <p:sldId id="681" r:id="rId34"/>
    <p:sldId id="682" r:id="rId35"/>
    <p:sldId id="683" r:id="rId36"/>
    <p:sldId id="684" r:id="rId37"/>
    <p:sldId id="685" r:id="rId38"/>
    <p:sldId id="674" r:id="rId39"/>
  </p:sldIdLst>
  <p:sldSz cx="9144000" cy="6858000" type="screen4x3"/>
  <p:notesSz cx="6794500" cy="99187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D1EDFF"/>
    <a:srgbClr val="CCE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8" autoAdjust="0"/>
    <p:restoredTop sz="94674" autoAdjust="0"/>
  </p:normalViewPr>
  <p:slideViewPr>
    <p:cSldViewPr>
      <p:cViewPr varScale="1">
        <p:scale>
          <a:sx n="124" d="100"/>
          <a:sy n="124" d="100"/>
        </p:scale>
        <p:origin x="224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5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936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936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r">
              <a:defRPr sz="1300"/>
            </a:lvl1pPr>
          </a:lstStyle>
          <a:p>
            <a:fld id="{66A34F84-89D5-4103-A9F5-2A4E8C749CAE}" type="datetimeFigureOut">
              <a:rPr lang="ko-KR" altLang="en-US" smtClean="0"/>
              <a:pPr/>
              <a:t>2021. 2. 27.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1044"/>
            <a:ext cx="2944283" cy="495936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21044"/>
            <a:ext cx="2944283" cy="495936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r">
              <a:defRPr sz="1300"/>
            </a:lvl1pPr>
          </a:lstStyle>
          <a:p>
            <a:fld id="{0010351E-67A8-4AFC-B24C-2B610D064F2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9488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5936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936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r">
              <a:defRPr sz="1300"/>
            </a:lvl1pPr>
          </a:lstStyle>
          <a:p>
            <a:fld id="{FFF0AD6B-AEAA-4FC8-B9BE-275E5EF376AB}" type="datetimeFigureOut">
              <a:rPr lang="ko-KR" altLang="en-US" smtClean="0"/>
              <a:pPr/>
              <a:t>2021. 2. 27.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64" tIns="47632" rIns="95264" bIns="47632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1382"/>
            <a:ext cx="5435600" cy="4463416"/>
          </a:xfrm>
          <a:prstGeom prst="rect">
            <a:avLst/>
          </a:prstGeom>
        </p:spPr>
        <p:txBody>
          <a:bodyPr vert="horz" lIns="95264" tIns="47632" rIns="95264" bIns="47632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1044"/>
            <a:ext cx="2944283" cy="495936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21044"/>
            <a:ext cx="2944283" cy="495936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r">
              <a:defRPr sz="1300"/>
            </a:lvl1pPr>
          </a:lstStyle>
          <a:p>
            <a:fld id="{D51A2556-5F5E-4107-B3C9-889FA75FD0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716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7194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7369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4717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A2556-5F5E-4107-B3C9-889FA75FD096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636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600200"/>
            <a:ext cx="7772400" cy="464820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5: DataLink Layer</a:t>
            </a:r>
            <a:endParaRPr lang="en-US" altLang="ko-KR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5a-</a:t>
            </a:r>
            <a:fld id="{8785AD08-688C-4031-BB03-F2BD5307A13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8155"/>
            <a:ext cx="9144000" cy="690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7388" y="1451052"/>
            <a:ext cx="6189225" cy="395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2909" y="6618077"/>
            <a:ext cx="594829" cy="16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b="2589"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 txBox="1">
            <a:spLocks/>
          </p:cNvSpPr>
          <p:nvPr userDrawn="1"/>
        </p:nvSpPr>
        <p:spPr>
          <a:xfrm>
            <a:off x="2132112" y="3573016"/>
            <a:ext cx="6000792" cy="2088232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400" b="1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Yi, Yung (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이융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)</a:t>
            </a:r>
            <a:b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KAIST, Electrical Engineering</a:t>
            </a:r>
            <a:b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http://lanada.kaist.ac.kr</a:t>
            </a:r>
            <a:b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yiyung@kaist.edu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92932"/>
          <a:stretch>
            <a:fillRect/>
          </a:stretch>
        </p:blipFill>
        <p:spPr bwMode="auto">
          <a:xfrm>
            <a:off x="8528206" y="130324"/>
            <a:ext cx="50829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r="92856"/>
          <a:stretch>
            <a:fillRect/>
          </a:stretch>
        </p:blipFill>
        <p:spPr bwMode="auto">
          <a:xfrm>
            <a:off x="107504" y="130324"/>
            <a:ext cx="513731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2611" y="6603917"/>
            <a:ext cx="594829" cy="16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텍스트 개체 틀 10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62464" y="1196752"/>
            <a:ext cx="8186212" cy="522686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Wingdings" pitchFamily="2" charset="2"/>
              <a:buChar char="l"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defRPr sz="2000">
                <a:latin typeface="Calibri" charset="0"/>
                <a:ea typeface="Calibri" charset="0"/>
                <a:cs typeface="Calibri" charset="0"/>
              </a:defRPr>
            </a:lvl2pPr>
            <a:lvl3pPr>
              <a:defRPr sz="1800"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altLang="ko-KR" dirty="0"/>
              <a:t>Description</a:t>
            </a:r>
          </a:p>
          <a:p>
            <a:pPr lvl="1"/>
            <a:r>
              <a:rPr lang="en-US" altLang="ko-KR" sz="2000" dirty="0" err="1"/>
              <a:t>Sdfsf</a:t>
            </a:r>
            <a:endParaRPr lang="en-US" altLang="ko-KR" sz="2000" dirty="0"/>
          </a:p>
          <a:p>
            <a:pPr lvl="2"/>
            <a:r>
              <a:rPr lang="en-US" altLang="ko-KR" sz="1800" dirty="0" err="1">
                <a:latin typeface="Comic Sans MS" pitchFamily="66" charset="0"/>
              </a:rPr>
              <a:t>sdfasdf</a:t>
            </a:r>
            <a:endParaRPr lang="en-US" altLang="ko-KR" dirty="0"/>
          </a:p>
        </p:txBody>
      </p:sp>
      <p:sp>
        <p:nvSpPr>
          <p:cNvPr id="8" name="제목 1"/>
          <p:cNvSpPr>
            <a:spLocks noGrp="1"/>
          </p:cNvSpPr>
          <p:nvPr userDrawn="1">
            <p:ph type="title" hasCustomPrompt="1"/>
          </p:nvPr>
        </p:nvSpPr>
        <p:spPr>
          <a:xfrm>
            <a:off x="1547663" y="399501"/>
            <a:ext cx="7130669" cy="5376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altLang="ko-KR" dirty="0"/>
              <a:t>01/ Put Title here (size : 32 pt)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378000" y="1025872"/>
            <a:ext cx="8388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5395" y="84386"/>
            <a:ext cx="870051" cy="14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E:\'10 works\spring\tinies\project02\ppt\circl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450681" y="2689647"/>
            <a:ext cx="3602038" cy="3784600"/>
          </a:xfrm>
          <a:prstGeom prst="rect">
            <a:avLst/>
          </a:prstGeom>
          <a:noFill/>
        </p:spPr>
      </p:pic>
      <p:pic>
        <p:nvPicPr>
          <p:cNvPr id="14" name="Picture 2" descr="E:\'10 works\spring\tinies\project02\ppt\circle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 rot="7192078">
            <a:off x="396186" y="-63485"/>
            <a:ext cx="1059197" cy="111288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92932"/>
          <a:stretch>
            <a:fillRect/>
          </a:stretch>
        </p:blipFill>
        <p:spPr bwMode="auto">
          <a:xfrm>
            <a:off x="8528206" y="130324"/>
            <a:ext cx="50829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r="92856"/>
          <a:stretch>
            <a:fillRect/>
          </a:stretch>
        </p:blipFill>
        <p:spPr bwMode="auto">
          <a:xfrm>
            <a:off x="107504" y="130324"/>
            <a:ext cx="513731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제목 1"/>
          <p:cNvSpPr>
            <a:spLocks noGrp="1"/>
          </p:cNvSpPr>
          <p:nvPr userDrawn="1">
            <p:ph type="title" hasCustomPrompt="1"/>
          </p:nvPr>
        </p:nvSpPr>
        <p:spPr>
          <a:xfrm>
            <a:off x="448733" y="399501"/>
            <a:ext cx="8229600" cy="5376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altLang="ko-KR" dirty="0"/>
              <a:t>02/ Put Title here (size : 32 pt)</a:t>
            </a:r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378000" y="1025872"/>
            <a:ext cx="8388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텍스트 개체 틀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2464" y="1628801"/>
            <a:ext cx="8186212" cy="1979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defRPr>
            </a:lvl1pPr>
          </a:lstStyle>
          <a:p>
            <a:pPr lvl="0"/>
            <a:r>
              <a:rPr lang="en-US" altLang="ko-KR" dirty="0"/>
              <a:t>Description</a:t>
            </a:r>
            <a:r>
              <a:rPr lang="ko-KR" altLang="en-US" dirty="0"/>
              <a:t> </a:t>
            </a:r>
            <a:r>
              <a:rPr lang="en-US" altLang="ko-KR" dirty="0"/>
              <a:t>( Font : Calibri / Size : 18 pt )</a:t>
            </a:r>
          </a:p>
        </p:txBody>
      </p:sp>
      <p:sp>
        <p:nvSpPr>
          <p:cNvPr id="12" name="텍스트 개체 틀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2464" y="1159918"/>
            <a:ext cx="8186212" cy="411693"/>
          </a:xfrm>
          <a:prstGeom prst="rect">
            <a:avLst/>
          </a:prstGeom>
          <a:solidFill>
            <a:srgbClr val="D1EDFF"/>
          </a:solidFill>
        </p:spPr>
        <p:txBody>
          <a:bodyPr>
            <a:noAutofit/>
          </a:bodyPr>
          <a:lstStyle>
            <a:lvl1pPr>
              <a:buNone/>
              <a:defRPr sz="2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defRPr>
            </a:lvl1pPr>
          </a:lstStyle>
          <a:p>
            <a:pPr lvl="0"/>
            <a:r>
              <a:rPr lang="en-US" altLang="ko-KR" dirty="0"/>
              <a:t>1. Title ( size : 24pt)</a:t>
            </a:r>
          </a:p>
        </p:txBody>
      </p:sp>
      <p:sp>
        <p:nvSpPr>
          <p:cNvPr id="14" name="텍스트 개체 틀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4" y="4257923"/>
            <a:ext cx="8186212" cy="197938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defRPr>
            </a:lvl1pPr>
          </a:lstStyle>
          <a:p>
            <a:pPr lvl="0"/>
            <a:r>
              <a:rPr lang="en-US" altLang="ko-KR" dirty="0"/>
              <a:t>Description</a:t>
            </a:r>
            <a:r>
              <a:rPr lang="ko-KR" altLang="en-US" dirty="0"/>
              <a:t> </a:t>
            </a:r>
            <a:r>
              <a:rPr lang="en-US" altLang="ko-KR" dirty="0"/>
              <a:t>( Font : Calibri / Size : 18 pt )</a:t>
            </a:r>
          </a:p>
        </p:txBody>
      </p:sp>
      <p:sp>
        <p:nvSpPr>
          <p:cNvPr id="15" name="텍스트 개체 틀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4" y="3789040"/>
            <a:ext cx="8186212" cy="411693"/>
          </a:xfrm>
          <a:prstGeom prst="rect">
            <a:avLst/>
          </a:prstGeom>
          <a:solidFill>
            <a:srgbClr val="D1EDFF"/>
          </a:solidFill>
        </p:spPr>
        <p:txBody>
          <a:bodyPr>
            <a:noAutofit/>
          </a:bodyPr>
          <a:lstStyle>
            <a:lvl1pPr>
              <a:buNone/>
              <a:defRPr sz="2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defRPr>
            </a:lvl1pPr>
          </a:lstStyle>
          <a:p>
            <a:pPr lvl="0"/>
            <a:r>
              <a:rPr lang="en-US" altLang="ko-KR" dirty="0"/>
              <a:t>2. Title ( size : 24pt)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5395" y="84386"/>
            <a:ext cx="870051" cy="14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2611" y="6603917"/>
            <a:ext cx="594829" cy="16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텍스트 개체 틀 14"/>
          <p:cNvSpPr>
            <a:spLocks noGrp="1"/>
          </p:cNvSpPr>
          <p:nvPr>
            <p:ph type="body" sz="quarter" idx="15" hasCustomPrompt="1"/>
          </p:nvPr>
        </p:nvSpPr>
        <p:spPr>
          <a:xfrm>
            <a:off x="7020272" y="6527624"/>
            <a:ext cx="1656184" cy="2857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800"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로고를 넣어주세요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학회 로고 등 </a:t>
            </a: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endParaRPr lang="ko-KR" altLang="en-US" dirty="0"/>
          </a:p>
        </p:txBody>
      </p:sp>
      <p:pic>
        <p:nvPicPr>
          <p:cNvPr id="20" name="Picture 2" descr="E:\'10 works\spring\tinies\project02\ppt\circle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5450681" y="2689647"/>
            <a:ext cx="3602038" cy="3784600"/>
          </a:xfrm>
          <a:prstGeom prst="rect">
            <a:avLst/>
          </a:prstGeom>
          <a:noFill/>
        </p:spPr>
      </p:pic>
      <p:pic>
        <p:nvPicPr>
          <p:cNvPr id="21" name="Picture 2" descr="E:\'10 works\spring\tinies\project02\ppt\circle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 rot="7192078">
            <a:off x="396186" y="-63485"/>
            <a:ext cx="1059197" cy="111288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b="2589"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2343573" y="2651428"/>
            <a:ext cx="44568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Thank you</a:t>
            </a:r>
          </a:p>
          <a:p>
            <a:pPr algn="ctr"/>
            <a:r>
              <a:rPr lang="en-US" altLang="ko-KR" sz="2400" dirty="0">
                <a:latin typeface="Calibri" pitchFamily="34" charset="0"/>
                <a:cs typeface="Calibri" pitchFamily="34" charset="0"/>
              </a:rPr>
              <a:t>More</a:t>
            </a:r>
            <a:r>
              <a:rPr lang="en-US" altLang="ko-KR" sz="2400" baseline="0" dirty="0">
                <a:latin typeface="Calibri" pitchFamily="34" charset="0"/>
                <a:cs typeface="Calibri" pitchFamily="34" charset="0"/>
              </a:rPr>
              <a:t> comments and questions at </a:t>
            </a:r>
            <a:br>
              <a:rPr lang="en-US" altLang="ko-KR" sz="2400" baseline="0" dirty="0">
                <a:latin typeface="Calibri" pitchFamily="34" charset="0"/>
                <a:cs typeface="Calibri" pitchFamily="34" charset="0"/>
              </a:rPr>
            </a:br>
            <a:r>
              <a:rPr lang="en-US" altLang="ko-KR" sz="2400" baseline="0" dirty="0">
                <a:latin typeface="Calibri" pitchFamily="34" charset="0"/>
                <a:cs typeface="Calibri" pitchFamily="34" charset="0"/>
              </a:rPr>
              <a:t>yiyung@kaist.edu</a:t>
            </a:r>
            <a:endParaRPr lang="ko-KR" altLang="en-US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496300" cy="633412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178800" cy="4968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348038" y="6237288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0EB74-B2A7-404D-9C8E-769C9DFC2123}" type="slidenum">
              <a:rPr lang="en-US" altLang="ko-KR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5: DataLink Layer</a:t>
            </a:r>
            <a:endParaRPr lang="en-US" altLang="ko-KR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5a-</a:t>
            </a:r>
            <a:fld id="{E2F6E717-0B04-485A-AD9D-AAB5509EEAE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49" r:id="rId3"/>
    <p:sldLayoutId id="2147483653" r:id="rId4"/>
    <p:sldLayoutId id="2147483651" r:id="rId5"/>
    <p:sldLayoutId id="2147483655" r:id="rId6"/>
    <p:sldLayoutId id="2147483652" r:id="rId7"/>
    <p:sldLayoutId id="2147483658" r:id="rId8"/>
    <p:sldLayoutId id="2147483659" r:id="rId9"/>
    <p:sldLayoutId id="2147483660" r:id="rId10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467544" y="1556792"/>
            <a:ext cx="8172400" cy="1872208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Lecture 9:</a:t>
            </a:r>
            <a:b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ko-KR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Repeated Game</a:t>
            </a:r>
            <a:endParaRPr lang="ko-KR" altLang="en-US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Finite repeated game</a:t>
            </a:r>
          </a:p>
          <a:p>
            <a:pPr lvl="1"/>
            <a:r>
              <a:rPr lang="en-US" dirty="0"/>
              <a:t>(Case 1) A stage game has unique NE</a:t>
            </a:r>
          </a:p>
          <a:p>
            <a:pPr lvl="1"/>
            <a:r>
              <a:rPr lang="en-US" dirty="0"/>
              <a:t>(Case 2) A stage game has multiple NEs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(Case 3) Infinite repeated game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 this lecture, in most of examples,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Use Prisoner’s dilemma as a stage game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Assumptions</a:t>
            </a:r>
          </a:p>
          <a:p>
            <a:pPr lvl="1"/>
            <a:r>
              <a:rPr lang="en-US" u="sng" dirty="0"/>
              <a:t>Perfect monitoring</a:t>
            </a:r>
            <a:r>
              <a:rPr lang="en-US" dirty="0"/>
              <a:t>: At each period, the outcomes of all past periods are observed by all players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Dividing Cases</a:t>
            </a:r>
          </a:p>
        </p:txBody>
      </p:sp>
    </p:spTree>
    <p:extLst>
      <p:ext uri="{BB962C8B-B14F-4D97-AF65-F5344CB8AC3E}">
        <p14:creationId xmlns:p14="http://schemas.microsoft.com/office/powerpoint/2010/main" val="3940829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2420888"/>
            <a:ext cx="635244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mic Sans MS" pitchFamily="66" charset="0"/>
              </a:rPr>
              <a:t>Finite Repeated Game:</a:t>
            </a:r>
          </a:p>
          <a:p>
            <a:endParaRPr lang="en-US" sz="3600" dirty="0">
              <a:latin typeface="Comic Sans MS" pitchFamily="66" charset="0"/>
            </a:endParaRPr>
          </a:p>
          <a:p>
            <a:r>
              <a:rPr lang="en-US" sz="3600" dirty="0">
                <a:latin typeface="Comic Sans MS" pitchFamily="66" charset="0"/>
              </a:rPr>
              <a:t>Unique NE in the stage game</a:t>
            </a:r>
          </a:p>
        </p:txBody>
      </p:sp>
    </p:spTree>
    <p:extLst>
      <p:ext uri="{BB962C8B-B14F-4D97-AF65-F5344CB8AC3E}">
        <p14:creationId xmlns:p14="http://schemas.microsoft.com/office/powerpoint/2010/main" val="2348467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Finitely-repeated PD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5643"/>
          <a:stretch/>
        </p:blipFill>
        <p:spPr>
          <a:xfrm>
            <a:off x="0" y="3212976"/>
            <a:ext cx="9144000" cy="2601231"/>
          </a:xfrm>
          <a:prstGeom prst="rect">
            <a:avLst/>
          </a:prstGeom>
        </p:spPr>
      </p:pic>
      <p:graphicFrame>
        <p:nvGraphicFramePr>
          <p:cNvPr id="6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514463"/>
              </p:ext>
            </p:extLst>
          </p:nvPr>
        </p:nvGraphicFramePr>
        <p:xfrm>
          <a:off x="2987824" y="1529364"/>
          <a:ext cx="259228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037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1,1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201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Cont’d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6200"/>
            <a:ext cx="9144000" cy="415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27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(D,D,D,D): SPNE Checking</a:t>
            </a:r>
            <a:endParaRPr kumimoji="1"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159622" y="-371270"/>
            <a:ext cx="2049909" cy="6858000"/>
          </a:xfrm>
          <a:prstGeom prst="rect">
            <a:avLst/>
          </a:prstGeom>
        </p:spPr>
      </p:pic>
      <p:graphicFrame>
        <p:nvGraphicFramePr>
          <p:cNvPr id="6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017600"/>
              </p:ext>
            </p:extLst>
          </p:nvPr>
        </p:nvGraphicFramePr>
        <p:xfrm>
          <a:off x="6228184" y="695757"/>
          <a:ext cx="259228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037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1,1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451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2464" y="4581128"/>
            <a:ext cx="8186212" cy="1842485"/>
          </a:xfrm>
        </p:spPr>
        <p:txBody>
          <a:bodyPr/>
          <a:lstStyle/>
          <a:p>
            <a:r>
              <a:rPr lang="en-US" dirty="0"/>
              <a:t>In this case, no cooperation appear even if we repeat the </a:t>
            </a:r>
            <a:br>
              <a:rPr lang="en-US" dirty="0"/>
            </a:br>
            <a:r>
              <a:rPr lang="en-US" dirty="0"/>
              <a:t>game.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Thus, we have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144000" cy="333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08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204864"/>
            <a:ext cx="68275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mic Sans MS" pitchFamily="66" charset="0"/>
              </a:rPr>
              <a:t>Infinite Repeated </a:t>
            </a:r>
            <a:r>
              <a:rPr lang="en-US" sz="3600">
                <a:latin typeface="Comic Sans MS" pitchFamily="66" charset="0"/>
              </a:rPr>
              <a:t>Game:</a:t>
            </a:r>
          </a:p>
          <a:p>
            <a:endParaRPr lang="en-US" sz="3600" dirty="0">
              <a:latin typeface="Comic Sans MS" pitchFamily="66" charset="0"/>
            </a:endParaRPr>
          </a:p>
          <a:p>
            <a:r>
              <a:rPr lang="en-US" sz="3600" dirty="0">
                <a:latin typeface="Comic Sans MS" pitchFamily="66" charset="0"/>
              </a:rPr>
              <a:t>What happens if we don’t know</a:t>
            </a:r>
            <a:br>
              <a:rPr lang="en-US" sz="3600" dirty="0">
                <a:latin typeface="Comic Sans MS" pitchFamily="66" charset="0"/>
              </a:rPr>
            </a:br>
            <a:r>
              <a:rPr lang="en-US" sz="3600" dirty="0">
                <a:latin typeface="Comic Sans MS" pitchFamily="66" charset="0"/>
              </a:rPr>
              <a:t>when the game would end?</a:t>
            </a:r>
          </a:p>
        </p:txBody>
      </p:sp>
    </p:spTree>
    <p:extLst>
      <p:ext uri="{BB962C8B-B14F-4D97-AF65-F5344CB8AC3E}">
        <p14:creationId xmlns:p14="http://schemas.microsoft.com/office/powerpoint/2010/main" val="3746144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9144000" cy="459087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2464" y="5589240"/>
            <a:ext cx="8186212" cy="834373"/>
          </a:xfrm>
        </p:spPr>
        <p:txBody>
          <a:bodyPr/>
          <a:lstStyle/>
          <a:p>
            <a:r>
              <a:rPr lang="en-US" dirty="0"/>
              <a:t>Our interest: Strategies inducing cooperation is SPNE or not</a:t>
            </a:r>
          </a:p>
        </p:txBody>
      </p:sp>
    </p:spTree>
    <p:extLst>
      <p:ext uri="{BB962C8B-B14F-4D97-AF65-F5344CB8AC3E}">
        <p14:creationId xmlns:p14="http://schemas.microsoft.com/office/powerpoint/2010/main" val="1432356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TFT strategy</a:t>
            </a:r>
          </a:p>
          <a:p>
            <a:pPr lvl="1"/>
            <a:r>
              <a:rPr lang="en-US" dirty="0"/>
              <a:t>Play C first,</a:t>
            </a:r>
          </a:p>
          <a:p>
            <a:pPr lvl="1"/>
            <a:r>
              <a:rPr lang="en-US" dirty="0"/>
              <a:t>Then, do whatever the other play did in the previous period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Strategy: Tit-for-tat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924944"/>
            <a:ext cx="6084168" cy="2551908"/>
          </a:xfrm>
          <a:prstGeom prst="rect">
            <a:avLst/>
          </a:prstGeom>
        </p:spPr>
      </p:pic>
      <p:graphicFrame>
        <p:nvGraphicFramePr>
          <p:cNvPr id="6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768166"/>
              </p:ext>
            </p:extLst>
          </p:nvPr>
        </p:nvGraphicFramePr>
        <p:xfrm>
          <a:off x="6087449" y="538186"/>
          <a:ext cx="259228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037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1,1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59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772363" y="155069"/>
            <a:ext cx="7850748" cy="537628"/>
          </a:xfrm>
        </p:spPr>
        <p:txBody>
          <a:bodyPr/>
          <a:lstStyle/>
          <a:p>
            <a:r>
              <a:rPr kumimoji="1" lang="en-US" altLang="ko-KR" sz="2400" dirty="0"/>
              <a:t>What does TFT do when </a:t>
            </a:r>
            <a:r>
              <a:rPr kumimoji="1" lang="en-US" altLang="ko-KR" sz="2400"/>
              <a:t>playing </a:t>
            </a:r>
            <a:br>
              <a:rPr kumimoji="1" lang="en-US" altLang="ko-KR" sz="2400"/>
            </a:br>
            <a:r>
              <a:rPr kumimoji="1" lang="en-US" altLang="ko-KR" sz="2400"/>
              <a:t>against these strategies?</a:t>
            </a:r>
            <a:endParaRPr kumimoji="1" lang="ko-KR" altLang="en-US" sz="24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24" y="2530789"/>
            <a:ext cx="8215869" cy="2554395"/>
          </a:xfrm>
          <a:prstGeom prst="rect">
            <a:avLst/>
          </a:prstGeom>
        </p:spPr>
      </p:pic>
      <p:cxnSp>
        <p:nvCxnSpPr>
          <p:cNvPr id="7" name="직선 연결선[R] 6"/>
          <p:cNvCxnSpPr/>
          <p:nvPr/>
        </p:nvCxnSpPr>
        <p:spPr>
          <a:xfrm>
            <a:off x="4283968" y="3250869"/>
            <a:ext cx="0" cy="1834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[R] 7"/>
          <p:cNvCxnSpPr/>
          <p:nvPr/>
        </p:nvCxnSpPr>
        <p:spPr>
          <a:xfrm>
            <a:off x="5580112" y="3250869"/>
            <a:ext cx="0" cy="1834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[R] 8"/>
          <p:cNvCxnSpPr/>
          <p:nvPr/>
        </p:nvCxnSpPr>
        <p:spPr>
          <a:xfrm>
            <a:off x="7092280" y="3250869"/>
            <a:ext cx="0" cy="1834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[R] 11"/>
          <p:cNvCxnSpPr/>
          <p:nvPr/>
        </p:nvCxnSpPr>
        <p:spPr>
          <a:xfrm>
            <a:off x="3059832" y="3610909"/>
            <a:ext cx="54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[R] 17"/>
          <p:cNvCxnSpPr/>
          <p:nvPr/>
        </p:nvCxnSpPr>
        <p:spPr>
          <a:xfrm>
            <a:off x="3059832" y="4114965"/>
            <a:ext cx="54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[R] 18"/>
          <p:cNvCxnSpPr/>
          <p:nvPr/>
        </p:nvCxnSpPr>
        <p:spPr>
          <a:xfrm>
            <a:off x="3059832" y="4475005"/>
            <a:ext cx="54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타원 19"/>
          <p:cNvSpPr/>
          <p:nvPr/>
        </p:nvSpPr>
        <p:spPr>
          <a:xfrm>
            <a:off x="4810936" y="3735021"/>
            <a:ext cx="251089" cy="259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6232766" y="3291131"/>
            <a:ext cx="251089" cy="259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4842500" y="4186642"/>
            <a:ext cx="251089" cy="259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7619389" y="4619021"/>
            <a:ext cx="251089" cy="2596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graphicFrame>
        <p:nvGraphicFramePr>
          <p:cNvPr id="16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509725"/>
              </p:ext>
            </p:extLst>
          </p:nvPr>
        </p:nvGraphicFramePr>
        <p:xfrm>
          <a:off x="6103805" y="533050"/>
          <a:ext cx="259228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037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1,1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397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5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dirty="0">
                <a:solidFill>
                  <a:srgbClr val="FF0000"/>
                </a:solidFill>
                <a:ea typeface="굴림" charset="-127"/>
              </a:rPr>
              <a:t>Dynamic/Static Game</a:t>
            </a:r>
            <a:endParaRPr lang="en-US" altLang="ko-KR" dirty="0">
              <a:ea typeface="굴림" charset="-127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ko-KR" dirty="0">
                <a:ea typeface="굴림" charset="-127"/>
              </a:rPr>
              <a:t>Game in which we have sequence of moves or not</a:t>
            </a:r>
          </a:p>
          <a:p>
            <a:pPr lvl="1">
              <a:buFont typeface="Arial" pitchFamily="34" charset="0"/>
              <a:buChar char="•"/>
            </a:pPr>
            <a:endParaRPr lang="en-US" altLang="ko-KR" dirty="0">
              <a:ea typeface="굴림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dirty="0">
                <a:solidFill>
                  <a:srgbClr val="FF0000"/>
                </a:solidFill>
                <a:ea typeface="굴림" charset="-127"/>
              </a:rPr>
              <a:t>Complete/Incomplete Information</a:t>
            </a:r>
            <a:endParaRPr lang="en-US" altLang="ko-KR" dirty="0">
              <a:ea typeface="굴림" charset="-127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ko-KR" dirty="0">
                <a:ea typeface="굴림" charset="-127"/>
              </a:rPr>
              <a:t>Games in which the strategy space and player’s payoff functions are common knowledge, or not</a:t>
            </a:r>
          </a:p>
          <a:p>
            <a:pPr lvl="1">
              <a:buFont typeface="Arial" pitchFamily="34" charset="0"/>
              <a:buChar char="•"/>
            </a:pPr>
            <a:endParaRPr lang="en-US" altLang="ko-KR" dirty="0">
              <a:ea typeface="굴림" charset="-127"/>
            </a:endParaRPr>
          </a:p>
          <a:p>
            <a:pPr>
              <a:buFont typeface="Arial" pitchFamily="34" charset="0"/>
              <a:buChar char="•"/>
            </a:pPr>
            <a:r>
              <a:rPr lang="en-US" altLang="ko-KR" dirty="0">
                <a:solidFill>
                  <a:srgbClr val="FF0000"/>
                </a:solidFill>
                <a:ea typeface="굴림" charset="-127"/>
              </a:rPr>
              <a:t>Perfect/Imperfect Information</a:t>
            </a:r>
            <a:endParaRPr lang="en-US" altLang="ko-KR" dirty="0">
              <a:ea typeface="굴림" charset="-127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ko-KR" dirty="0">
                <a:ea typeface="굴림" charset="-127"/>
              </a:rPr>
              <a:t>Each move in the game the player with the move knows the full </a:t>
            </a:r>
            <a:r>
              <a:rPr lang="en-US" altLang="ko-KR" i="1" dirty="0">
                <a:ea typeface="굴림" charset="-127"/>
              </a:rPr>
              <a:t>history</a:t>
            </a:r>
            <a:r>
              <a:rPr lang="en-US" altLang="ko-KR" dirty="0">
                <a:ea typeface="굴림" charset="-127"/>
              </a:rPr>
              <a:t> of the game thus far.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dirty="0">
                <a:ea typeface="굴림" charset="-127"/>
              </a:rPr>
              <a:t>At some move the player with the move does not know the history of the game.</a:t>
            </a:r>
          </a:p>
          <a:p>
            <a:pPr lvl="1">
              <a:buFont typeface="Arial" pitchFamily="34" charset="0"/>
              <a:buChar char="•"/>
            </a:pPr>
            <a:r>
              <a:rPr lang="en-US" altLang="ko-KR" dirty="0">
                <a:ea typeface="굴림" charset="-127"/>
              </a:rPr>
              <a:t>Typically used for dynamic games</a:t>
            </a:r>
          </a:p>
          <a:p>
            <a:endParaRPr lang="en-US" altLang="ko-KR" dirty="0">
              <a:ea typeface="굴림" charset="-127"/>
            </a:endParaRPr>
          </a:p>
          <a:p>
            <a:endParaRPr lang="en-US" altLang="ko-KR" dirty="0">
              <a:ea typeface="굴림" charset="-127"/>
            </a:endParaRPr>
          </a:p>
        </p:txBody>
      </p:sp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charset="-127"/>
              </a:rPr>
              <a:t>Basic Terminologies</a:t>
            </a:r>
            <a:endParaRPr lang="en-US" altLang="ko-KR" u="none" dirty="0"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텍스트 개체 틀 1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92120" y="1988840"/>
                <a:ext cx="8186212" cy="3858709"/>
              </a:xfrm>
            </p:spPr>
            <p:txBody>
              <a:bodyPr/>
              <a:lstStyle/>
              <a:p>
                <a:r>
                  <a:rPr kumimoji="1" lang="en-US" altLang="ko-KR" dirty="0"/>
                  <a:t>Always D = D, D, D, D, </a:t>
                </a:r>
                <a:r>
                  <a:rPr kumimoji="1" lang="mr-IN" altLang="ko-KR" dirty="0"/>
                  <a:t>…</a:t>
                </a:r>
                <a:endParaRPr kumimoji="1" lang="en-US" altLang="ko-KR" dirty="0"/>
              </a:p>
              <a:p>
                <a:pPr lvl="1"/>
                <a:r>
                  <a:rPr kumimoji="1" lang="en-US" altLang="ko-KR" dirty="0"/>
                  <a:t>Payoff = 3 + </a:t>
                </a:r>
                <a14:m>
                  <m:oMath xmlns:m="http://schemas.openxmlformats.org/officeDocument/2006/math">
                    <m:r>
                      <a:rPr kumimoji="1" lang="en-US" altLang="ko-KR" b="0" i="1" smtClean="0">
                        <a:latin typeface="Cambria Math" charset="0"/>
                      </a:rPr>
                      <m:t>𝛿</m:t>
                    </m:r>
                    <m:r>
                      <a:rPr kumimoji="1" lang="en-US" altLang="ko-KR" b="0" i="1" smtClean="0">
                        <a:latin typeface="Cambria Math" charset="0"/>
                      </a:rPr>
                      <m:t>/(1−</m:t>
                    </m:r>
                    <m:r>
                      <a:rPr kumimoji="1" lang="en-US" altLang="ko-KR" b="0" i="1" smtClean="0">
                        <a:latin typeface="Cambria Math" charset="0"/>
                      </a:rPr>
                      <m:t>𝛿</m:t>
                    </m:r>
                    <m:r>
                      <a:rPr kumimoji="1" lang="en-US" altLang="ko-KR" b="0" i="1" smtClean="0">
                        <a:latin typeface="Cambria Math" charset="0"/>
                      </a:rPr>
                      <m:t>)</m:t>
                    </m:r>
                  </m:oMath>
                </a14:m>
                <a:endParaRPr kumimoji="1" lang="en-US" altLang="ko-KR" dirty="0"/>
              </a:p>
              <a:p>
                <a:pPr lvl="1"/>
                <a:r>
                  <a:rPr kumimoji="1" lang="en-US" altLang="ko-KR" dirty="0"/>
                  <a:t>Good for low </a:t>
                </a:r>
                <a14:m>
                  <m:oMath xmlns:m="http://schemas.openxmlformats.org/officeDocument/2006/math">
                    <m:r>
                      <a:rPr kumimoji="1" lang="en-US" altLang="ko-KR" b="0" i="1" smtClean="0">
                        <a:latin typeface="Cambria Math" charset="0"/>
                      </a:rPr>
                      <m:t>𝛾</m:t>
                    </m:r>
                  </m:oMath>
                </a14:m>
                <a:endParaRPr kumimoji="1" lang="en-US" altLang="ko-KR" dirty="0"/>
              </a:p>
              <a:p>
                <a:endParaRPr kumimoji="1" lang="en-US" altLang="ko-KR" dirty="0"/>
              </a:p>
              <a:p>
                <a:r>
                  <a:rPr kumimoji="1" lang="en-US" altLang="ko-KR" dirty="0"/>
                  <a:t>Always C = C, C, C, C, </a:t>
                </a:r>
                <a:r>
                  <a:rPr kumimoji="1" lang="mr-IN" altLang="ko-KR" dirty="0"/>
                  <a:t>…</a:t>
                </a:r>
                <a:endParaRPr kumimoji="1" lang="en-US" altLang="ko-KR" dirty="0"/>
              </a:p>
              <a:p>
                <a:pPr lvl="1"/>
                <a:r>
                  <a:rPr kumimoji="1" lang="en-US" altLang="ko-KR" dirty="0"/>
                  <a:t>Payoff = </a:t>
                </a:r>
                <a14:m>
                  <m:oMath xmlns:m="http://schemas.openxmlformats.org/officeDocument/2006/math">
                    <m:r>
                      <a:rPr kumimoji="1" lang="en-US" altLang="ko-KR" b="0" i="1" smtClean="0">
                        <a:latin typeface="Cambria Math" charset="0"/>
                      </a:rPr>
                      <m:t>2∗1/(1−</m:t>
                    </m:r>
                    <m:r>
                      <a:rPr kumimoji="1" lang="en-US" altLang="ko-KR" b="0" i="1" smtClean="0">
                        <a:latin typeface="Cambria Math" charset="0"/>
                      </a:rPr>
                      <m:t>𝛿</m:t>
                    </m:r>
                    <m:r>
                      <a:rPr kumimoji="1" lang="en-US" altLang="ko-KR" b="0" i="1" smtClean="0">
                        <a:latin typeface="Cambria Math" charset="0"/>
                      </a:rPr>
                      <m:t>)</m:t>
                    </m:r>
                  </m:oMath>
                </a14:m>
                <a:endParaRPr kumimoji="1" lang="en-US" altLang="ko-KR" dirty="0"/>
              </a:p>
              <a:p>
                <a:pPr lvl="1"/>
                <a:r>
                  <a:rPr kumimoji="1" lang="en-US" altLang="ko-KR" dirty="0"/>
                  <a:t>Good for high </a:t>
                </a:r>
                <a14:m>
                  <m:oMath xmlns:m="http://schemas.openxmlformats.org/officeDocument/2006/math">
                    <m:r>
                      <a:rPr kumimoji="1" lang="en-US" altLang="ko-KR" b="0" i="1" smtClean="0">
                        <a:latin typeface="Cambria Math" charset="0"/>
                      </a:rPr>
                      <m:t>𝛾</m:t>
                    </m:r>
                  </m:oMath>
                </a14:m>
                <a:endParaRPr kumimoji="1" lang="en-US" altLang="ko-KR" dirty="0"/>
              </a:p>
              <a:p>
                <a:endParaRPr kumimoji="1" lang="en-US" altLang="ko-KR" dirty="0"/>
              </a:p>
              <a:p>
                <a:r>
                  <a:rPr kumimoji="1" lang="en-US" altLang="ko-KR" dirty="0"/>
                  <a:t>For what value of </a:t>
                </a:r>
                <a14:m>
                  <m:oMath xmlns:m="http://schemas.openxmlformats.org/officeDocument/2006/math">
                    <m:r>
                      <a:rPr kumimoji="1" lang="en-US" altLang="ko-KR" b="0" i="1" smtClean="0">
                        <a:latin typeface="Cambria Math" charset="0"/>
                      </a:rPr>
                      <m:t>𝛾</m:t>
                    </m:r>
                    <m:r>
                      <a:rPr kumimoji="1" lang="en-US" altLang="ko-KR" b="0" i="1" smtClean="0">
                        <a:latin typeface="Cambria Math" charset="0"/>
                      </a:rPr>
                      <m:t>,</m:t>
                    </m:r>
                  </m:oMath>
                </a14:m>
                <a:r>
                  <a:rPr kumimoji="1" lang="en-US" altLang="ko-KR" dirty="0"/>
                  <a:t> are they equally good? 1/2</a:t>
                </a:r>
                <a:endParaRPr kumimoji="1" lang="ko-KR" altLang="en-US" dirty="0"/>
              </a:p>
            </p:txBody>
          </p:sp>
        </mc:Choice>
        <mc:Fallback xmlns="">
          <p:sp>
            <p:nvSpPr>
              <p:cNvPr id="2" name="텍스트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92120" y="1988840"/>
                <a:ext cx="8186212" cy="3858709"/>
              </a:xfrm>
              <a:blipFill rotWithShape="0">
                <a:blip r:embed="rId2"/>
                <a:stretch>
                  <a:fillRect l="-1042" t="-126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Which is better response to TFT?</a:t>
            </a:r>
            <a:endParaRPr kumimoji="1" lang="ko-KR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586983"/>
              </p:ext>
            </p:extLst>
          </p:nvPr>
        </p:nvGraphicFramePr>
        <p:xfrm>
          <a:off x="6084168" y="1196752"/>
          <a:ext cx="259228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037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1,1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984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ko-KR" dirty="0"/>
              <a:t>State: opponent choice</a:t>
            </a:r>
          </a:p>
          <a:p>
            <a:r>
              <a:rPr kumimoji="1" lang="en-US" altLang="ko-KR" dirty="0"/>
              <a:t>Edge: my choice</a:t>
            </a:r>
          </a:p>
          <a:p>
            <a:r>
              <a:rPr kumimoji="1" lang="en-US" altLang="ko-KR" dirty="0"/>
              <a:t>Edge label: my payoff</a:t>
            </a:r>
            <a:endParaRPr kumimoji="1"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제목 2"/>
              <p:cNvSpPr>
                <a:spLocks noGrp="1"/>
              </p:cNvSpPr>
              <p:nvPr>
                <p:ph type="title"/>
              </p:nvPr>
            </p:nvSpPr>
            <p:spPr>
              <a:xfrm>
                <a:off x="1319641" y="181017"/>
                <a:ext cx="7130669" cy="537628"/>
              </a:xfrm>
            </p:spPr>
            <p:txBody>
              <a:bodyPr/>
              <a:lstStyle/>
              <a:p>
                <a:r>
                  <a:rPr kumimoji="1" lang="en-US" altLang="ko-KR" dirty="0"/>
                  <a:t>Best Response to Some Strategies (</a:t>
                </a:r>
                <a14:m>
                  <m:oMath xmlns:m="http://schemas.openxmlformats.org/officeDocument/2006/math">
                    <m:r>
                      <a:rPr kumimoji="1" lang="en-US" altLang="ko-KR" b="1" i="1" smtClean="0">
                        <a:latin typeface="Cambria Math" charset="0"/>
                      </a:rPr>
                      <m:t>𝜸</m:t>
                    </m:r>
                    <m:r>
                      <a:rPr kumimoji="1" lang="en-US" altLang="ko-KR" b="1" i="1" smtClean="0">
                        <a:latin typeface="Cambria Math" charset="0"/>
                      </a:rPr>
                      <m:t>&gt;</m:t>
                    </m:r>
                    <m:f>
                      <m:fPr>
                        <m:ctrlPr>
                          <a:rPr kumimoji="1" lang="en-US" altLang="ko-KR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altLang="ko-KR" b="1" i="1" smtClean="0"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kumimoji="1" lang="en-US" altLang="ko-KR" b="1" i="1" smtClean="0">
                            <a:latin typeface="Cambria Math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1" lang="en-US" altLang="ko-KR" dirty="0"/>
                  <a:t>)</a:t>
                </a:r>
                <a:endParaRPr kumimoji="1" lang="ko-KR" altLang="en-US" dirty="0"/>
              </a:p>
            </p:txBody>
          </p:sp>
        </mc:Choice>
        <mc:Fallback xmlns="">
          <p:sp>
            <p:nvSpPr>
              <p:cNvPr id="3" name="제목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19641" y="181017"/>
                <a:ext cx="7130669" cy="537628"/>
              </a:xfrm>
              <a:blipFill rotWithShape="0">
                <a:blip r:embed="rId2"/>
                <a:stretch>
                  <a:fillRect l="-2137" r="-4017" b="-6818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3075012"/>
            <a:ext cx="7429500" cy="3162300"/>
          </a:xfrm>
          <a:prstGeom prst="rect">
            <a:avLst/>
          </a:prstGeom>
        </p:spPr>
      </p:pic>
      <p:sp>
        <p:nvSpPr>
          <p:cNvPr id="6" name="텍스트 상자 5"/>
          <p:cNvSpPr txBox="1"/>
          <p:nvPr/>
        </p:nvSpPr>
        <p:spPr>
          <a:xfrm>
            <a:off x="683568" y="3559140"/>
            <a:ext cx="2145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000">
                <a:latin typeface="Comic Sans MS" pitchFamily="66" charset="0"/>
              </a:rPr>
              <a:t>Given strategies</a:t>
            </a:r>
            <a:endParaRPr kumimoji="1" lang="ko-KR" altLang="en-US" sz="2000" dirty="0">
              <a:latin typeface="Comic Sans MS" pitchFamily="66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764" y="1340768"/>
            <a:ext cx="3312046" cy="1549582"/>
          </a:xfrm>
          <a:prstGeom prst="rect">
            <a:avLst/>
          </a:prstGeom>
        </p:spPr>
      </p:pic>
      <p:sp>
        <p:nvSpPr>
          <p:cNvPr id="10" name="타원 9"/>
          <p:cNvSpPr/>
          <p:nvPr/>
        </p:nvSpPr>
        <p:spPr>
          <a:xfrm>
            <a:off x="3923928" y="543134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5364088" y="413520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5364088" y="465616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6804248" y="543291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4" name="텍스트 상자 13"/>
          <p:cNvSpPr txBox="1"/>
          <p:nvPr/>
        </p:nvSpPr>
        <p:spPr>
          <a:xfrm>
            <a:off x="486211" y="6116654"/>
            <a:ext cx="6393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000" dirty="0">
                <a:latin typeface="Comic Sans MS" pitchFamily="66" charset="0"/>
              </a:rPr>
              <a:t>What are NEPs? Is there cooperation in some NEP?</a:t>
            </a:r>
            <a:endParaRPr kumimoji="1" lang="ko-KR" alt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008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Cooperation in Infinite Repeated Game</a:t>
            </a:r>
            <a:endParaRPr kumimoji="1"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90" y="1844824"/>
            <a:ext cx="7429500" cy="3162300"/>
          </a:xfrm>
          <a:prstGeom prst="rect">
            <a:avLst/>
          </a:prstGeom>
        </p:spPr>
      </p:pic>
      <p:sp>
        <p:nvSpPr>
          <p:cNvPr id="5" name="텍스트 상자 4"/>
          <p:cNvSpPr txBox="1"/>
          <p:nvPr/>
        </p:nvSpPr>
        <p:spPr>
          <a:xfrm>
            <a:off x="646666" y="2328952"/>
            <a:ext cx="2145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2000">
                <a:latin typeface="Comic Sans MS" pitchFamily="66" charset="0"/>
              </a:rPr>
              <a:t>Given strategies</a:t>
            </a:r>
            <a:endParaRPr kumimoji="1" lang="ko-KR" altLang="en-US" sz="2000" dirty="0">
              <a:latin typeface="Comic Sans MS" pitchFamily="66" charset="0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3887026" y="420116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7" name="타원 6"/>
          <p:cNvSpPr/>
          <p:nvPr/>
        </p:nvSpPr>
        <p:spPr>
          <a:xfrm>
            <a:off x="5327186" y="290501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5327186" y="342597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6767346" y="420273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텍스트 상자 9"/>
              <p:cNvSpPr txBox="1"/>
              <p:nvPr/>
            </p:nvSpPr>
            <p:spPr>
              <a:xfrm>
                <a:off x="449309" y="4886466"/>
                <a:ext cx="7151317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kumimoji="1" lang="en-US" altLang="ko-KR" sz="2000" dirty="0">
                  <a:latin typeface="Comic Sans MS" pitchFamily="66" charset="0"/>
                </a:endParaRPr>
              </a:p>
              <a:p>
                <a:r>
                  <a:rPr kumimoji="1" lang="en-US" altLang="ko-KR" sz="2000" dirty="0">
                    <a:latin typeface="Comic Sans MS" pitchFamily="66" charset="0"/>
                  </a:rPr>
                  <a:t>What are NEPs? Is there cooperation in some NEP? Why?</a:t>
                </a:r>
              </a:p>
              <a:p>
                <a:endParaRPr kumimoji="1" lang="en-US" altLang="ko-KR" sz="2000" dirty="0">
                  <a:latin typeface="Comic Sans MS" pitchFamily="66" charset="0"/>
                </a:endParaRPr>
              </a:p>
              <a:p>
                <a:r>
                  <a:rPr kumimoji="1" lang="en-US" altLang="ko-KR" sz="2000" dirty="0">
                    <a:latin typeface="Comic Sans MS" pitchFamily="66" charset="0"/>
                  </a:rPr>
                  <a:t>TFT is still a NEP for small </a:t>
                </a:r>
                <a14:m>
                  <m:oMath xmlns:m="http://schemas.openxmlformats.org/officeDocument/2006/math">
                    <m:r>
                      <a:rPr kumimoji="1" lang="en-US" altLang="ko-KR" sz="2000" b="0" i="1" smtClean="0">
                        <a:latin typeface="Cambria Math" charset="0"/>
                      </a:rPr>
                      <m:t>𝛿</m:t>
                    </m:r>
                  </m:oMath>
                </a14:m>
                <a:r>
                  <a:rPr kumimoji="1" lang="en-US" altLang="ko-KR" sz="2000" dirty="0">
                    <a:latin typeface="Comic Sans MS" pitchFamily="66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0" name="텍스트 상자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09" y="4886466"/>
                <a:ext cx="7151317" cy="1323439"/>
              </a:xfrm>
              <a:prstGeom prst="rect">
                <a:avLst/>
              </a:prstGeom>
              <a:blipFill rotWithShape="0">
                <a:blip r:embed="rId3"/>
                <a:stretch>
                  <a:fillRect l="-938" b="-73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391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Start with C</a:t>
            </a:r>
          </a:p>
          <a:p>
            <a:r>
              <a:rPr lang="en-US" altLang="ko-KR" dirty="0"/>
              <a:t>Then, play C if opponent has played D, and play D otherwise</a:t>
            </a:r>
          </a:p>
          <a:p>
            <a:pPr lvl="1"/>
            <a:r>
              <a:rPr lang="en-US" altLang="ko-KR" dirty="0"/>
              <a:t>Draconian policy</a:t>
            </a:r>
          </a:p>
          <a:p>
            <a:endParaRPr kumimoji="1"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Strategy: Grim Trigger (GT)</a:t>
            </a:r>
            <a:endParaRPr kumimoji="1"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478876"/>
            <a:ext cx="7164288" cy="396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텍스트 개체 틀 1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kumimoji="1" lang="en-US" altLang="ko-KR" dirty="0"/>
                  <a:t>Under what conditions of </a:t>
                </a:r>
                <a14:m>
                  <m:oMath xmlns:m="http://schemas.openxmlformats.org/officeDocument/2006/math">
                    <m:r>
                      <a:rPr kumimoji="1" lang="en-US" altLang="ko-KR" b="0" i="1" smtClean="0">
                        <a:latin typeface="Cambria Math" charset="0"/>
                      </a:rPr>
                      <m:t>𝛿</m:t>
                    </m:r>
                  </m:oMath>
                </a14:m>
                <a:r>
                  <a:rPr kumimoji="1" lang="en-US" altLang="ko-KR" dirty="0"/>
                  <a:t>, (GT,GT) is a NEP?</a:t>
                </a:r>
                <a:endParaRPr kumimoji="1" lang="ko-KR" altLang="en-US" dirty="0"/>
              </a:p>
            </p:txBody>
          </p:sp>
        </mc:Choice>
        <mc:Fallback xmlns="">
          <p:sp>
            <p:nvSpPr>
              <p:cNvPr id="2" name="텍스트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0">
                <a:blip r:embed="rId2"/>
                <a:stretch>
                  <a:fillRect l="-1042" t="-9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Grim Trigger: NEP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4996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ko-KR" dirty="0"/>
              <a:t>Consider a strategy (GT, TFT) as follows:</a:t>
            </a:r>
          </a:p>
          <a:p>
            <a:endParaRPr kumimoji="1" lang="en-US" altLang="ko-KR" dirty="0"/>
          </a:p>
          <a:p>
            <a:endParaRPr kumimoji="1" lang="en-US" altLang="ko-KR" dirty="0"/>
          </a:p>
          <a:p>
            <a:endParaRPr kumimoji="1" lang="en-US" altLang="ko-KR" dirty="0"/>
          </a:p>
          <a:p>
            <a:endParaRPr kumimoji="1" lang="en-US" altLang="ko-KR" dirty="0"/>
          </a:p>
          <a:p>
            <a:endParaRPr kumimoji="1" lang="en-US" altLang="ko-KR" dirty="0"/>
          </a:p>
          <a:p>
            <a:endParaRPr kumimoji="1" lang="en-US" altLang="ko-KR" dirty="0"/>
          </a:p>
          <a:p>
            <a:r>
              <a:rPr kumimoji="1" lang="en-US" altLang="ko-KR" dirty="0"/>
              <a:t>Is this NE?</a:t>
            </a:r>
          </a:p>
          <a:p>
            <a:endParaRPr kumimoji="1" lang="en-US" altLang="ko-KR" dirty="0"/>
          </a:p>
          <a:p>
            <a:r>
              <a:rPr kumimoji="1" lang="en-US" altLang="ko-KR" dirty="0"/>
              <a:t>Is this SPNE?</a:t>
            </a:r>
            <a:endParaRPr kumimoji="1"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Incredible Threat (NE but not SPNE)</a:t>
            </a:r>
            <a:endParaRPr kumimoji="1"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94" y="1844824"/>
            <a:ext cx="7740352" cy="2217891"/>
          </a:xfrm>
          <a:prstGeom prst="rect">
            <a:avLst/>
          </a:prstGeom>
        </p:spPr>
      </p:pic>
      <p:sp>
        <p:nvSpPr>
          <p:cNvPr id="5" name="텍스트 상자 4"/>
          <p:cNvSpPr txBox="1"/>
          <p:nvPr/>
        </p:nvSpPr>
        <p:spPr>
          <a:xfrm>
            <a:off x="4211565" y="2780928"/>
            <a:ext cx="688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3200">
                <a:latin typeface="Comic Sans MS" pitchFamily="66" charset="0"/>
              </a:rPr>
              <a:t>vs.</a:t>
            </a:r>
            <a:endParaRPr kumimoji="1" lang="ko-KR" altLang="en-US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723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483425" y="380585"/>
            <a:ext cx="7130669" cy="537628"/>
          </a:xfrm>
        </p:spPr>
        <p:txBody>
          <a:bodyPr/>
          <a:lstStyle/>
          <a:p>
            <a:r>
              <a:rPr lang="en-US" altLang="ko-KR" sz="2800"/>
              <a:t>Checking SPNE Easily: One </a:t>
            </a:r>
            <a:r>
              <a:rPr lang="en-US" altLang="ko-KR" sz="2800" dirty="0"/>
              <a:t>Deviation Property</a:t>
            </a:r>
            <a:endParaRPr lang="ko-KR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50"/>
          <a:stretch/>
        </p:blipFill>
        <p:spPr bwMode="auto">
          <a:xfrm>
            <a:off x="368114" y="1124744"/>
            <a:ext cx="827722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60" b="32882"/>
          <a:stretch/>
        </p:blipFill>
        <p:spPr bwMode="auto">
          <a:xfrm>
            <a:off x="463668" y="4005064"/>
            <a:ext cx="8277225" cy="168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7384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62464" y="1196752"/>
                <a:ext cx="8186212" cy="522686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Under what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𝛿</m:t>
                    </m:r>
                  </m:oMath>
                </a14:m>
                <a:r>
                  <a:rPr lang="en-US" dirty="0"/>
                  <a:t>, (TFT,TFT) is a SPNE?</a:t>
                </a:r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62464" y="1196752"/>
                <a:ext cx="8186212" cy="5226861"/>
              </a:xfrm>
              <a:blipFill rotWithShape="0">
                <a:blip r:embed="rId2"/>
                <a:stretch>
                  <a:fillRect l="-1042" t="-9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TFT:</a:t>
            </a:r>
            <a:r>
              <a:rPr lang="ko-KR" altLang="en-US" dirty="0"/>
              <a:t> </a:t>
            </a:r>
            <a:r>
              <a:rPr lang="en-US" altLang="ko-KR" dirty="0"/>
              <a:t>SPNE</a:t>
            </a:r>
            <a:endParaRPr 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64167"/>
          <a:stretch/>
        </p:blipFill>
        <p:spPr>
          <a:xfrm>
            <a:off x="6890461" y="1746697"/>
            <a:ext cx="1872208" cy="1497085"/>
          </a:xfrm>
          <a:prstGeom prst="rect">
            <a:avLst/>
          </a:prstGeom>
        </p:spPr>
      </p:pic>
      <p:graphicFrame>
        <p:nvGraphicFramePr>
          <p:cNvPr id="7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83479"/>
              </p:ext>
            </p:extLst>
          </p:nvPr>
        </p:nvGraphicFramePr>
        <p:xfrm>
          <a:off x="6228184" y="518301"/>
          <a:ext cx="259228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037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1,1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4691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780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62464" y="1196752"/>
                <a:ext cx="8186212" cy="522686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Under what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𝛿</m:t>
                    </m:r>
                  </m:oMath>
                </a14:m>
                <a:r>
                  <a:rPr lang="en-US" dirty="0"/>
                  <a:t>, (GT,GT) is a SPNE?</a:t>
                </a:r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62464" y="1196752"/>
                <a:ext cx="8186212" cy="5226861"/>
              </a:xfrm>
              <a:blipFill rotWithShape="0">
                <a:blip r:embed="rId2"/>
                <a:stretch>
                  <a:fillRect l="-1042" t="-93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Grim Trigger Strategy:</a:t>
            </a:r>
            <a:r>
              <a:rPr lang="ko-KR" altLang="en-US" dirty="0"/>
              <a:t> </a:t>
            </a:r>
            <a:r>
              <a:rPr lang="en-US" altLang="ko-KR" dirty="0"/>
              <a:t>SPNE</a:t>
            </a:r>
            <a:endParaRPr 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r="63742"/>
          <a:stretch/>
        </p:blipFill>
        <p:spPr>
          <a:xfrm>
            <a:off x="6734390" y="1631385"/>
            <a:ext cx="1942390" cy="1535019"/>
          </a:xfrm>
          <a:prstGeom prst="rect">
            <a:avLst/>
          </a:prstGeom>
        </p:spPr>
      </p:pic>
      <p:graphicFrame>
        <p:nvGraphicFramePr>
          <p:cNvPr id="6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847165"/>
              </p:ext>
            </p:extLst>
          </p:nvPr>
        </p:nvGraphicFramePr>
        <p:xfrm>
          <a:off x="6300192" y="512786"/>
          <a:ext cx="2592288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037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3,0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charset="0"/>
                          <a:ea typeface="Calibri" charset="0"/>
                          <a:cs typeface="Calibri" charset="0"/>
                        </a:rPr>
                        <a:t>1,1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573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2464" y="3861048"/>
            <a:ext cx="8186212" cy="2232248"/>
          </a:xfrm>
        </p:spPr>
        <p:txBody>
          <a:bodyPr>
            <a:noAutofit/>
          </a:bodyPr>
          <a:lstStyle/>
          <a:p>
            <a:r>
              <a:rPr lang="en-US" sz="2000" dirty="0"/>
              <a:t>What about playing this game iteratively?</a:t>
            </a:r>
          </a:p>
          <a:p>
            <a:endParaRPr lang="en-US" sz="2000" dirty="0"/>
          </a:p>
          <a:p>
            <a:r>
              <a:rPr lang="en-US" sz="2000" dirty="0"/>
              <a:t>Iterative Prisoner’s Dilemma</a:t>
            </a:r>
          </a:p>
          <a:p>
            <a:endParaRPr lang="en-US" sz="2000" dirty="0"/>
          </a:p>
          <a:p>
            <a:r>
              <a:rPr lang="en-US" sz="2000" dirty="0"/>
              <a:t>A special form of dynamic games</a:t>
            </a:r>
          </a:p>
          <a:p>
            <a:endParaRPr lang="en-US" sz="2000" dirty="0"/>
          </a:p>
          <a:p>
            <a:r>
              <a:rPr lang="en-US" sz="2000" dirty="0"/>
              <a:t>Difference from the earlier extensive form game, or </a:t>
            </a:r>
            <a:r>
              <a:rPr lang="en-US" sz="2000" dirty="0" err="1"/>
              <a:t>stackelberg</a:t>
            </a:r>
            <a:r>
              <a:rPr lang="en-US" sz="2000" dirty="0"/>
              <a:t> game?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Prisoner’s Dilemma 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/>
          <a:srcRect l="24800" t="12540" r="22438" b="55861"/>
          <a:stretch/>
        </p:blipFill>
        <p:spPr>
          <a:xfrm>
            <a:off x="1475656" y="1466845"/>
            <a:ext cx="5973231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86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022294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394753"/>
            <a:ext cx="688015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mic Sans MS" pitchFamily="66" charset="0"/>
              </a:rPr>
              <a:t>Finite Repeated Game:</a:t>
            </a:r>
          </a:p>
          <a:p>
            <a:endParaRPr lang="en-US" sz="3600" dirty="0">
              <a:latin typeface="Comic Sans MS" pitchFamily="66" charset="0"/>
            </a:endParaRPr>
          </a:p>
          <a:p>
            <a:r>
              <a:rPr lang="en-US" sz="3600" dirty="0">
                <a:latin typeface="Comic Sans MS" pitchFamily="66" charset="0"/>
              </a:rPr>
              <a:t>Multiple NEs in the stage game</a:t>
            </a:r>
          </a:p>
        </p:txBody>
      </p:sp>
    </p:spTree>
    <p:extLst>
      <p:ext uri="{BB962C8B-B14F-4D97-AF65-F5344CB8AC3E}">
        <p14:creationId xmlns:p14="http://schemas.microsoft.com/office/powerpoint/2010/main" val="3844795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SPNE can include a strategy (at some stage game) that is NOT NE of the associated stage game. </a:t>
            </a:r>
          </a:p>
          <a:p>
            <a:endParaRPr lang="en-US" dirty="0"/>
          </a:p>
          <a:p>
            <a:r>
              <a:rPr lang="en-US" dirty="0"/>
              <a:t>Generally, many SPNEs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</a:t>
            </a:r>
          </a:p>
        </p:txBody>
      </p:sp>
    </p:spTree>
    <p:extLst>
      <p:ext uri="{BB962C8B-B14F-4D97-AF65-F5344CB8AC3E}">
        <p14:creationId xmlns:p14="http://schemas.microsoft.com/office/powerpoint/2010/main" val="1695198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2464" y="3429000"/>
            <a:ext cx="8186212" cy="299461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Cooperate = Quiet (</a:t>
            </a:r>
            <a:r>
              <a:rPr lang="ko-KR" altLang="en-US" dirty="0"/>
              <a:t>묵비권</a:t>
            </a:r>
            <a:r>
              <a:rPr lang="en-US" altLang="ko-KR" dirty="0"/>
              <a:t>)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Defect (</a:t>
            </a:r>
            <a:r>
              <a:rPr lang="ko-KR" altLang="en-US" dirty="0"/>
              <a:t>배반</a:t>
            </a:r>
            <a:r>
              <a:rPr lang="en-US" altLang="ko-KR" dirty="0"/>
              <a:t>) </a:t>
            </a:r>
            <a:r>
              <a:rPr lang="en-US" dirty="0"/>
              <a:t>= Fink (</a:t>
            </a:r>
            <a:r>
              <a:rPr lang="ko-KR" altLang="en-US" dirty="0"/>
              <a:t>고자질</a:t>
            </a:r>
            <a:r>
              <a:rPr lang="en-US" altLang="ko-KR" dirty="0"/>
              <a:t>)</a:t>
            </a:r>
            <a:endParaRPr lang="en-US" dirty="0"/>
          </a:p>
          <a:p>
            <a:r>
              <a:rPr lang="en-US" dirty="0"/>
              <a:t>What are the NEs? (D,D) and (P,P)</a:t>
            </a:r>
          </a:p>
          <a:p>
            <a:r>
              <a:rPr lang="en-US" dirty="0"/>
              <a:t>Play twice, i.e., T=2</a:t>
            </a:r>
          </a:p>
          <a:p>
            <a:r>
              <a:rPr lang="en-US" dirty="0"/>
              <a:t>We will see</a:t>
            </a:r>
          </a:p>
          <a:p>
            <a:pPr lvl="1"/>
            <a:r>
              <a:rPr lang="en-US" dirty="0"/>
              <a:t>Even for the known ends, still cooperation helps</a:t>
            </a:r>
          </a:p>
          <a:p>
            <a:pPr lvl="1"/>
            <a:r>
              <a:rPr lang="en-US" dirty="0"/>
              <a:t>“Like to sustain (C,C)”, which is not an NE of the one-shot game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Extended PD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47664" y="1268760"/>
          <a:ext cx="5976664" cy="2016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4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4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4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85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Cooperate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Punish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7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Cooperate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7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78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Punish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65341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Strategy “Yung”</a:t>
            </a:r>
          </a:p>
          <a:p>
            <a:pPr lvl="1"/>
            <a:r>
              <a:rPr lang="en-US" dirty="0"/>
              <a:t>Play C and then </a:t>
            </a:r>
          </a:p>
          <a:p>
            <a:pPr lvl="1"/>
            <a:r>
              <a:rPr lang="en-US" dirty="0"/>
              <a:t>Play P if (C,C), and Play D otherwise</a:t>
            </a:r>
          </a:p>
          <a:p>
            <a:pPr lvl="1"/>
            <a:endParaRPr lang="en-US" dirty="0"/>
          </a:p>
          <a:p>
            <a:r>
              <a:rPr lang="en-US" dirty="0"/>
              <a:t>Is “Yung” a strategy?</a:t>
            </a:r>
          </a:p>
          <a:p>
            <a:r>
              <a:rPr lang="en-US" dirty="0"/>
              <a:t>Is “Yung” a SPNE? Yes!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“Yung” that is SPNE</a:t>
            </a:r>
          </a:p>
        </p:txBody>
      </p:sp>
    </p:spTree>
    <p:extLst>
      <p:ext uri="{BB962C8B-B14F-4D97-AF65-F5344CB8AC3E}">
        <p14:creationId xmlns:p14="http://schemas.microsoft.com/office/powerpoint/2010/main" val="230998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One deviation principle, i.e., </a:t>
            </a:r>
          </a:p>
          <a:p>
            <a:r>
              <a:rPr lang="en-US" dirty="0"/>
              <a:t>“Assuming that other players are playing Yung, what happens if I deviate?”</a:t>
            </a:r>
          </a:p>
          <a:p>
            <a:r>
              <a:rPr lang="en-US" dirty="0"/>
              <a:t>If I get a larger payoff (by deviation), than Yung is not an SPNE.</a:t>
            </a:r>
          </a:p>
          <a:p>
            <a:r>
              <a:rPr lang="en-US" dirty="0"/>
              <a:t>If I get a smaller payoff (by deviation), than Yung is an SPNE.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check a strategy is SPNE?</a:t>
            </a:r>
          </a:p>
        </p:txBody>
      </p:sp>
    </p:spTree>
    <p:extLst>
      <p:ext uri="{BB962C8B-B14F-4D97-AF65-F5344CB8AC3E}">
        <p14:creationId xmlns:p14="http://schemas.microsoft.com/office/powerpoint/2010/main" val="16922569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 deviate?</a:t>
            </a:r>
          </a:p>
          <a:p>
            <a:pPr lvl="1"/>
            <a:r>
              <a:rPr lang="en-US" dirty="0"/>
              <a:t>In other words, I don’t play C, but D (no reason to play P)</a:t>
            </a:r>
          </a:p>
          <a:p>
            <a:pPr lvl="1"/>
            <a:r>
              <a:rPr lang="en-US" dirty="0"/>
              <a:t>Why? Temptation to cheat because of an increasing payoff present (현실에 눈이 어두워서…)</a:t>
            </a:r>
          </a:p>
          <a:p>
            <a:pPr lvl="1"/>
            <a:endParaRPr lang="en-US" dirty="0"/>
          </a:p>
          <a:p>
            <a:r>
              <a:rPr lang="en-US" dirty="0"/>
              <a:t>If I play C (i.e., playing Yung)</a:t>
            </a:r>
          </a:p>
          <a:p>
            <a:pPr lvl="1"/>
            <a:r>
              <a:rPr lang="en-US" dirty="0">
                <a:latin typeface="Comic Sans MS" pitchFamily="66" charset="0"/>
              </a:rPr>
              <a:t>C </a:t>
            </a:r>
            <a:r>
              <a:rPr lang="en-US" dirty="0">
                <a:latin typeface="Comic Sans MS" pitchFamily="66" charset="0"/>
                <a:sym typeface="Wingdings"/>
              </a:rPr>
              <a:t> 4 (C,C) + 3 (P,P) = 7</a:t>
            </a:r>
            <a:endParaRPr lang="en-US" dirty="0"/>
          </a:p>
          <a:p>
            <a:r>
              <a:rPr lang="en-US" dirty="0"/>
              <a:t>If I deviate and play D (i.e., playing some other strategy)</a:t>
            </a:r>
          </a:p>
          <a:p>
            <a:pPr lvl="1"/>
            <a:r>
              <a:rPr lang="en-US" dirty="0">
                <a:latin typeface="Comic Sans MS" pitchFamily="66" charset="0"/>
              </a:rPr>
              <a:t>D </a:t>
            </a:r>
            <a:r>
              <a:rPr lang="en-US" dirty="0">
                <a:latin typeface="Comic Sans MS" pitchFamily="66" charset="0"/>
                <a:sym typeface="Wingdings"/>
              </a:rPr>
              <a:t> 5 (D,C) + 1 (D,D) = 6</a:t>
            </a:r>
            <a:endParaRPr lang="en-US" dirty="0"/>
          </a:p>
          <a:p>
            <a:endParaRPr lang="en-US" dirty="0"/>
          </a:p>
          <a:p>
            <a:r>
              <a:rPr lang="en-US" dirty="0"/>
              <a:t>Temptation to cheat (5-4 = 1) &lt; reward – punishment (3-1 = 2) </a:t>
            </a:r>
            <a:r>
              <a:rPr lang="en-US" dirty="0">
                <a:sym typeface="Wingdings"/>
              </a:rPr>
              <a:t> I should not have deviated</a:t>
            </a:r>
          </a:p>
          <a:p>
            <a:r>
              <a:rPr lang="en-US" dirty="0">
                <a:sym typeface="Wingdings"/>
              </a:rPr>
              <a:t>(C,C) is reward, and (B,B) is punishment</a:t>
            </a:r>
          </a:p>
          <a:p>
            <a:r>
              <a:rPr lang="en-US" dirty="0">
                <a:sym typeface="Wingdings"/>
              </a:rPr>
              <a:t>Yung is a SPNE</a:t>
            </a:r>
          </a:p>
          <a:p>
            <a:pPr lvl="1"/>
            <a:r>
              <a:rPr lang="en-US" dirty="0">
                <a:sym typeface="Wingdings"/>
              </a:rPr>
              <a:t>C,P,P,P,P….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if I deviate?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5301208"/>
            <a:ext cx="765572" cy="85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705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One Deviation Property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39"/>
          <a:stretch/>
        </p:blipFill>
        <p:spPr bwMode="auto">
          <a:xfrm>
            <a:off x="251520" y="1196752"/>
            <a:ext cx="8277225" cy="191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47"/>
          <a:stretch/>
        </p:blipFill>
        <p:spPr bwMode="auto">
          <a:xfrm>
            <a:off x="399231" y="3396229"/>
            <a:ext cx="8277225" cy="209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8840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One Deviation Property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153244"/>
            <a:ext cx="8277225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980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en-US" altLang="ko-KR" dirty="0"/>
              <a:t>Consider this strategy S:</a:t>
            </a:r>
          </a:p>
          <a:p>
            <a:pPr lvl="1"/>
            <a:r>
              <a:rPr kumimoji="1" lang="en-US" altLang="ko-KR" dirty="0"/>
              <a:t>Start with C, and choose C as long as the other player chooses C</a:t>
            </a:r>
          </a:p>
          <a:p>
            <a:pPr lvl="1"/>
            <a:r>
              <a:rPr kumimoji="1" lang="en-US" altLang="ko-KR" dirty="0"/>
              <a:t>If in any period the other player chooses D, then choose D in </a:t>
            </a:r>
            <a:r>
              <a:rPr kumimoji="1" lang="en-US" altLang="ko-KR" i="1" dirty="0"/>
              <a:t>every subsequent period</a:t>
            </a:r>
          </a:p>
          <a:p>
            <a:pPr lvl="1"/>
            <a:endParaRPr kumimoji="1" lang="en-US" altLang="ko-KR" i="1" dirty="0"/>
          </a:p>
          <a:p>
            <a:r>
              <a:rPr kumimoji="1" lang="en-US" altLang="ko-KR" dirty="0"/>
              <a:t>Outcome example</a:t>
            </a:r>
          </a:p>
          <a:p>
            <a:pPr lvl="1"/>
            <a:r>
              <a:rPr kumimoji="1" lang="en-US" altLang="ko-KR" dirty="0"/>
              <a:t>(C,C), (C,C), (C,C) </a:t>
            </a:r>
            <a:r>
              <a:rPr kumimoji="1" lang="mr-IN" altLang="ko-KR" dirty="0"/>
              <a:t>…</a:t>
            </a:r>
            <a:r>
              <a:rPr kumimoji="1" lang="en-US" altLang="ko-KR" dirty="0"/>
              <a:t> (C,D) (D,D) (D,D) </a:t>
            </a:r>
            <a:r>
              <a:rPr kumimoji="1" lang="mr-IN" altLang="ko-KR" dirty="0"/>
              <a:t>…</a:t>
            </a:r>
            <a:endParaRPr kumimoji="1" lang="en-US" altLang="ko-KR" dirty="0"/>
          </a:p>
          <a:p>
            <a:pPr lvl="1"/>
            <a:r>
              <a:rPr kumimoji="1" lang="en-US" altLang="ko-KR" dirty="0"/>
              <a:t>Why player 2 can choose D in (C,D)? For a short-term gain</a:t>
            </a:r>
          </a:p>
          <a:p>
            <a:pPr lvl="1"/>
            <a:r>
              <a:rPr kumimoji="1" lang="en-US" altLang="ko-KR" dirty="0"/>
              <a:t>The strategy S means that I</a:t>
            </a:r>
            <a:r>
              <a:rPr kumimoji="1" lang="ko-KR" altLang="en-US" dirty="0"/>
              <a:t> </a:t>
            </a:r>
            <a:r>
              <a:rPr kumimoji="1" lang="en-US" altLang="ko-KR" dirty="0"/>
              <a:t>will punish you if you defect!</a:t>
            </a:r>
          </a:p>
          <a:p>
            <a:pPr lvl="1"/>
            <a:endParaRPr kumimoji="1" lang="en-US" altLang="ko-KR" dirty="0"/>
          </a:p>
          <a:p>
            <a:r>
              <a:rPr kumimoji="1" lang="en-US" altLang="ko-KR" dirty="0"/>
              <a:t>If a player value the present more highly than the future, she may or may not choose defect. </a:t>
            </a:r>
          </a:p>
          <a:p>
            <a:pPr lvl="1"/>
            <a:r>
              <a:rPr kumimoji="1" lang="en-US" altLang="ko-KR" dirty="0"/>
              <a:t>How </a:t>
            </a:r>
            <a:r>
              <a:rPr kumimoji="1" lang="en-US" altLang="ko-KR" i="1" dirty="0"/>
              <a:t>patient</a:t>
            </a:r>
            <a:r>
              <a:rPr kumimoji="1" lang="en-US" altLang="ko-KR" dirty="0"/>
              <a:t> is a player?</a:t>
            </a:r>
            <a:endParaRPr kumimoji="1"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ko-KR" dirty="0"/>
              <a:t>Motivation</a:t>
            </a:r>
            <a:endParaRPr kumimoji="1" lang="ko-KR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800" t="12540" r="22438" b="55861"/>
          <a:stretch/>
        </p:blipFill>
        <p:spPr>
          <a:xfrm>
            <a:off x="5162351" y="332656"/>
            <a:ext cx="3528392" cy="110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450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89155" name="Rectangle 3"/>
              <p:cNvSpPr>
                <a:spLocks noGrp="1" noChangeArrowheads="1"/>
              </p:cNvSpPr>
              <p:nvPr>
                <p:ph type="body" sz="quarter" idx="13"/>
              </p:nvPr>
            </p:nvSpPr>
            <p:spPr>
              <a:xfrm>
                <a:off x="462464" y="2276872"/>
                <a:ext cx="8186212" cy="414674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  <a:buFont typeface="Arial" pitchFamily="34" charset="0"/>
                  <a:buChar char="•"/>
                </a:pPr>
                <a:r>
                  <a:rPr lang="en-US" altLang="ko-KR" dirty="0"/>
                  <a:t>A game is repeated multiple times, say 10 times.</a:t>
                </a:r>
              </a:p>
              <a:p>
                <a:pPr lvl="1">
                  <a:lnSpc>
                    <a:spcPct val="120000"/>
                  </a:lnSpc>
                  <a:buFont typeface="Arial" pitchFamily="34" charset="0"/>
                  <a:buChar char="•"/>
                </a:pPr>
                <a:r>
                  <a:rPr lang="ko-KR" altLang="en-US" dirty="0"/>
                  <a:t>한번만 할 것이라면</a:t>
                </a:r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altLang="ko-KR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 dirty="0"/>
                  <a:t>를 선택하겠지만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여러 번 할</a:t>
                </a:r>
                <a:r>
                  <a:rPr lang="en-US" altLang="ko-KR" dirty="0"/>
                  <a:t> </a:t>
                </a:r>
                <a:r>
                  <a:rPr lang="ko-KR" altLang="en-US" dirty="0"/>
                  <a:t>것이라면</a:t>
                </a:r>
                <a:r>
                  <a:rPr lang="en-US" altLang="ko-K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altLang="ko-KR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ko-KR" altLang="en-US" dirty="0"/>
                  <a:t>를 선택하여서</a:t>
                </a:r>
                <a:r>
                  <a:rPr lang="en-US" altLang="ko-KR" dirty="0"/>
                  <a:t>, “</a:t>
                </a:r>
                <a:r>
                  <a:rPr lang="ko-KR" altLang="en-US" dirty="0"/>
                  <a:t>협조</a:t>
                </a:r>
                <a:r>
                  <a:rPr lang="en-US" altLang="ko-KR" dirty="0"/>
                  <a:t>”</a:t>
                </a:r>
                <a:r>
                  <a:rPr lang="ko-KR" altLang="en-US" dirty="0"/>
                  <a:t>를 구해보는 것도</a:t>
                </a:r>
                <a:r>
                  <a:rPr lang="en-US" altLang="ko-KR" dirty="0"/>
                  <a:t>…</a:t>
                </a:r>
              </a:p>
              <a:p>
                <a:pPr lvl="1">
                  <a:lnSpc>
                    <a:spcPct val="120000"/>
                  </a:lnSpc>
                  <a:buFont typeface="Arial" pitchFamily="34" charset="0"/>
                  <a:buChar char="•"/>
                </a:pPr>
                <a:r>
                  <a:rPr lang="ko-KR" altLang="en-US" dirty="0"/>
                  <a:t>만약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협조하다가 배신하면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내가 너를 </a:t>
                </a:r>
                <a:r>
                  <a:rPr lang="en-US" altLang="ko-KR" dirty="0"/>
                  <a:t>“</a:t>
                </a:r>
                <a:r>
                  <a:rPr lang="ko-KR" altLang="en-US" dirty="0"/>
                  <a:t>응징</a:t>
                </a:r>
                <a:r>
                  <a:rPr lang="en-US" altLang="ko-KR" dirty="0"/>
                  <a:t>”</a:t>
                </a:r>
                <a:r>
                  <a:rPr lang="ko-KR" altLang="en-US" dirty="0"/>
                  <a:t>하리</a:t>
                </a:r>
                <a:r>
                  <a:rPr lang="en-US" altLang="ko-KR" dirty="0"/>
                  <a:t>…</a:t>
                </a:r>
              </a:p>
            </p:txBody>
          </p:sp>
        </mc:Choice>
        <mc:Fallback xmlns="">
          <p:sp>
            <p:nvSpPr>
              <p:cNvPr id="6891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62464" y="2276872"/>
                <a:ext cx="8186212" cy="4146741"/>
              </a:xfrm>
              <a:blipFill rotWithShape="0">
                <a:blip r:embed="rId3"/>
                <a:stretch>
                  <a:fillRect l="-1042" t="-147" r="-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u="none" dirty="0">
                <a:ea typeface="굴림" charset="-127"/>
              </a:rPr>
              <a:t>What is Repeated Game?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96752"/>
            <a:ext cx="158066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9249" y="1196752"/>
            <a:ext cx="158066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196752"/>
            <a:ext cx="158066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008965" y="1412776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Comic Sans MS" pitchFamily="66" charset="0"/>
              </a:rPr>
              <a:t>………</a:t>
            </a:r>
            <a:endParaRPr lang="ko-KR" alt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0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5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462464" y="2276872"/>
            <a:ext cx="8186212" cy="414674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dirty="0"/>
              <a:t>In ongoing relationships, the promise of future rewards and the threat of future punishments </a:t>
            </a:r>
            <a:r>
              <a:rPr lang="en-US" altLang="ko-KR" dirty="0">
                <a:solidFill>
                  <a:srgbClr val="FF0000"/>
                </a:solidFill>
              </a:rPr>
              <a:t>may</a:t>
            </a:r>
            <a:r>
              <a:rPr lang="en-US" altLang="ko-KR" dirty="0"/>
              <a:t> sometimes provide </a:t>
            </a:r>
            <a:r>
              <a:rPr lang="en-US" altLang="ko-KR" dirty="0">
                <a:solidFill>
                  <a:srgbClr val="FF0000"/>
                </a:solidFill>
              </a:rPr>
              <a:t>incentives for good behavior </a:t>
            </a:r>
            <a:r>
              <a:rPr lang="en-US" altLang="ko-KR" dirty="0"/>
              <a:t>(i.e., cooperation) today. (Nobel prize!)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endParaRPr lang="en-US" altLang="ko-KR" dirty="0"/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dirty="0"/>
              <a:t>T: Period of a repeated game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dirty="0"/>
              <a:t>Finite case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dirty="0"/>
              <a:t>Infinite case</a:t>
            </a:r>
          </a:p>
        </p:txBody>
      </p:sp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u="none" dirty="0">
                <a:ea typeface="굴림" charset="-127"/>
              </a:rPr>
              <a:t>What is Repeated Game?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158066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9249" y="1196752"/>
            <a:ext cx="158066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196752"/>
            <a:ext cx="158066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008965" y="1412776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latin typeface="Comic Sans MS" pitchFamily="66" charset="0"/>
              </a:rPr>
              <a:t>………</a:t>
            </a:r>
            <a:endParaRPr lang="ko-KR" altLang="en-US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18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824"/>
            <a:ext cx="9144000" cy="387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94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Payoffs of a repeated game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56" y="1124744"/>
            <a:ext cx="8244408" cy="540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6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462464" y="5229200"/>
                <a:ext cx="8186212" cy="1194413"/>
              </a:xfrm>
            </p:spPr>
            <p:txBody>
              <a:bodyPr/>
              <a:lstStyle/>
              <a:p>
                <a:r>
                  <a:rPr lang="en-US" altLang="ko-KR" dirty="0"/>
                  <a:t>Or, I continue this game with probability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charset="0"/>
                      </a:rPr>
                      <m:t>𝛿</m:t>
                    </m:r>
                  </m:oMath>
                </a14:m>
                <a:r>
                  <a:rPr lang="en-US" altLang="ko-KR" dirty="0"/>
                  <a:t> and end this game with probability 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 charset="0"/>
                      </a:rPr>
                      <m:t>1−</m:t>
                    </m:r>
                    <m:r>
                      <a:rPr lang="en-US" altLang="ko-KR" i="1">
                        <a:latin typeface="Cambria Math" charset="0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462464" y="5229200"/>
                <a:ext cx="8186212" cy="1194413"/>
              </a:xfrm>
              <a:blipFill rotWithShape="0">
                <a:blip r:embed="rId2"/>
                <a:stretch>
                  <a:fillRect l="-1042" t="-4082" r="-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Discounting: Rationale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40768"/>
            <a:ext cx="9144000" cy="360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67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>
            <a:latin typeface="Comic Sans MS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7256</TotalTime>
  <Words>1257</Words>
  <Application>Microsoft Macintosh PowerPoint</Application>
  <PresentationFormat>화면 슬라이드 쇼(4:3)</PresentationFormat>
  <Paragraphs>243</Paragraphs>
  <Slides>38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47" baseType="lpstr">
      <vt:lpstr>맑은 고딕</vt:lpstr>
      <vt:lpstr>나눔고딕</vt:lpstr>
      <vt:lpstr>Arial</vt:lpstr>
      <vt:lpstr>Calibri</vt:lpstr>
      <vt:lpstr>Cambria Math</vt:lpstr>
      <vt:lpstr>Comic Sans MS</vt:lpstr>
      <vt:lpstr>Times New Roman</vt:lpstr>
      <vt:lpstr>Wingdings</vt:lpstr>
      <vt:lpstr>Office 테마</vt:lpstr>
      <vt:lpstr>Lecture 9: Repeated Game</vt:lpstr>
      <vt:lpstr>Basic Terminologies</vt:lpstr>
      <vt:lpstr>Prisoner’s Dilemma </vt:lpstr>
      <vt:lpstr>Motivation</vt:lpstr>
      <vt:lpstr>What is Repeated Game?</vt:lpstr>
      <vt:lpstr>What is Repeated Game?</vt:lpstr>
      <vt:lpstr>Terminologies</vt:lpstr>
      <vt:lpstr>Payoffs of a repeated game</vt:lpstr>
      <vt:lpstr>Discounting: Rationale</vt:lpstr>
      <vt:lpstr>Dividing Cases</vt:lpstr>
      <vt:lpstr>PowerPoint 프레젠테이션</vt:lpstr>
      <vt:lpstr>Finitely-repeated PD</vt:lpstr>
      <vt:lpstr>Cont’d</vt:lpstr>
      <vt:lpstr>(D,D,D,D): SPNE Checking</vt:lpstr>
      <vt:lpstr>Thus, we have …</vt:lpstr>
      <vt:lpstr>PowerPoint 프레젠테이션</vt:lpstr>
      <vt:lpstr>Intro</vt:lpstr>
      <vt:lpstr>Strategy: Tit-for-tat</vt:lpstr>
      <vt:lpstr>What does TFT do when playing  against these strategies?</vt:lpstr>
      <vt:lpstr>Which is better response to TFT?</vt:lpstr>
      <vt:lpstr>Best Response to Some Strategies (γ&gt;1/2)</vt:lpstr>
      <vt:lpstr>Cooperation in Infinite Repeated Game</vt:lpstr>
      <vt:lpstr>Strategy: Grim Trigger (GT)</vt:lpstr>
      <vt:lpstr>Grim Trigger: NEP</vt:lpstr>
      <vt:lpstr>Incredible Threat (NE but not SPNE)</vt:lpstr>
      <vt:lpstr>Checking SPNE Easily: One Deviation Property</vt:lpstr>
      <vt:lpstr>TFT: SPNE</vt:lpstr>
      <vt:lpstr>PowerPoint 프레젠테이션</vt:lpstr>
      <vt:lpstr>Grim Trigger Strategy: SPNE</vt:lpstr>
      <vt:lpstr>Summary</vt:lpstr>
      <vt:lpstr>PowerPoint 프레젠테이션</vt:lpstr>
      <vt:lpstr>Message</vt:lpstr>
      <vt:lpstr>Example: Extended PD</vt:lpstr>
      <vt:lpstr>Strategy “Yung” that is SPNE</vt:lpstr>
      <vt:lpstr>How to check a strategy is SPNE?</vt:lpstr>
      <vt:lpstr>What happens if I deviate?</vt:lpstr>
      <vt:lpstr>One Deviation Property</vt:lpstr>
      <vt:lpstr>One Deviation Property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admin</dc:creator>
  <cp:lastModifiedBy>Microsoft Office User</cp:lastModifiedBy>
  <cp:revision>616</cp:revision>
  <cp:lastPrinted>2017-02-28T08:19:26Z</cp:lastPrinted>
  <dcterms:created xsi:type="dcterms:W3CDTF">2010-07-02T06:15:08Z</dcterms:created>
  <dcterms:modified xsi:type="dcterms:W3CDTF">2021-02-27T13:02:51Z</dcterms:modified>
</cp:coreProperties>
</file>