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485" r:id="rId3"/>
    <p:sldId id="514" r:id="rId4"/>
    <p:sldId id="527" r:id="rId5"/>
    <p:sldId id="517" r:id="rId6"/>
    <p:sldId id="518" r:id="rId7"/>
    <p:sldId id="519" r:id="rId8"/>
    <p:sldId id="528" r:id="rId9"/>
    <p:sldId id="539" r:id="rId10"/>
    <p:sldId id="515" r:id="rId11"/>
    <p:sldId id="489" r:id="rId12"/>
    <p:sldId id="538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530" r:id="rId22"/>
    <p:sldId id="511" r:id="rId23"/>
    <p:sldId id="512" r:id="rId24"/>
    <p:sldId id="513" r:id="rId25"/>
    <p:sldId id="529" r:id="rId26"/>
    <p:sldId id="531" r:id="rId27"/>
    <p:sldId id="532" r:id="rId28"/>
    <p:sldId id="533" r:id="rId29"/>
    <p:sldId id="534" r:id="rId30"/>
    <p:sldId id="535" r:id="rId31"/>
    <p:sldId id="536" r:id="rId32"/>
    <p:sldId id="537" r:id="rId33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1EDFF"/>
    <a:srgbClr val="CCE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1" autoAdjust="0"/>
    <p:restoredTop sz="94672" autoAdjust="0"/>
  </p:normalViewPr>
  <p:slideViewPr>
    <p:cSldViewPr>
      <p:cViewPr varScale="1">
        <p:scale>
          <a:sx n="95" d="100"/>
          <a:sy n="95" d="100"/>
        </p:scale>
        <p:origin x="16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66A34F84-89D5-4103-A9F5-2A4E8C749CAE}" type="datetimeFigureOut">
              <a:rPr lang="ko-KR" altLang="en-US" smtClean="0"/>
              <a:pPr/>
              <a:t>2017. 2. 23.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0010351E-67A8-4AFC-B24C-2B610D064F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488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FFF0AD6B-AEAA-4FC8-B9BE-275E5EF376AB}" type="datetimeFigureOut">
              <a:rPr lang="ko-KR" altLang="en-US" smtClean="0"/>
              <a:pPr/>
              <a:t>2017. 2. 23.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5264" tIns="47632" rIns="95264" bIns="47632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D51A2556-5F5E-4107-B3C9-889FA75FD0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6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5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8785AD08-688C-4031-BB03-F2BD5307A13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155"/>
            <a:ext cx="9144000" cy="690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388" y="1451052"/>
            <a:ext cx="6189225" cy="39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2909" y="661807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1"/>
          <p:cNvSpPr txBox="1">
            <a:spLocks/>
          </p:cNvSpPr>
          <p:nvPr userDrawn="1"/>
        </p:nvSpPr>
        <p:spPr>
          <a:xfrm>
            <a:off x="2132112" y="3573016"/>
            <a:ext cx="6000792" cy="208823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Yi, Yung (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이융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  <a:b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KAIST, Electrical Engineering</a:t>
            </a:r>
            <a:b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http://lanada.kaist.ac.kr</a:t>
            </a:r>
            <a:b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yiyung@kaist.edu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텍스트 개체 틀 1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2464" y="1196752"/>
            <a:ext cx="8186212" cy="5226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l"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000">
                <a:latin typeface="Calibri" charset="0"/>
                <a:ea typeface="Calibri" charset="0"/>
                <a:cs typeface="Calibri" charset="0"/>
              </a:defRPr>
            </a:lvl2pPr>
            <a:lvl3pPr>
              <a:defRPr sz="1800">
                <a:latin typeface="Calibri" charset="0"/>
                <a:ea typeface="Calibri" charset="0"/>
                <a:cs typeface="Calibri" charset="0"/>
              </a:defRPr>
            </a:lvl3pPr>
          </a:lstStyle>
          <a:p>
            <a:pPr lvl="0"/>
            <a:r>
              <a:rPr lang="en-US" altLang="ko-KR" dirty="0" smtClean="0"/>
              <a:t>Description</a:t>
            </a:r>
          </a:p>
          <a:p>
            <a:pPr lvl="1"/>
            <a:r>
              <a:rPr lang="en-US" altLang="ko-KR" sz="2000" dirty="0" err="1" smtClean="0"/>
              <a:t>Sdfsf</a:t>
            </a:r>
            <a:endParaRPr lang="en-US" altLang="ko-KR" sz="2000" dirty="0" smtClean="0"/>
          </a:p>
          <a:p>
            <a:pPr lvl="2"/>
            <a:r>
              <a:rPr lang="en-US" altLang="ko-KR" sz="1800" dirty="0" err="1" smtClean="0">
                <a:latin typeface="Comic Sans MS" pitchFamily="66" charset="0"/>
              </a:rPr>
              <a:t>sdfasdf</a:t>
            </a:r>
            <a:endParaRPr lang="en-US" altLang="ko-KR" dirty="0" smtClean="0"/>
          </a:p>
        </p:txBody>
      </p:sp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1547663" y="399501"/>
            <a:ext cx="7130669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01/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14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448733" y="399501"/>
            <a:ext cx="8229600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02/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2464" y="1628801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 smtClean="0"/>
              <a:t>Description</a:t>
            </a:r>
            <a:r>
              <a:rPr lang="ko-KR" altLang="en-US" dirty="0" smtClean="0"/>
              <a:t> </a:t>
            </a:r>
            <a:r>
              <a:rPr lang="en-US" altLang="ko-KR" dirty="0" smtClean="0"/>
              <a:t>( Font : Calibri / Size : 18 pt )</a:t>
            </a:r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464" y="1159918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 smtClean="0"/>
              <a:t>1. Title ( size : 24pt)</a:t>
            </a:r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4257923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 smtClean="0"/>
              <a:t>Description</a:t>
            </a:r>
            <a:r>
              <a:rPr lang="ko-KR" altLang="en-US" dirty="0" smtClean="0"/>
              <a:t> </a:t>
            </a:r>
            <a:r>
              <a:rPr lang="en-US" altLang="ko-KR" dirty="0" smtClean="0"/>
              <a:t>( Font : Calibri / Size : 18 pt )</a:t>
            </a:r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3789040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 smtClean="0"/>
              <a:t>2. Title ( size : 24pt)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텍스트 개체 틀 14"/>
          <p:cNvSpPr>
            <a:spLocks noGrp="1"/>
          </p:cNvSpPr>
          <p:nvPr>
            <p:ph type="body" sz="quarter" idx="15" hasCustomPrompt="1"/>
          </p:nvPr>
        </p:nvSpPr>
        <p:spPr>
          <a:xfrm>
            <a:off x="7020272" y="6527624"/>
            <a:ext cx="1656184" cy="2857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로고를 넣어주세요 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학회 로고 등 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dirty="0"/>
          </a:p>
        </p:txBody>
      </p:sp>
      <p:pic>
        <p:nvPicPr>
          <p:cNvPr id="20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21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2343573" y="2651428"/>
            <a:ext cx="44568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Thank you</a:t>
            </a:r>
          </a:p>
          <a:p>
            <a:pPr algn="ctr"/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More</a:t>
            </a:r>
            <a:r>
              <a:rPr lang="en-US" altLang="ko-KR" sz="2400" baseline="0" dirty="0" smtClean="0">
                <a:latin typeface="Calibri" pitchFamily="34" charset="0"/>
                <a:cs typeface="Calibri" pitchFamily="34" charset="0"/>
              </a:rPr>
              <a:t> comments and questions at </a:t>
            </a:r>
            <a:br>
              <a:rPr lang="en-US" altLang="ko-KR" sz="2400" baseline="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2400" baseline="0" dirty="0" smtClean="0">
                <a:latin typeface="Calibri" pitchFamily="34" charset="0"/>
                <a:cs typeface="Calibri" pitchFamily="34" charset="0"/>
              </a:rPr>
              <a:t>yiyung@kaist.edu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96300" cy="63341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78800" cy="4968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48038" y="6237288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EB74-B2A7-404D-9C8E-769C9DFC2123}" type="slidenum">
              <a:rPr lang="en-US" altLang="ko-KR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E2F6E717-0B04-485A-AD9D-AAB5509EEA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4"/>
          <p:cNvSpPr txBox="1">
            <a:spLocks/>
          </p:cNvSpPr>
          <p:nvPr/>
        </p:nvSpPr>
        <p:spPr>
          <a:xfrm>
            <a:off x="8532440" y="6525344"/>
            <a:ext cx="720080" cy="21374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marR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8FD5A5D8-FFDA-4CCF-8BA7-791847D24762}" type="slidenum">
              <a:rPr kumimoji="0" lang="en-US" altLang="ko-KR" sz="105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pPr marL="342900" marR="0" lvl="0" indent="-342900" algn="l" defTabSz="914400" rtl="0" eaLnBrk="1" fontAlgn="auto" latinLnBrk="1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kumimoji="0" lang="en-US" altLang="ko-KR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49" r:id="rId3"/>
    <p:sldLayoutId id="2147483653" r:id="rId4"/>
    <p:sldLayoutId id="2147483651" r:id="rId5"/>
    <p:sldLayoutId id="2147483655" r:id="rId6"/>
    <p:sldLayoutId id="2147483652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67544" y="1556792"/>
            <a:ext cx="8172400" cy="1872208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Lecture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8: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Stackelberg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game</a:t>
            </a:r>
            <a:endParaRPr lang="ko-KR" alt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irm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moves 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before firm</a:t>
            </a:r>
            <a:r>
              <a:rPr lang="en-US" altLang="ko-KR" spc="-6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Firm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2 observes firm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1’s quantity choice </a:t>
            </a:r>
            <a:r>
              <a:rPr lang="en-US" altLang="ko-KR" i="1" spc="68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pc="68" dirty="0"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then chooses</a:t>
            </a:r>
            <a:r>
              <a:rPr lang="en-US" altLang="ko-KR" spc="-5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7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9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73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altLang="ko-KR" spc="73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pc="73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Interesting question</a:t>
            </a:r>
          </a:p>
          <a:p>
            <a:pPr lvl="1"/>
            <a:r>
              <a:rPr lang="en-US" altLang="ko-KR" sz="2400" spc="73" dirty="0" smtClean="0">
                <a:latin typeface="Calibri" panose="020F0502020204030204" pitchFamily="34" charset="0"/>
                <a:cs typeface="Calibri" panose="020F0502020204030204" pitchFamily="34" charset="0"/>
              </a:rPr>
              <a:t>How does the equilibrium change in this case?</a:t>
            </a:r>
          </a:p>
          <a:p>
            <a:pPr lvl="1"/>
            <a:r>
              <a:rPr lang="en-US" altLang="ko-KR" sz="2400" spc="73" dirty="0" smtClean="0">
                <a:latin typeface="Calibri" panose="020F0502020204030204" pitchFamily="34" charset="0"/>
                <a:cs typeface="Calibri" panose="020F0502020204030204" pitchFamily="34" charset="0"/>
              </a:rPr>
              <a:t>Advantageous for firm 1 or firm 2?</a:t>
            </a:r>
            <a:endParaRPr lang="en-US" altLang="ko-K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sz="2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Stackelberg</a:t>
            </a:r>
            <a:r>
              <a:rPr lang="en-US" altLang="ko-KR" dirty="0" smtClean="0"/>
              <a:t> Competition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0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044624" y="2238918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860"/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solve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the game</a:t>
            </a:r>
            <a:r>
              <a:rPr lang="en-US" altLang="ko-KR" spc="-4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backward</a:t>
            </a:r>
            <a:r>
              <a:rPr lang="en-US" altLang="ko-KR" i="1" spc="-64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dirty="0">
                <a:latin typeface="Calibri" panose="020F0502020204030204" pitchFamily="34" charset="0"/>
                <a:cs typeface="Calibri" panose="020F0502020204030204" pitchFamily="34" charset="0"/>
              </a:rPr>
              <a:t>induction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63" y="399501"/>
            <a:ext cx="713066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lang="en-US" dirty="0" smtClean="0"/>
              <a:t>Finding the NE: Backward Induction</a:t>
            </a:r>
            <a:endParaRPr spc="-4" dirty="0"/>
          </a:p>
        </p:txBody>
      </p:sp>
      <p:sp>
        <p:nvSpPr>
          <p:cNvPr id="4" name="Rectangle 3"/>
          <p:cNvSpPr/>
          <p:nvPr/>
        </p:nvSpPr>
        <p:spPr>
          <a:xfrm>
            <a:off x="1298458" y="2636912"/>
            <a:ext cx="187220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Calibri" charset="0"/>
                <a:ea typeface="Calibri" charset="0"/>
                <a:cs typeface="Calibri" charset="0"/>
              </a:rPr>
              <a:t>Firm 1</a:t>
            </a:r>
            <a:endParaRPr lang="en-US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8458" y="4653136"/>
            <a:ext cx="187220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Firm 2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34562" y="3645024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08288" y="3645024"/>
                <a:ext cx="12556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 smtClean="0"/>
                  <a:t>(1)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r>
                          <a:rPr lang="en-US" sz="4000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40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288" y="3645024"/>
                <a:ext cx="1255600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2621" b="-2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3351623" y="5049180"/>
            <a:ext cx="1619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04201" y="4725025"/>
                <a:ext cx="37174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 smtClean="0"/>
                  <a:t>(2)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r>
                          <a:rPr lang="en-US" sz="3600" b="0" i="1" smtClean="0">
                            <a:latin typeface="Cambria Math" charset="0"/>
                          </a:rPr>
                          <m:t>2</m:t>
                        </m:r>
                      </m:sub>
                      <m:sup>
                        <m:r>
                          <a:rPr lang="en-US" sz="3600" b="0" i="1" smtClean="0">
                            <a:latin typeface="Cambria Math" charset="0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600" b="0" i="1" smtClean="0">
                        <a:latin typeface="Cambria Math" charset="0"/>
                      </a:rPr>
                      <m:t>=</m:t>
                    </m:r>
                    <m:r>
                      <a:rPr lang="en-US" sz="3600" b="0" i="1" smtClean="0">
                        <a:latin typeface="Cambria Math" charset="0"/>
                      </a:rPr>
                      <m:t>𝐵</m:t>
                    </m:r>
                    <m:d>
                      <m:d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201" y="4725025"/>
                <a:ext cx="371749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4262" t="-7547" b="-25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H="1" flipV="1">
            <a:off x="3563888" y="3212976"/>
            <a:ext cx="2088232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427006" y="2478813"/>
                <a:ext cx="380937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0" dirty="0" smtClean="0"/>
                  <a:t>(3)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r>
                          <a:rPr lang="en-US" sz="3600" b="0" i="1" smtClean="0">
                            <a:latin typeface="Cambria Math" charset="0"/>
                          </a:rPr>
                          <m:t>1</m:t>
                        </m:r>
                      </m:sub>
                      <m:sup>
                        <m:r>
                          <a:rPr lang="en-US" sz="3600" b="0" i="1" smtClean="0">
                            <a:latin typeface="Cambria Math" charset="0"/>
                          </a:rPr>
                          <m:t>∗</m:t>
                        </m:r>
                      </m:sup>
                    </m:sSubSup>
                    <m:r>
                      <a:rPr lang="en-US" sz="3600" b="0" i="1" smtClean="0">
                        <a:latin typeface="Cambria Math" charset="0"/>
                      </a:rPr>
                      <m:t>=</m:t>
                    </m:r>
                    <m:r>
                      <a:rPr lang="en-US" sz="3600" b="0" i="1" smtClean="0">
                        <a:latin typeface="Cambria Math" charset="0"/>
                      </a:rPr>
                      <m:t>𝐵</m:t>
                    </m:r>
                    <m:r>
                      <a:rPr lang="en-US" sz="3600" b="0" i="1" smtClean="0">
                        <a:latin typeface="Cambria Math" charset="0"/>
                      </a:rPr>
                      <m:t>(</m:t>
                    </m:r>
                    <m:sSubSup>
                      <m:sSubSupPr>
                        <m:ctrlPr>
                          <a:rPr lang="en-US" sz="3600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3600" i="1">
                            <a:latin typeface="Cambria Math" charset="0"/>
                          </a:rPr>
                          <m:t>𝑠</m:t>
                        </m:r>
                      </m:e>
                      <m:sub>
                        <m:r>
                          <a:rPr lang="en-US" sz="3600" i="1">
                            <a:latin typeface="Cambria Math" charset="0"/>
                          </a:rPr>
                          <m:t>2</m:t>
                        </m:r>
                      </m:sub>
                      <m:sup>
                        <m:r>
                          <a:rPr lang="en-US" sz="3600" i="1">
                            <a:latin typeface="Cambria Math" charset="0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en-US" sz="3600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600" i="1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6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006" y="2478813"/>
                <a:ext cx="3809376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4000" t="-5660" b="-27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3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860"/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solve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the game</a:t>
            </a:r>
            <a:r>
              <a:rPr lang="en-US" altLang="ko-KR" spc="-4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backward</a:t>
            </a:r>
            <a:r>
              <a:rPr lang="en-US" altLang="ko-KR" i="1" spc="-64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dirty="0">
                <a:latin typeface="Calibri" panose="020F0502020204030204" pitchFamily="34" charset="0"/>
                <a:cs typeface="Calibri" panose="020F0502020204030204" pitchFamily="34" charset="0"/>
              </a:rPr>
              <a:t>induction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0860">
              <a:spcBef>
                <a:spcPts val="646"/>
              </a:spcBef>
            </a:pP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Start with second</a:t>
            </a:r>
            <a:r>
              <a:rPr lang="en-US" altLang="ko-KR" spc="-6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stage:</a:t>
            </a:r>
          </a:p>
          <a:p>
            <a:pPr marL="400050" lvl="1" indent="0">
              <a:spcBef>
                <a:spcPts val="590"/>
              </a:spcBef>
              <a:buNone/>
            </a:pP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Given </a:t>
            </a:r>
            <a:r>
              <a:rPr lang="en-US" altLang="ko-KR" i="1" spc="7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9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pc="73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2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chooses </a:t>
            </a:r>
            <a:r>
              <a:rPr lang="en-US" altLang="ko-KR" i="1" spc="107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60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-160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spcBef>
                <a:spcPts val="693"/>
              </a:spcBef>
              <a:buNone/>
            </a:pPr>
            <a:r>
              <a:rPr lang="en-US" altLang="ko-KR" i="1" spc="103" dirty="0">
                <a:latin typeface="Palatino Linotype"/>
                <a:cs typeface="Palatino Linotype"/>
              </a:rPr>
              <a:t>s</a:t>
            </a:r>
            <a:r>
              <a:rPr lang="en-US" altLang="ko-KR" spc="153" baseline="-21164" dirty="0">
                <a:latin typeface="Trebuchet MS"/>
                <a:cs typeface="Trebuchet MS"/>
              </a:rPr>
              <a:t>2 </a:t>
            </a:r>
            <a:r>
              <a:rPr lang="en-US" altLang="ko-KR" dirty="0">
                <a:latin typeface="Trebuchet MS"/>
                <a:cs typeface="Trebuchet MS"/>
              </a:rPr>
              <a:t>= </a:t>
            </a:r>
            <a:r>
              <a:rPr lang="en-US" altLang="ko-KR" dirty="0" err="1">
                <a:latin typeface="Trebuchet MS"/>
                <a:cs typeface="Trebuchet MS"/>
              </a:rPr>
              <a:t>arg</a:t>
            </a:r>
            <a:r>
              <a:rPr lang="en-US" altLang="ko-KR" dirty="0">
                <a:latin typeface="Trebuchet MS"/>
                <a:cs typeface="Trebuchet MS"/>
              </a:rPr>
              <a:t> </a:t>
            </a:r>
            <a:r>
              <a:rPr lang="en-US" altLang="ko-KR" spc="26" dirty="0" smtClean="0">
                <a:latin typeface="Trebuchet MS"/>
                <a:cs typeface="Trebuchet MS"/>
              </a:rPr>
              <a:t>max</a:t>
            </a:r>
            <a:r>
              <a:rPr lang="en-US" altLang="ko-KR" i="1" spc="38" baseline="-21164" dirty="0" smtClean="0">
                <a:latin typeface="Palatino Linotype"/>
                <a:cs typeface="Palatino Linotype"/>
              </a:rPr>
              <a:t>s</a:t>
            </a:r>
            <a:r>
              <a:rPr lang="en-US" altLang="ko-KR" spc="38" baseline="-42328" dirty="0" smtClean="0">
                <a:latin typeface="Trebuchet MS"/>
                <a:cs typeface="Trebuchet MS"/>
              </a:rPr>
              <a:t>2 </a:t>
            </a:r>
            <a:r>
              <a:rPr lang="en-US" altLang="ko-KR" b="1" spc="-898" baseline="-21164" dirty="0" smtClean="0">
                <a:latin typeface="Malgun Gothic"/>
                <a:cs typeface="Malgun Gothic"/>
              </a:rPr>
              <a:t>∈                   </a:t>
            </a:r>
            <a:r>
              <a:rPr lang="en-US" altLang="ko-KR" i="1" spc="70" baseline="-21164" dirty="0" smtClean="0">
                <a:latin typeface="Palatino Linotype"/>
                <a:cs typeface="Palatino Linotype"/>
              </a:rPr>
              <a:t>S</a:t>
            </a:r>
            <a:r>
              <a:rPr lang="en-US" altLang="ko-KR" spc="70" baseline="-42328" dirty="0" smtClean="0">
                <a:latin typeface="Trebuchet MS"/>
                <a:cs typeface="Trebuchet MS"/>
              </a:rPr>
              <a:t>2 </a:t>
            </a:r>
            <a:r>
              <a:rPr lang="en-US" altLang="ko-KR" spc="34" dirty="0">
                <a:latin typeface="Symbol"/>
                <a:cs typeface="Symbol"/>
              </a:rPr>
              <a:t></a:t>
            </a:r>
            <a:r>
              <a:rPr lang="en-US" altLang="ko-KR" spc="51" baseline="-21164" dirty="0">
                <a:latin typeface="Trebuchet MS"/>
                <a:cs typeface="Trebuchet MS"/>
              </a:rPr>
              <a:t>2</a:t>
            </a:r>
            <a:r>
              <a:rPr lang="en-US" altLang="ko-KR" spc="34" dirty="0">
                <a:latin typeface="Trebuchet MS"/>
                <a:cs typeface="Trebuchet MS"/>
              </a:rPr>
              <a:t>(</a:t>
            </a:r>
            <a:r>
              <a:rPr lang="en-US" altLang="ko-KR" i="1" spc="34" dirty="0">
                <a:latin typeface="Palatino Linotype"/>
                <a:cs typeface="Palatino Linotype"/>
              </a:rPr>
              <a:t>s</a:t>
            </a:r>
            <a:r>
              <a:rPr lang="en-US" altLang="ko-KR" spc="51" baseline="-21164" dirty="0">
                <a:latin typeface="Trebuchet MS"/>
                <a:cs typeface="Trebuchet MS"/>
              </a:rPr>
              <a:t>1</a:t>
            </a:r>
            <a:r>
              <a:rPr lang="en-US" altLang="ko-KR" spc="34" dirty="0">
                <a:latin typeface="Trebuchet MS"/>
                <a:cs typeface="Trebuchet MS"/>
              </a:rPr>
              <a:t>,</a:t>
            </a:r>
            <a:r>
              <a:rPr lang="en-US" altLang="ko-KR" spc="-222" dirty="0">
                <a:latin typeface="Trebuchet MS"/>
                <a:cs typeface="Trebuchet MS"/>
              </a:rPr>
              <a:t> </a:t>
            </a:r>
            <a:r>
              <a:rPr lang="en-US" altLang="ko-KR" i="1" spc="68" dirty="0">
                <a:latin typeface="Palatino Linotype"/>
                <a:cs typeface="Palatino Linotype"/>
              </a:rPr>
              <a:t>s</a:t>
            </a:r>
            <a:r>
              <a:rPr lang="en-US" altLang="ko-KR" spc="103" baseline="-21164" dirty="0">
                <a:latin typeface="Trebuchet MS"/>
                <a:cs typeface="Trebuchet MS"/>
              </a:rPr>
              <a:t>2</a:t>
            </a:r>
            <a:r>
              <a:rPr lang="en-US" altLang="ko-KR" spc="68" dirty="0">
                <a:latin typeface="Trebuchet MS"/>
                <a:cs typeface="Trebuchet MS"/>
              </a:rPr>
              <a:t>)</a:t>
            </a:r>
            <a:endParaRPr lang="en-US" altLang="ko-KR" dirty="0">
              <a:latin typeface="Trebuchet MS"/>
              <a:cs typeface="Trebuchet MS"/>
            </a:endParaRPr>
          </a:p>
          <a:p>
            <a:pPr>
              <a:spcBef>
                <a:spcPts val="17"/>
              </a:spcBef>
            </a:pPr>
            <a:endParaRPr lang="en-US" altLang="ko-KR" sz="3600" dirty="0">
              <a:latin typeface="Times New Roman"/>
              <a:cs typeface="Times New Roman"/>
            </a:endParaRPr>
          </a:p>
          <a:p>
            <a:pPr marL="10860"/>
            <a:r>
              <a:rPr lang="en-US" altLang="ko-KR" spc="-4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altLang="ko-KR" spc="-4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altLang="ko-KR" spc="-4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ko-KR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 response</a:t>
            </a:r>
            <a:r>
              <a:rPr lang="en-US" altLang="ko-KR" i="1" spc="2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60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altLang="ko-KR" spc="89" baseline="-21164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60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ko-KR" i="1" spc="60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89" baseline="-21164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pc="60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)!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63" y="399501"/>
            <a:ext cx="713066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lang="en-US" dirty="0" smtClean="0"/>
              <a:t>Firm 2: Second Stage</a:t>
            </a:r>
            <a:endParaRPr spc="-4" dirty="0"/>
          </a:p>
        </p:txBody>
      </p:sp>
    </p:spTree>
    <p:extLst>
      <p:ext uri="{BB962C8B-B14F-4D97-AF65-F5344CB8AC3E}">
        <p14:creationId xmlns:p14="http://schemas.microsoft.com/office/powerpoint/2010/main" val="19211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507738" y="1196752"/>
            <a:ext cx="8186212" cy="5226861"/>
          </a:xfrm>
        </p:spPr>
        <p:txBody>
          <a:bodyPr/>
          <a:lstStyle/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Recall the best response given</a:t>
            </a:r>
            <a:r>
              <a:rPr lang="en-US" altLang="ko-KR" spc="-2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68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pc="68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altLang="ko-KR" spc="6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Differentiate and</a:t>
            </a:r>
            <a:r>
              <a:rPr lang="en-US" altLang="ko-KR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solve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So: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Best </a:t>
            </a:r>
            <a:r>
              <a:rPr spc="-4" dirty="0"/>
              <a:t>response for </a:t>
            </a:r>
            <a:r>
              <a:rPr dirty="0"/>
              <a:t>firm</a:t>
            </a:r>
            <a:r>
              <a:rPr spc="-56" dirty="0"/>
              <a:t> </a:t>
            </a:r>
            <a:r>
              <a:rPr dirty="0"/>
              <a:t>2</a:t>
            </a:r>
          </a:p>
        </p:txBody>
      </p:sp>
      <p:sp>
        <p:nvSpPr>
          <p:cNvPr id="6" name="object 6"/>
          <p:cNvSpPr/>
          <p:nvPr/>
        </p:nvSpPr>
        <p:spPr>
          <a:xfrm>
            <a:off x="1008650" y="1772816"/>
            <a:ext cx="5507566" cy="5440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object 7"/>
          <p:cNvSpPr/>
          <p:nvPr/>
        </p:nvSpPr>
        <p:spPr>
          <a:xfrm>
            <a:off x="1008650" y="3212976"/>
            <a:ext cx="3621447" cy="3095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" name="object 8"/>
          <p:cNvSpPr/>
          <p:nvPr/>
        </p:nvSpPr>
        <p:spPr>
          <a:xfrm>
            <a:off x="1008650" y="4581128"/>
            <a:ext cx="3955029" cy="7942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  <p:extLst>
      <p:ext uri="{BB962C8B-B14F-4D97-AF65-F5344CB8AC3E}">
        <p14:creationId xmlns:p14="http://schemas.microsoft.com/office/powerpoint/2010/main" val="23240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860"/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Backward</a:t>
            </a:r>
            <a:r>
              <a:rPr lang="en-US" altLang="ko-KR" spc="-6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induction:</a:t>
            </a:r>
          </a:p>
          <a:p>
            <a:pPr marL="304074" marR="4344" indent="-293214">
              <a:spcBef>
                <a:spcPts val="650"/>
              </a:spcBef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Maximize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1’s decision, </a:t>
            </a:r>
            <a:r>
              <a:rPr lang="en-US" altLang="ko-KR" i="1" dirty="0">
                <a:latin typeface="Calibri" panose="020F0502020204030204" pitchFamily="34" charset="0"/>
                <a:cs typeface="Calibri" panose="020F0502020204030204" pitchFamily="34" charset="0"/>
              </a:rPr>
              <a:t>accounting</a:t>
            </a:r>
            <a:r>
              <a:rPr lang="en-US" altLang="ko-KR" i="1" spc="-3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dirty="0">
                <a:latin typeface="Calibri" panose="020F0502020204030204" pitchFamily="34" charset="0"/>
                <a:cs typeface="Calibri" panose="020F0502020204030204" pitchFamily="34" charset="0"/>
              </a:rPr>
              <a:t>for  firm 2’s response </a:t>
            </a:r>
            <a:r>
              <a:rPr lang="en-US" altLang="ko-K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at </a:t>
            </a:r>
            <a:r>
              <a:rPr lang="en-US" altLang="ko-KR" i="1" dirty="0">
                <a:latin typeface="Calibri" panose="020F0502020204030204" pitchFamily="34" charset="0"/>
                <a:cs typeface="Calibri" panose="020F0502020204030204" pitchFamily="34" charset="0"/>
              </a:rPr>
              <a:t>stage</a:t>
            </a:r>
            <a:r>
              <a:rPr lang="en-US" altLang="ko-KR" i="1" spc="-5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/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Thus firm 1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chooses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pc="-8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</a:p>
          <a:p>
            <a:pPr marL="400050" lvl="1" indent="0">
              <a:spcBef>
                <a:spcPts val="688"/>
              </a:spcBef>
              <a:buNone/>
            </a:pPr>
            <a:r>
              <a:rPr lang="en-US" altLang="ko-KR" i="1" spc="103" dirty="0">
                <a:latin typeface="Palatino Linotype"/>
                <a:cs typeface="Palatino Linotype"/>
              </a:rPr>
              <a:t>s</a:t>
            </a:r>
            <a:r>
              <a:rPr lang="en-US" altLang="ko-KR" spc="153" baseline="-21164" dirty="0">
                <a:latin typeface="Trebuchet MS"/>
                <a:cs typeface="Trebuchet MS"/>
              </a:rPr>
              <a:t>1 </a:t>
            </a:r>
            <a:r>
              <a:rPr lang="en-US" altLang="ko-KR" dirty="0">
                <a:latin typeface="Trebuchet MS"/>
                <a:cs typeface="Trebuchet MS"/>
              </a:rPr>
              <a:t>= </a:t>
            </a:r>
            <a:r>
              <a:rPr lang="en-US" altLang="ko-KR" dirty="0" err="1">
                <a:latin typeface="Trebuchet MS"/>
                <a:cs typeface="Trebuchet MS"/>
              </a:rPr>
              <a:t>arg</a:t>
            </a:r>
            <a:r>
              <a:rPr lang="en-US" altLang="ko-KR" dirty="0">
                <a:latin typeface="Trebuchet MS"/>
                <a:cs typeface="Trebuchet MS"/>
              </a:rPr>
              <a:t> </a:t>
            </a:r>
            <a:r>
              <a:rPr lang="en-US" altLang="ko-KR" spc="26" dirty="0">
                <a:latin typeface="Trebuchet MS"/>
                <a:cs typeface="Trebuchet MS"/>
              </a:rPr>
              <a:t>max</a:t>
            </a:r>
            <a:r>
              <a:rPr lang="en-US" altLang="ko-KR" i="1" spc="38" baseline="-21164" dirty="0">
                <a:latin typeface="Palatino Linotype"/>
                <a:cs typeface="Palatino Linotype"/>
              </a:rPr>
              <a:t>s</a:t>
            </a:r>
            <a:r>
              <a:rPr lang="en-US" altLang="ko-KR" spc="38" baseline="-42328" dirty="0">
                <a:latin typeface="Trebuchet MS"/>
                <a:cs typeface="Trebuchet MS"/>
              </a:rPr>
              <a:t>1 </a:t>
            </a:r>
            <a:r>
              <a:rPr lang="en-US" altLang="ko-KR" spc="-898" baseline="-21164" dirty="0">
                <a:latin typeface="Malgun Gothic"/>
                <a:cs typeface="Malgun Gothic"/>
              </a:rPr>
              <a:t>∈                 </a:t>
            </a:r>
            <a:r>
              <a:rPr lang="en-US" altLang="ko-KR" spc="-898" baseline="-21164" dirty="0" smtClean="0">
                <a:latin typeface="Malgun Gothic"/>
                <a:cs typeface="Malgun Gothic"/>
              </a:rPr>
              <a:t>      </a:t>
            </a:r>
            <a:r>
              <a:rPr lang="en-US" altLang="ko-KR" i="1" spc="70" baseline="-21164" dirty="0" smtClean="0">
                <a:latin typeface="Palatino Linotype"/>
                <a:cs typeface="Palatino Linotype"/>
              </a:rPr>
              <a:t>S</a:t>
            </a:r>
            <a:r>
              <a:rPr lang="en-US" altLang="ko-KR" spc="70" baseline="-42328" dirty="0" smtClean="0">
                <a:latin typeface="Trebuchet MS"/>
                <a:cs typeface="Trebuchet MS"/>
              </a:rPr>
              <a:t>1 </a:t>
            </a:r>
            <a:r>
              <a:rPr lang="en-US" altLang="ko-KR" spc="34" dirty="0">
                <a:latin typeface="Symbol"/>
                <a:cs typeface="Symbol"/>
              </a:rPr>
              <a:t></a:t>
            </a:r>
            <a:r>
              <a:rPr lang="en-US" altLang="ko-KR" spc="51" baseline="-21164" dirty="0">
                <a:latin typeface="Trebuchet MS"/>
                <a:cs typeface="Trebuchet MS"/>
              </a:rPr>
              <a:t>1</a:t>
            </a:r>
            <a:r>
              <a:rPr lang="en-US" altLang="ko-KR" spc="34" dirty="0">
                <a:latin typeface="Trebuchet MS"/>
                <a:cs typeface="Trebuchet MS"/>
              </a:rPr>
              <a:t>(</a:t>
            </a:r>
            <a:r>
              <a:rPr lang="en-US" altLang="ko-KR" i="1" spc="34" dirty="0">
                <a:latin typeface="Palatino Linotype"/>
                <a:cs typeface="Palatino Linotype"/>
              </a:rPr>
              <a:t>s</a:t>
            </a:r>
            <a:r>
              <a:rPr lang="en-US" altLang="ko-KR" spc="51" baseline="-21164" dirty="0">
                <a:latin typeface="Trebuchet MS"/>
                <a:cs typeface="Trebuchet MS"/>
              </a:rPr>
              <a:t>1</a:t>
            </a:r>
            <a:r>
              <a:rPr lang="en-US" altLang="ko-KR" spc="34" dirty="0">
                <a:latin typeface="Trebuchet MS"/>
                <a:cs typeface="Trebuchet MS"/>
              </a:rPr>
              <a:t>,</a:t>
            </a:r>
            <a:r>
              <a:rPr lang="en-US" altLang="ko-KR" spc="-205" dirty="0">
                <a:latin typeface="Trebuchet MS"/>
                <a:cs typeface="Trebuchet MS"/>
              </a:rPr>
              <a:t> </a:t>
            </a:r>
            <a:r>
              <a:rPr lang="en-US" altLang="ko-KR" i="1" spc="60" dirty="0">
                <a:latin typeface="Palatino Linotype"/>
                <a:cs typeface="Palatino Linotype"/>
              </a:rPr>
              <a:t>R</a:t>
            </a:r>
            <a:r>
              <a:rPr lang="en-US" altLang="ko-KR" spc="89" baseline="-21164" dirty="0">
                <a:latin typeface="Trebuchet MS"/>
                <a:cs typeface="Trebuchet MS"/>
              </a:rPr>
              <a:t>2</a:t>
            </a:r>
            <a:r>
              <a:rPr lang="en-US" altLang="ko-KR" spc="60" dirty="0">
                <a:latin typeface="Trebuchet MS"/>
                <a:cs typeface="Trebuchet MS"/>
              </a:rPr>
              <a:t>(</a:t>
            </a:r>
            <a:r>
              <a:rPr lang="en-US" altLang="ko-KR" i="1" spc="60" dirty="0">
                <a:latin typeface="Palatino Linotype"/>
                <a:cs typeface="Palatino Linotype"/>
              </a:rPr>
              <a:t>s</a:t>
            </a:r>
            <a:r>
              <a:rPr lang="en-US" altLang="ko-KR" spc="89" baseline="-21164" dirty="0">
                <a:latin typeface="Trebuchet MS"/>
                <a:cs typeface="Trebuchet MS"/>
              </a:rPr>
              <a:t>1</a:t>
            </a:r>
            <a:r>
              <a:rPr lang="en-US" altLang="ko-KR" spc="60" dirty="0">
                <a:latin typeface="Trebuchet MS"/>
                <a:cs typeface="Trebuchet MS"/>
              </a:rPr>
              <a:t>))</a:t>
            </a:r>
            <a:endParaRPr lang="en-US" altLang="ko-KR" dirty="0">
              <a:latin typeface="Trebuchet MS"/>
              <a:cs typeface="Trebuchet MS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Firm 1’s</a:t>
            </a:r>
            <a:r>
              <a:rPr spc="-73" dirty="0"/>
              <a:t> </a:t>
            </a:r>
            <a:r>
              <a:rPr spc="-4" dirty="0"/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25899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860"/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Define </a:t>
            </a:r>
            <a:r>
              <a:rPr lang="en-US" altLang="ko-KR" i="1" spc="77" dirty="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i="1" spc="115" baseline="-21164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i="1" spc="115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altLang="ko-KR" spc="11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ko-KR" i="1" spc="11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ko-KR" spc="-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4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i="1" spc="6" baseline="-21164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spc="4" dirty="0">
                <a:latin typeface="Calibri" panose="020F0502020204030204" pitchFamily="34" charset="0"/>
                <a:cs typeface="Calibri" panose="020F0502020204030204" pitchFamily="34" charset="0"/>
              </a:rPr>
              <a:t>)/</a:t>
            </a:r>
            <a:r>
              <a:rPr lang="en-US" altLang="ko-KR" i="1" spc="4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ko-KR" spc="4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>
              <a:spcBef>
                <a:spcPts val="650"/>
              </a:spcBef>
            </a:pP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spc="624" dirty="0">
                <a:latin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en-US" altLang="ko-KR" spc="-7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2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32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2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then payoff to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1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is: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9"/>
              </a:spcBef>
            </a:pP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/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US" altLang="ko-KR" i="1" spc="17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26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17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then payoff to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1</a:t>
            </a:r>
            <a:r>
              <a:rPr lang="en-US" altLang="ko-KR" spc="-12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is: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Firm 1’s</a:t>
            </a:r>
            <a:r>
              <a:rPr spc="-73" dirty="0"/>
              <a:t> </a:t>
            </a:r>
            <a:r>
              <a:rPr spc="-4" dirty="0"/>
              <a:t>decision</a:t>
            </a:r>
          </a:p>
        </p:txBody>
      </p:sp>
      <p:sp>
        <p:nvSpPr>
          <p:cNvPr id="5" name="object 5"/>
          <p:cNvSpPr/>
          <p:nvPr/>
        </p:nvSpPr>
        <p:spPr>
          <a:xfrm>
            <a:off x="971600" y="2342302"/>
            <a:ext cx="6101404" cy="7089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" name="object 6"/>
          <p:cNvSpPr/>
          <p:nvPr/>
        </p:nvSpPr>
        <p:spPr>
          <a:xfrm>
            <a:off x="975251" y="4149080"/>
            <a:ext cx="3793901" cy="3297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  <p:extLst>
      <p:ext uri="{BB962C8B-B14F-4D97-AF65-F5344CB8AC3E}">
        <p14:creationId xmlns:p14="http://schemas.microsoft.com/office/powerpoint/2010/main" val="31152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04074" marR="1835301" indent="-293214">
              <a:lnSpc>
                <a:spcPct val="118000"/>
              </a:lnSpc>
            </a:pP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For simplicity, we assume</a:t>
            </a:r>
            <a:r>
              <a:rPr lang="en-US" altLang="ko-KR" spc="-6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that  </a:t>
            </a:r>
            <a:r>
              <a:rPr lang="en-US" altLang="ko-KR" spc="2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i="1" spc="2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spc="32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altLang="ko-KR" spc="624" dirty="0">
                <a:latin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en-US" altLang="ko-KR" spc="-13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231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altLang="ko-KR" i="1" spc="30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spc="44" baseline="-21164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ko-KR" baseline="-2116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>
              <a:spcBef>
                <a:spcPts val="705"/>
              </a:spcBef>
            </a:pP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This assumption ensures</a:t>
            </a:r>
            <a:r>
              <a:rPr lang="en-US" altLang="ko-KR" spc="-5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</a:p>
          <a:p>
            <a:pPr>
              <a:lnSpc>
                <a:spcPct val="100000"/>
              </a:lnSpc>
            </a:pPr>
            <a:endParaRPr lang="en-US" altLang="ko-K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/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altLang="ko-KR" i="1" dirty="0">
                <a:latin typeface="Calibri" panose="020F0502020204030204" pitchFamily="34" charset="0"/>
                <a:cs typeface="Calibri" panose="020F0502020204030204" pitchFamily="34" charset="0"/>
              </a:rPr>
              <a:t>strictly decreasing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altLang="ko-KR" i="1" spc="107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60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altLang="ko-KR" spc="-14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2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32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2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9"/>
              </a:spcBef>
            </a:pPr>
            <a:endParaRPr lang="en-US" altLang="ko-K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/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Thus firm 1’s optimal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must lie in [0,</a:t>
            </a:r>
            <a:r>
              <a:rPr lang="en-US" altLang="ko-KR" spc="-12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13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19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13" dirty="0">
                <a:latin typeface="Calibri" panose="020F0502020204030204" pitchFamily="34" charset="0"/>
                <a:cs typeface="Calibri" panose="020F0502020204030204" pitchFamily="34" charset="0"/>
              </a:rPr>
              <a:t>].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Firm 1’s</a:t>
            </a:r>
            <a:r>
              <a:rPr spc="-73" dirty="0"/>
              <a:t> </a:t>
            </a:r>
            <a:r>
              <a:rPr spc="-4" dirty="0"/>
              <a:t>decision</a:t>
            </a:r>
          </a:p>
        </p:txBody>
      </p:sp>
      <p:sp>
        <p:nvSpPr>
          <p:cNvPr id="5" name="object 5"/>
          <p:cNvSpPr/>
          <p:nvPr/>
        </p:nvSpPr>
        <p:spPr>
          <a:xfrm>
            <a:off x="3247748" y="2307207"/>
            <a:ext cx="2836420" cy="32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  <p:extLst>
      <p:ext uri="{BB962C8B-B14F-4D97-AF65-F5344CB8AC3E}">
        <p14:creationId xmlns:p14="http://schemas.microsoft.com/office/powerpoint/2010/main" val="334865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spc="624" dirty="0">
                <a:latin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en-US" altLang="ko-KR" spc="-7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2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32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2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then payoff to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1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is: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Firm 1’s</a:t>
            </a:r>
            <a:r>
              <a:rPr spc="-73" dirty="0"/>
              <a:t> </a:t>
            </a:r>
            <a:r>
              <a:rPr spc="-4" dirty="0"/>
              <a:t>decision</a:t>
            </a:r>
          </a:p>
        </p:txBody>
      </p:sp>
      <p:sp>
        <p:nvSpPr>
          <p:cNvPr id="5" name="object 5"/>
          <p:cNvSpPr/>
          <p:nvPr/>
        </p:nvSpPr>
        <p:spPr>
          <a:xfrm>
            <a:off x="899592" y="1700808"/>
            <a:ext cx="6101404" cy="7089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  <p:extLst>
      <p:ext uri="{BB962C8B-B14F-4D97-AF65-F5344CB8AC3E}">
        <p14:creationId xmlns:p14="http://schemas.microsoft.com/office/powerpoint/2010/main" val="19542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spc="624" dirty="0">
                <a:latin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en-US" altLang="ko-KR" spc="-7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2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32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2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then payoff to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1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is: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Firm 1’s</a:t>
            </a:r>
            <a:r>
              <a:rPr spc="-73" dirty="0"/>
              <a:t> </a:t>
            </a:r>
            <a:r>
              <a:rPr spc="-4" dirty="0"/>
              <a:t>decision</a:t>
            </a:r>
          </a:p>
        </p:txBody>
      </p:sp>
      <p:sp>
        <p:nvSpPr>
          <p:cNvPr id="4" name="object 4"/>
          <p:cNvSpPr/>
          <p:nvPr/>
        </p:nvSpPr>
        <p:spPr>
          <a:xfrm>
            <a:off x="953679" y="1679377"/>
            <a:ext cx="4914465" cy="741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  <p:extLst>
      <p:ext uri="{BB962C8B-B14F-4D97-AF65-F5344CB8AC3E}">
        <p14:creationId xmlns:p14="http://schemas.microsoft.com/office/powerpoint/2010/main" val="24226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spc="624" dirty="0">
                <a:latin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en-US" altLang="ko-KR" spc="-7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2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32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2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then payoff to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1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altLang="ko-KR" spc="-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pc="-4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pc="-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Thus optimal </a:t>
            </a:r>
            <a:r>
              <a:rPr lang="en-US" altLang="ko-KR" i="1" spc="107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60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pc="-10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is: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dirty="0">
              <a:latin typeface="Trebuchet MS"/>
              <a:cs typeface="Trebuchet MS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Firm 1’s</a:t>
            </a:r>
            <a:r>
              <a:rPr spc="-73" dirty="0"/>
              <a:t> </a:t>
            </a:r>
            <a:r>
              <a:rPr spc="-4" dirty="0"/>
              <a:t>decision</a:t>
            </a:r>
          </a:p>
        </p:txBody>
      </p:sp>
      <p:sp>
        <p:nvSpPr>
          <p:cNvPr id="6" name="object 6"/>
          <p:cNvSpPr/>
          <p:nvPr/>
        </p:nvSpPr>
        <p:spPr>
          <a:xfrm>
            <a:off x="899592" y="1772816"/>
            <a:ext cx="4882907" cy="742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object 7"/>
          <p:cNvSpPr/>
          <p:nvPr/>
        </p:nvSpPr>
        <p:spPr>
          <a:xfrm>
            <a:off x="899592" y="3584165"/>
            <a:ext cx="2804178" cy="7089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  <p:extLst>
      <p:ext uri="{BB962C8B-B14F-4D97-AF65-F5344CB8AC3E}">
        <p14:creationId xmlns:p14="http://schemas.microsoft.com/office/powerpoint/2010/main" val="20695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04074" marR="689052" indent="-293214"/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of sequential game with continuous strategy space</a:t>
            </a:r>
          </a:p>
          <a:p>
            <a:pPr marL="304074" marR="689052" indent="-293214"/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4074" marR="689052" indent="-293214"/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Power of backward induction to find the equilibrium</a:t>
            </a:r>
          </a:p>
          <a:p>
            <a:pPr marL="304074" marR="689052" indent="-293214"/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4074" marR="689052" indent="-293214"/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Example: </a:t>
            </a:r>
            <a:r>
              <a:rPr lang="en-US" altLang="ko-K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Stackelberg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competition</a:t>
            </a:r>
          </a:p>
          <a:p>
            <a:pPr marL="704124" marR="689052" lvl="1" indent="-293214"/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Sequential version of </a:t>
            </a:r>
            <a:r>
              <a:rPr lang="en-US" altLang="ko-K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Cournot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dupoloy</a:t>
            </a: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124" marR="689052" lvl="1" indent="-293214"/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4074" marR="689052" indent="-293214"/>
            <a:r>
              <a:rPr lang="en-US" altLang="ko-K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Stackelberg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game</a:t>
            </a:r>
          </a:p>
          <a:p>
            <a:pPr marL="704124" marR="689052" lvl="1" indent="-293214"/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en-US" altLang="ko-KR" spc="-56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player  (the “leader”) moves</a:t>
            </a:r>
            <a:r>
              <a:rPr lang="en-US" altLang="ko-KR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first, and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all other players (the</a:t>
            </a:r>
            <a:r>
              <a:rPr lang="en-US" altLang="ko-KR" spc="-5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“followers”)  move after</a:t>
            </a:r>
            <a:r>
              <a:rPr lang="en-US" altLang="ko-KR" spc="-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him.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" name="object 4"/>
          <p:cNvSpPr txBox="1">
            <a:spLocks noGrp="1"/>
          </p:cNvSpPr>
          <p:nvPr>
            <p:ph type="body" sz="quarter" idx="13"/>
          </p:nvPr>
        </p:nvSpPr>
        <p:spPr>
          <a:xfrm>
            <a:off x="462464" y="1196752"/>
            <a:ext cx="8215868" cy="3046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So what is the Stackelberg</a:t>
            </a:r>
            <a:r>
              <a:rPr spc="-5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equilibrium?</a:t>
            </a:r>
          </a:p>
          <a:p>
            <a:pPr marL="10860">
              <a:spcBef>
                <a:spcPts val="1804"/>
              </a:spcBef>
            </a:pPr>
            <a:r>
              <a:rPr i="1" dirty="0">
                <a:latin typeface="Calibri" panose="020F0502020204030204" pitchFamily="34" charset="0"/>
                <a:cs typeface="Calibri" panose="020F0502020204030204" pitchFamily="34" charset="0"/>
              </a:rPr>
              <a:t>Must give complete</a:t>
            </a:r>
            <a:r>
              <a:rPr i="1" spc="-3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i="1" dirty="0">
                <a:latin typeface="Calibri" panose="020F0502020204030204" pitchFamily="34" charset="0"/>
                <a:cs typeface="Calibri" panose="020F0502020204030204" pitchFamily="34" charset="0"/>
              </a:rPr>
              <a:t>strategies:</a:t>
            </a:r>
          </a:p>
          <a:p>
            <a:pPr marL="400050" marR="3391506" lvl="1" indent="0">
              <a:lnSpc>
                <a:spcPts val="3933"/>
              </a:lnSpc>
              <a:spcBef>
                <a:spcPts val="171"/>
              </a:spcBef>
              <a:buNone/>
            </a:pPr>
            <a:r>
              <a:rPr i="1" spc="68" dirty="0">
                <a:latin typeface="Palatino Linotype"/>
                <a:cs typeface="Palatino Linotype"/>
              </a:rPr>
              <a:t>s</a:t>
            </a:r>
            <a:r>
              <a:rPr sz="2294" i="1" spc="103" baseline="-21164" dirty="0">
                <a:latin typeface="Trebuchet MS"/>
                <a:cs typeface="Trebuchet MS"/>
              </a:rPr>
              <a:t>1</a:t>
            </a:r>
            <a:r>
              <a:rPr sz="2336" spc="68" dirty="0"/>
              <a:t>* </a:t>
            </a:r>
            <a:r>
              <a:rPr sz="2336" dirty="0"/>
              <a:t>= (a - </a:t>
            </a:r>
            <a:r>
              <a:rPr sz="2336" spc="21" dirty="0"/>
              <a:t>2</a:t>
            </a:r>
            <a:r>
              <a:rPr sz="2336" i="1" spc="21" dirty="0">
                <a:latin typeface="Palatino Linotype"/>
                <a:cs typeface="Palatino Linotype"/>
              </a:rPr>
              <a:t>c</a:t>
            </a:r>
            <a:r>
              <a:rPr sz="2294" spc="32" baseline="-21164" dirty="0"/>
              <a:t>1 </a:t>
            </a:r>
            <a:r>
              <a:rPr sz="2336" dirty="0"/>
              <a:t>+ </a:t>
            </a:r>
            <a:r>
              <a:rPr sz="2336" i="1" spc="-9" dirty="0">
                <a:latin typeface="Palatino Linotype"/>
                <a:cs typeface="Palatino Linotype"/>
              </a:rPr>
              <a:t>c</a:t>
            </a:r>
            <a:r>
              <a:rPr sz="2294" spc="-13" baseline="-21164" dirty="0"/>
              <a:t>2</a:t>
            </a:r>
            <a:r>
              <a:rPr sz="2336" spc="-9" dirty="0"/>
              <a:t>)/2</a:t>
            </a:r>
            <a:r>
              <a:rPr sz="2336" i="1" spc="-9" dirty="0">
                <a:latin typeface="Palatino Linotype"/>
                <a:cs typeface="Palatino Linotype"/>
              </a:rPr>
              <a:t>b  </a:t>
            </a:r>
            <a:endParaRPr lang="en-US" sz="2336" i="1" spc="-9" dirty="0" smtClean="0">
              <a:latin typeface="Palatino Linotype"/>
              <a:cs typeface="Palatino Linotype"/>
            </a:endParaRPr>
          </a:p>
          <a:p>
            <a:pPr marL="400050" marR="3391506" lvl="1" indent="0">
              <a:lnSpc>
                <a:spcPts val="3933"/>
              </a:lnSpc>
              <a:spcBef>
                <a:spcPts val="171"/>
              </a:spcBef>
              <a:buNone/>
            </a:pPr>
            <a:r>
              <a:rPr sz="2336" i="1" spc="60" dirty="0" smtClean="0">
                <a:latin typeface="Palatino Linotype"/>
                <a:cs typeface="Palatino Linotype"/>
              </a:rPr>
              <a:t>s</a:t>
            </a:r>
            <a:r>
              <a:rPr sz="2294" spc="89" baseline="-21164" dirty="0" smtClean="0"/>
              <a:t>2</a:t>
            </a:r>
            <a:r>
              <a:rPr sz="2336" spc="60" dirty="0"/>
              <a:t>*(</a:t>
            </a:r>
            <a:r>
              <a:rPr sz="2336" i="1" spc="60" dirty="0">
                <a:latin typeface="Palatino Linotype"/>
                <a:cs typeface="Palatino Linotype"/>
              </a:rPr>
              <a:t>s</a:t>
            </a:r>
            <a:r>
              <a:rPr sz="2294" spc="89" baseline="-21164" dirty="0"/>
              <a:t>1</a:t>
            </a:r>
            <a:r>
              <a:rPr sz="2336" spc="60" dirty="0"/>
              <a:t>) </a:t>
            </a:r>
            <a:r>
              <a:rPr sz="2336" dirty="0"/>
              <a:t>= </a:t>
            </a:r>
            <a:r>
              <a:rPr sz="2336" spc="9" dirty="0" smtClean="0"/>
              <a:t>(</a:t>
            </a:r>
            <a:r>
              <a:rPr sz="2336" i="1" spc="9" dirty="0" smtClean="0">
                <a:latin typeface="Palatino Linotype"/>
                <a:cs typeface="Palatino Linotype"/>
              </a:rPr>
              <a:t>t</a:t>
            </a:r>
            <a:r>
              <a:rPr sz="2294" spc="13" baseline="-21164" dirty="0" smtClean="0"/>
              <a:t>2</a:t>
            </a:r>
            <a:r>
              <a:rPr sz="2336" spc="9" dirty="0" smtClean="0"/>
              <a:t>/2 </a:t>
            </a:r>
            <a:r>
              <a:rPr sz="2336" dirty="0"/>
              <a:t>-</a:t>
            </a:r>
            <a:r>
              <a:rPr sz="2336" spc="-120" dirty="0"/>
              <a:t> </a:t>
            </a:r>
            <a:r>
              <a:rPr sz="2336" i="1" spc="30" dirty="0">
                <a:latin typeface="Palatino Linotype"/>
                <a:cs typeface="Palatino Linotype"/>
              </a:rPr>
              <a:t>s</a:t>
            </a:r>
            <a:r>
              <a:rPr sz="2294" spc="44" baseline="-21164" dirty="0"/>
              <a:t>1</a:t>
            </a:r>
            <a:r>
              <a:rPr sz="2336" spc="30" dirty="0"/>
              <a:t>/2)</a:t>
            </a:r>
            <a:r>
              <a:rPr sz="2294" spc="44" baseline="26455" dirty="0"/>
              <a:t>+</a:t>
            </a:r>
            <a:endParaRPr sz="2294" baseline="26455" dirty="0">
              <a:latin typeface="Palatino Linotype"/>
              <a:cs typeface="Palatino Linotype"/>
            </a:endParaRPr>
          </a:p>
          <a:p>
            <a:pPr marL="10860">
              <a:lnSpc>
                <a:spcPts val="3249"/>
              </a:lnSpc>
              <a:spcBef>
                <a:spcPts val="1629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i="1" dirty="0">
                <a:latin typeface="Calibri" panose="020F0502020204030204" pitchFamily="34" charset="0"/>
                <a:cs typeface="Calibri" panose="020F0502020204030204" pitchFamily="34" charset="0"/>
              </a:rPr>
              <a:t>equilibrium outcome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pc="-3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firm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1 plays </a:t>
            </a:r>
            <a:r>
              <a:rPr i="1" spc="5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694" spc="76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736" spc="51" dirty="0">
                <a:latin typeface="Calibri" panose="020F0502020204030204" pitchFamily="34" charset="0"/>
                <a:cs typeface="Calibri" panose="020F0502020204030204" pitchFamily="34" charset="0"/>
              </a:rPr>
              <a:t>*, </a:t>
            </a:r>
            <a:r>
              <a:rPr sz="2736" spc="-4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736" dirty="0">
                <a:latin typeface="Calibri" panose="020F0502020204030204" pitchFamily="34" charset="0"/>
                <a:cs typeface="Calibri" panose="020F0502020204030204" pitchFamily="34" charset="0"/>
              </a:rPr>
              <a:t>firm 2 </a:t>
            </a:r>
            <a:r>
              <a:rPr sz="2736" spc="-4" dirty="0">
                <a:latin typeface="Calibri" panose="020F0502020204030204" pitchFamily="34" charset="0"/>
                <a:cs typeface="Calibri" panose="020F0502020204030204" pitchFamily="34" charset="0"/>
              </a:rPr>
              <a:t>plays</a:t>
            </a:r>
            <a:r>
              <a:rPr sz="2736" spc="-5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736" i="1" spc="4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694" spc="64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736" spc="43" dirty="0">
                <a:latin typeface="Calibri" panose="020F0502020204030204" pitchFamily="34" charset="0"/>
                <a:cs typeface="Calibri" panose="020F0502020204030204" pitchFamily="34" charset="0"/>
              </a:rPr>
              <a:t>*(</a:t>
            </a:r>
            <a:r>
              <a:rPr sz="2736" i="1" spc="4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694" spc="64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736" spc="43" dirty="0">
                <a:latin typeface="Calibri" panose="020F0502020204030204" pitchFamily="34" charset="0"/>
                <a:cs typeface="Calibri" panose="020F0502020204030204" pitchFamily="34" charset="0"/>
              </a:rPr>
              <a:t>*).</a:t>
            </a:r>
            <a:endParaRPr sz="2736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Stackelberg</a:t>
            </a:r>
            <a:r>
              <a:rPr spc="-47" dirty="0"/>
              <a:t> </a:t>
            </a:r>
            <a:r>
              <a:rPr spc="-4" dirty="0"/>
              <a:t>equilibrium</a:t>
            </a:r>
          </a:p>
        </p:txBody>
      </p:sp>
    </p:spTree>
    <p:extLst>
      <p:ext uri="{BB962C8B-B14F-4D97-AF65-F5344CB8AC3E}">
        <p14:creationId xmlns:p14="http://schemas.microsoft.com/office/powerpoint/2010/main" val="17396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/>
          <p:nvPr/>
        </p:nvSpPr>
        <p:spPr>
          <a:xfrm>
            <a:off x="323528" y="2852936"/>
            <a:ext cx="80794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600" dirty="0" smtClean="0">
                <a:latin typeface="Comic Sans MS" pitchFamily="66" charset="0"/>
              </a:rPr>
              <a:t>Comparison:</a:t>
            </a:r>
          </a:p>
          <a:p>
            <a:r>
              <a:rPr kumimoji="1" lang="en-US" altLang="ko-KR" sz="3600" dirty="0" smtClean="0">
                <a:latin typeface="Comic Sans MS" pitchFamily="66" charset="0"/>
              </a:rPr>
              <a:t>Simultaneous Play vs. Sequential Play</a:t>
            </a:r>
          </a:p>
        </p:txBody>
      </p:sp>
    </p:spTree>
    <p:extLst>
      <p:ext uri="{BB962C8B-B14F-4D97-AF65-F5344CB8AC3E}">
        <p14:creationId xmlns:p14="http://schemas.microsoft.com/office/powerpoint/2010/main" val="397126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860"/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Assume </a:t>
            </a:r>
            <a:r>
              <a:rPr lang="en-US" altLang="ko-KR" i="1" spc="3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spc="44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altLang="ko-KR" i="1" spc="3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spc="44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ko-KR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3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spc="3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Trebuchet MS"/>
              <a:cs typeface="Trebuchet MS"/>
            </a:endParaRPr>
          </a:p>
          <a:p>
            <a:pPr marL="304074" marR="2797477" indent="-293214">
              <a:lnSpc>
                <a:spcPct val="117800"/>
              </a:lnSpc>
              <a:spcBef>
                <a:spcPts val="128"/>
              </a:spcBef>
            </a:pP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altLang="ko-KR" spc="-4" dirty="0" err="1">
                <a:latin typeface="Calibri" panose="020F0502020204030204" pitchFamily="34" charset="0"/>
                <a:cs typeface="Calibri" panose="020F0502020204030204" pitchFamily="34" charset="0"/>
              </a:rPr>
              <a:t>Cournot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 equilibrium:  </a:t>
            </a:r>
          </a:p>
          <a:p>
            <a:pPr marL="410910" marR="2797477" lvl="1" indent="0">
              <a:lnSpc>
                <a:spcPct val="117800"/>
              </a:lnSpc>
              <a:spcBef>
                <a:spcPts val="128"/>
              </a:spcBef>
              <a:buNone/>
            </a:pPr>
            <a:r>
              <a:rPr lang="en-US" altLang="ko-KR" spc="-4" dirty="0" smtClean="0">
                <a:latin typeface="Trebuchet MS"/>
                <a:cs typeface="Trebuchet MS"/>
              </a:rPr>
              <a:t>(</a:t>
            </a:r>
            <a:r>
              <a:rPr lang="en-US" altLang="ko-KR" spc="-4" dirty="0">
                <a:latin typeface="Trebuchet MS"/>
                <a:cs typeface="Trebuchet MS"/>
              </a:rPr>
              <a:t>1) </a:t>
            </a:r>
            <a:r>
              <a:rPr lang="en-US" altLang="ko-KR" i="1" spc="103" dirty="0">
                <a:latin typeface="Palatino Linotype"/>
                <a:cs typeface="Palatino Linotype"/>
              </a:rPr>
              <a:t>s</a:t>
            </a:r>
            <a:r>
              <a:rPr lang="en-US" altLang="ko-KR" spc="153" baseline="-21164" dirty="0">
                <a:latin typeface="Trebuchet MS"/>
                <a:cs typeface="Trebuchet MS"/>
              </a:rPr>
              <a:t>1 </a:t>
            </a:r>
            <a:r>
              <a:rPr lang="en-US" altLang="ko-KR" dirty="0">
                <a:latin typeface="Trebuchet MS"/>
                <a:cs typeface="Trebuchet MS"/>
              </a:rPr>
              <a:t>= </a:t>
            </a:r>
            <a:r>
              <a:rPr lang="en-US" altLang="ko-KR" i="1" spc="103" dirty="0">
                <a:latin typeface="Palatino Linotype"/>
                <a:cs typeface="Palatino Linotype"/>
              </a:rPr>
              <a:t>s</a:t>
            </a:r>
            <a:r>
              <a:rPr lang="en-US" altLang="ko-KR" spc="153" baseline="-21164" dirty="0">
                <a:latin typeface="Trebuchet MS"/>
                <a:cs typeface="Trebuchet MS"/>
              </a:rPr>
              <a:t>2 </a:t>
            </a:r>
            <a:r>
              <a:rPr lang="en-US" altLang="ko-KR" dirty="0">
                <a:latin typeface="Trebuchet MS"/>
                <a:cs typeface="Trebuchet MS"/>
              </a:rPr>
              <a:t>=</a:t>
            </a:r>
            <a:r>
              <a:rPr lang="en-US" altLang="ko-KR" spc="-274" dirty="0">
                <a:latin typeface="Trebuchet MS"/>
                <a:cs typeface="Trebuchet MS"/>
              </a:rPr>
              <a:t> </a:t>
            </a:r>
            <a:r>
              <a:rPr lang="en-US" altLang="ko-KR" i="1" spc="13" dirty="0">
                <a:latin typeface="Palatino Linotype"/>
                <a:cs typeface="Palatino Linotype"/>
              </a:rPr>
              <a:t>t</a:t>
            </a:r>
            <a:r>
              <a:rPr lang="en-US" altLang="ko-KR" spc="13" dirty="0">
                <a:latin typeface="Trebuchet MS"/>
                <a:cs typeface="Trebuchet MS"/>
              </a:rPr>
              <a:t>/3.</a:t>
            </a:r>
            <a:endParaRPr lang="en-US" altLang="ko-KR" dirty="0">
              <a:latin typeface="Trebuchet MS"/>
              <a:cs typeface="Trebuchet MS"/>
            </a:endParaRPr>
          </a:p>
          <a:p>
            <a:pPr marL="400050" lvl="1" indent="0">
              <a:spcBef>
                <a:spcPts val="693"/>
              </a:spcBef>
              <a:buNone/>
            </a:pPr>
            <a:r>
              <a:rPr lang="en-US" altLang="ko-KR" spc="-4" dirty="0">
                <a:latin typeface="Trebuchet MS"/>
                <a:cs typeface="Trebuchet MS"/>
              </a:rPr>
              <a:t>(2) </a:t>
            </a:r>
            <a:r>
              <a:rPr lang="en-US" altLang="ko-KR" spc="-4" dirty="0">
                <a:latin typeface="Symbol"/>
                <a:cs typeface="Symbol"/>
              </a:rPr>
              <a:t></a:t>
            </a:r>
            <a:r>
              <a:rPr lang="en-US" altLang="ko-KR" spc="-6" baseline="-21164" dirty="0">
                <a:latin typeface="Trebuchet MS"/>
                <a:cs typeface="Trebuchet MS"/>
              </a:rPr>
              <a:t>1 </a:t>
            </a:r>
            <a:r>
              <a:rPr lang="en-US" altLang="ko-KR" dirty="0">
                <a:latin typeface="Trebuchet MS"/>
                <a:cs typeface="Trebuchet MS"/>
              </a:rPr>
              <a:t>= </a:t>
            </a:r>
            <a:r>
              <a:rPr lang="en-US" altLang="ko-KR" spc="-4" dirty="0">
                <a:latin typeface="Symbol"/>
                <a:cs typeface="Symbol"/>
              </a:rPr>
              <a:t></a:t>
            </a:r>
            <a:r>
              <a:rPr lang="en-US" altLang="ko-KR" spc="-6" baseline="-21164" dirty="0">
                <a:latin typeface="Trebuchet MS"/>
                <a:cs typeface="Trebuchet MS"/>
              </a:rPr>
              <a:t>2 </a:t>
            </a:r>
            <a:r>
              <a:rPr lang="en-US" altLang="ko-KR" dirty="0">
                <a:latin typeface="Trebuchet MS"/>
                <a:cs typeface="Trebuchet MS"/>
              </a:rPr>
              <a:t>= </a:t>
            </a:r>
            <a:r>
              <a:rPr lang="en-US" altLang="ko-KR" spc="111" dirty="0">
                <a:latin typeface="Trebuchet MS"/>
                <a:cs typeface="Trebuchet MS"/>
              </a:rPr>
              <a:t>(</a:t>
            </a:r>
            <a:r>
              <a:rPr lang="en-US" altLang="ko-KR" i="1" spc="111" dirty="0">
                <a:latin typeface="Palatino Linotype"/>
                <a:cs typeface="Palatino Linotype"/>
              </a:rPr>
              <a:t>a </a:t>
            </a:r>
            <a:r>
              <a:rPr lang="en-US" altLang="ko-KR" dirty="0">
                <a:latin typeface="Trebuchet MS"/>
                <a:cs typeface="Trebuchet MS"/>
              </a:rPr>
              <a:t>-</a:t>
            </a:r>
            <a:r>
              <a:rPr lang="en-US" altLang="ko-KR" spc="-21" dirty="0">
                <a:latin typeface="Trebuchet MS"/>
                <a:cs typeface="Trebuchet MS"/>
              </a:rPr>
              <a:t> </a:t>
            </a:r>
            <a:r>
              <a:rPr lang="en-US" altLang="ko-KR" i="1" spc="-9" dirty="0">
                <a:latin typeface="Palatino Linotype"/>
                <a:cs typeface="Palatino Linotype"/>
              </a:rPr>
              <a:t>c</a:t>
            </a:r>
            <a:r>
              <a:rPr lang="en-US" altLang="ko-KR" spc="-9" dirty="0">
                <a:latin typeface="Trebuchet MS"/>
                <a:cs typeface="Trebuchet MS"/>
              </a:rPr>
              <a:t>)</a:t>
            </a:r>
            <a:r>
              <a:rPr lang="en-US" altLang="ko-KR" spc="-13" baseline="26455" dirty="0">
                <a:latin typeface="Trebuchet MS"/>
                <a:cs typeface="Trebuchet MS"/>
              </a:rPr>
              <a:t>2</a:t>
            </a:r>
            <a:r>
              <a:rPr lang="en-US" altLang="ko-KR" spc="-9" dirty="0">
                <a:latin typeface="Trebuchet MS"/>
                <a:cs typeface="Trebuchet MS"/>
              </a:rPr>
              <a:t>/(9</a:t>
            </a:r>
            <a:r>
              <a:rPr lang="en-US" altLang="ko-KR" i="1" spc="-9" dirty="0">
                <a:latin typeface="Palatino Linotype"/>
                <a:cs typeface="Palatino Linotype"/>
              </a:rPr>
              <a:t>b</a:t>
            </a:r>
            <a:r>
              <a:rPr lang="en-US" altLang="ko-KR" spc="-9" dirty="0" smtClean="0">
                <a:latin typeface="Trebuchet MS"/>
                <a:cs typeface="Trebuchet MS"/>
              </a:rPr>
              <a:t>).</a:t>
            </a:r>
          </a:p>
          <a:p>
            <a:pPr marL="400050" lvl="1" indent="0">
              <a:spcBef>
                <a:spcPts val="693"/>
              </a:spcBef>
              <a:buNone/>
            </a:pPr>
            <a:endParaRPr lang="en-US" altLang="ko-KR" dirty="0">
              <a:latin typeface="Trebuchet MS"/>
              <a:cs typeface="Trebuchet MS"/>
            </a:endParaRPr>
          </a:p>
          <a:p>
            <a:pPr marL="304074" marR="2207248" indent="-293214">
              <a:lnSpc>
                <a:spcPct val="117800"/>
              </a:lnSpc>
              <a:spcBef>
                <a:spcPts val="86"/>
              </a:spcBef>
            </a:pP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altLang="ko-KR" dirty="0" err="1">
                <a:latin typeface="Calibri" panose="020F0502020204030204" pitchFamily="34" charset="0"/>
                <a:cs typeface="Calibri" panose="020F0502020204030204" pitchFamily="34" charset="0"/>
              </a:rPr>
              <a:t>Stackelberg</a:t>
            </a:r>
            <a:r>
              <a:rPr lang="en-US" altLang="ko-KR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equilibrium:  </a:t>
            </a:r>
          </a:p>
          <a:p>
            <a:pPr marL="410910" marR="2207248" lvl="1" indent="0">
              <a:lnSpc>
                <a:spcPct val="117800"/>
              </a:lnSpc>
              <a:spcBef>
                <a:spcPts val="86"/>
              </a:spcBef>
              <a:buNone/>
            </a:pPr>
            <a:r>
              <a:rPr lang="en-US" altLang="ko-KR" spc="-4" dirty="0" smtClean="0">
                <a:latin typeface="Trebuchet MS"/>
                <a:cs typeface="Trebuchet MS"/>
              </a:rPr>
              <a:t>(</a:t>
            </a:r>
            <a:r>
              <a:rPr lang="en-US" altLang="ko-KR" spc="-4" dirty="0">
                <a:latin typeface="Trebuchet MS"/>
                <a:cs typeface="Trebuchet MS"/>
              </a:rPr>
              <a:t>1) </a:t>
            </a:r>
            <a:r>
              <a:rPr lang="en-US" altLang="ko-KR" i="1" spc="103" dirty="0">
                <a:latin typeface="Palatino Linotype"/>
                <a:cs typeface="Palatino Linotype"/>
              </a:rPr>
              <a:t>s</a:t>
            </a:r>
            <a:r>
              <a:rPr lang="en-US" altLang="ko-KR" spc="153" baseline="-21164" dirty="0">
                <a:latin typeface="Trebuchet MS"/>
                <a:cs typeface="Trebuchet MS"/>
              </a:rPr>
              <a:t>1 </a:t>
            </a:r>
            <a:r>
              <a:rPr lang="en-US" altLang="ko-KR" dirty="0">
                <a:latin typeface="Trebuchet MS"/>
                <a:cs typeface="Trebuchet MS"/>
              </a:rPr>
              <a:t>= </a:t>
            </a:r>
            <a:r>
              <a:rPr lang="en-US" altLang="ko-KR" i="1" spc="13" dirty="0">
                <a:latin typeface="Palatino Linotype"/>
                <a:cs typeface="Palatino Linotype"/>
              </a:rPr>
              <a:t>t</a:t>
            </a:r>
            <a:r>
              <a:rPr lang="en-US" altLang="ko-KR" spc="13" dirty="0">
                <a:latin typeface="Trebuchet MS"/>
                <a:cs typeface="Trebuchet MS"/>
              </a:rPr>
              <a:t>/2, </a:t>
            </a:r>
            <a:r>
              <a:rPr lang="en-US" altLang="ko-KR" i="1" spc="103" dirty="0">
                <a:latin typeface="Palatino Linotype"/>
                <a:cs typeface="Palatino Linotype"/>
              </a:rPr>
              <a:t>s</a:t>
            </a:r>
            <a:r>
              <a:rPr lang="en-US" altLang="ko-KR" spc="153" baseline="-21164" dirty="0">
                <a:latin typeface="Trebuchet MS"/>
                <a:cs typeface="Trebuchet MS"/>
              </a:rPr>
              <a:t>2 </a:t>
            </a:r>
            <a:r>
              <a:rPr lang="en-US" altLang="ko-KR" dirty="0">
                <a:latin typeface="Trebuchet MS"/>
                <a:cs typeface="Trebuchet MS"/>
              </a:rPr>
              <a:t>=</a:t>
            </a:r>
            <a:r>
              <a:rPr lang="en-US" altLang="ko-KR" spc="-282" dirty="0">
                <a:latin typeface="Trebuchet MS"/>
                <a:cs typeface="Trebuchet MS"/>
              </a:rPr>
              <a:t> </a:t>
            </a:r>
            <a:r>
              <a:rPr lang="en-US" altLang="ko-KR" i="1" spc="13" dirty="0">
                <a:latin typeface="Palatino Linotype"/>
                <a:cs typeface="Palatino Linotype"/>
              </a:rPr>
              <a:t>t</a:t>
            </a:r>
            <a:r>
              <a:rPr lang="en-US" altLang="ko-KR" spc="13" dirty="0">
                <a:latin typeface="Trebuchet MS"/>
                <a:cs typeface="Trebuchet MS"/>
              </a:rPr>
              <a:t>/4.</a:t>
            </a:r>
            <a:endParaRPr lang="en-US" altLang="ko-KR" dirty="0">
              <a:latin typeface="Trebuchet MS"/>
              <a:cs typeface="Trebuchet MS"/>
            </a:endParaRPr>
          </a:p>
          <a:p>
            <a:pPr marL="400050" lvl="1" indent="0">
              <a:spcBef>
                <a:spcPts val="693"/>
              </a:spcBef>
              <a:buNone/>
            </a:pPr>
            <a:r>
              <a:rPr lang="en-US" altLang="ko-KR" spc="-4" dirty="0">
                <a:latin typeface="Trebuchet MS"/>
                <a:cs typeface="Trebuchet MS"/>
              </a:rPr>
              <a:t>(2) </a:t>
            </a:r>
            <a:r>
              <a:rPr lang="en-US" altLang="ko-KR" spc="-4" dirty="0">
                <a:latin typeface="Symbol"/>
                <a:cs typeface="Symbol"/>
              </a:rPr>
              <a:t></a:t>
            </a:r>
            <a:r>
              <a:rPr lang="en-US" altLang="ko-KR" spc="-6" baseline="-21164" dirty="0">
                <a:latin typeface="Trebuchet MS"/>
                <a:cs typeface="Trebuchet MS"/>
              </a:rPr>
              <a:t>1 </a:t>
            </a:r>
            <a:r>
              <a:rPr lang="en-US" altLang="ko-KR" dirty="0">
                <a:latin typeface="Trebuchet MS"/>
                <a:cs typeface="Trebuchet MS"/>
              </a:rPr>
              <a:t>= </a:t>
            </a:r>
            <a:r>
              <a:rPr lang="en-US" altLang="ko-KR" spc="115" dirty="0">
                <a:latin typeface="Trebuchet MS"/>
                <a:cs typeface="Trebuchet MS"/>
              </a:rPr>
              <a:t>(</a:t>
            </a:r>
            <a:r>
              <a:rPr lang="en-US" altLang="ko-KR" i="1" spc="115" dirty="0">
                <a:latin typeface="Palatino Linotype"/>
                <a:cs typeface="Palatino Linotype"/>
              </a:rPr>
              <a:t>a </a:t>
            </a:r>
            <a:r>
              <a:rPr lang="en-US" altLang="ko-KR" dirty="0">
                <a:latin typeface="Trebuchet MS"/>
                <a:cs typeface="Trebuchet MS"/>
              </a:rPr>
              <a:t>- </a:t>
            </a:r>
            <a:r>
              <a:rPr lang="en-US" altLang="ko-KR" i="1" spc="-9" dirty="0">
                <a:latin typeface="Palatino Linotype"/>
                <a:cs typeface="Palatino Linotype"/>
              </a:rPr>
              <a:t>c</a:t>
            </a:r>
            <a:r>
              <a:rPr lang="en-US" altLang="ko-KR" spc="-9" dirty="0">
                <a:latin typeface="Trebuchet MS"/>
                <a:cs typeface="Trebuchet MS"/>
              </a:rPr>
              <a:t>)</a:t>
            </a:r>
            <a:r>
              <a:rPr lang="en-US" altLang="ko-KR" spc="-13" baseline="26455" dirty="0">
                <a:latin typeface="Trebuchet MS"/>
                <a:cs typeface="Trebuchet MS"/>
              </a:rPr>
              <a:t>2</a:t>
            </a:r>
            <a:r>
              <a:rPr lang="en-US" altLang="ko-KR" spc="-9" dirty="0">
                <a:latin typeface="Trebuchet MS"/>
                <a:cs typeface="Trebuchet MS"/>
              </a:rPr>
              <a:t>/(8</a:t>
            </a:r>
            <a:r>
              <a:rPr lang="en-US" altLang="ko-KR" i="1" spc="-9" dirty="0">
                <a:latin typeface="Palatino Linotype"/>
                <a:cs typeface="Palatino Linotype"/>
              </a:rPr>
              <a:t>b</a:t>
            </a:r>
            <a:r>
              <a:rPr lang="en-US" altLang="ko-KR" spc="-9" dirty="0">
                <a:latin typeface="Trebuchet MS"/>
                <a:cs typeface="Trebuchet MS"/>
              </a:rPr>
              <a:t>), </a:t>
            </a:r>
            <a:r>
              <a:rPr lang="en-US" altLang="ko-KR" spc="-4" dirty="0">
                <a:latin typeface="Symbol"/>
                <a:cs typeface="Symbol"/>
              </a:rPr>
              <a:t></a:t>
            </a:r>
            <a:r>
              <a:rPr lang="en-US" altLang="ko-KR" spc="-6" baseline="-21164" dirty="0">
                <a:latin typeface="Trebuchet MS"/>
                <a:cs typeface="Trebuchet MS"/>
              </a:rPr>
              <a:t>2 </a:t>
            </a:r>
            <a:r>
              <a:rPr lang="en-US" altLang="ko-KR" dirty="0">
                <a:latin typeface="Trebuchet MS"/>
                <a:cs typeface="Trebuchet MS"/>
              </a:rPr>
              <a:t>= </a:t>
            </a:r>
            <a:r>
              <a:rPr lang="en-US" altLang="ko-KR" spc="115" dirty="0">
                <a:latin typeface="Trebuchet MS"/>
                <a:cs typeface="Trebuchet MS"/>
              </a:rPr>
              <a:t>(</a:t>
            </a:r>
            <a:r>
              <a:rPr lang="en-US" altLang="ko-KR" i="1" spc="115" dirty="0">
                <a:latin typeface="Palatino Linotype"/>
                <a:cs typeface="Palatino Linotype"/>
              </a:rPr>
              <a:t>a </a:t>
            </a:r>
            <a:r>
              <a:rPr lang="en-US" altLang="ko-KR" dirty="0">
                <a:latin typeface="Trebuchet MS"/>
                <a:cs typeface="Trebuchet MS"/>
              </a:rPr>
              <a:t>-</a:t>
            </a:r>
            <a:r>
              <a:rPr lang="en-US" altLang="ko-KR" spc="21" dirty="0">
                <a:latin typeface="Trebuchet MS"/>
                <a:cs typeface="Trebuchet MS"/>
              </a:rPr>
              <a:t> </a:t>
            </a:r>
            <a:r>
              <a:rPr lang="en-US" altLang="ko-KR" i="1" spc="-4" dirty="0">
                <a:latin typeface="Palatino Linotype"/>
                <a:cs typeface="Palatino Linotype"/>
              </a:rPr>
              <a:t>c</a:t>
            </a:r>
            <a:r>
              <a:rPr lang="en-US" altLang="ko-KR" spc="-4" dirty="0">
                <a:latin typeface="Trebuchet MS"/>
                <a:cs typeface="Trebuchet MS"/>
              </a:rPr>
              <a:t>)</a:t>
            </a:r>
            <a:r>
              <a:rPr lang="en-US" altLang="ko-KR" spc="-6" baseline="26455" dirty="0">
                <a:latin typeface="Trebuchet MS"/>
                <a:cs typeface="Trebuchet MS"/>
              </a:rPr>
              <a:t>2</a:t>
            </a:r>
            <a:r>
              <a:rPr lang="en-US" altLang="ko-KR" spc="-4" dirty="0">
                <a:latin typeface="Trebuchet MS"/>
                <a:cs typeface="Trebuchet MS"/>
              </a:rPr>
              <a:t>/(16</a:t>
            </a:r>
            <a:r>
              <a:rPr lang="en-US" altLang="ko-KR" i="1" spc="-4" dirty="0">
                <a:latin typeface="Palatino Linotype"/>
                <a:cs typeface="Palatino Linotype"/>
              </a:rPr>
              <a:t>b</a:t>
            </a:r>
            <a:r>
              <a:rPr lang="en-US" altLang="ko-KR" spc="-4" dirty="0">
                <a:latin typeface="Trebuchet MS"/>
                <a:cs typeface="Trebuchet MS"/>
              </a:rPr>
              <a:t>)</a:t>
            </a:r>
            <a:endParaRPr lang="en-US" altLang="ko-KR" dirty="0">
              <a:latin typeface="Trebuchet MS"/>
              <a:cs typeface="Trebuchet MS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Comparison to</a:t>
            </a:r>
            <a:r>
              <a:rPr spc="-86" dirty="0"/>
              <a:t> </a:t>
            </a:r>
            <a:r>
              <a:rPr spc="-4" dirty="0"/>
              <a:t>Cournot</a:t>
            </a:r>
          </a:p>
        </p:txBody>
      </p:sp>
    </p:spTree>
    <p:extLst>
      <p:ext uri="{BB962C8B-B14F-4D97-AF65-F5344CB8AC3E}">
        <p14:creationId xmlns:p14="http://schemas.microsoft.com/office/powerpoint/2010/main" val="10566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" name="object 4"/>
          <p:cNvSpPr txBox="1">
            <a:spLocks noGrp="1"/>
          </p:cNvSpPr>
          <p:nvPr>
            <p:ph type="body" sz="quarter" idx="13"/>
          </p:nvPr>
        </p:nvSpPr>
        <p:spPr>
          <a:xfrm>
            <a:off x="462464" y="1196752"/>
            <a:ext cx="8186212" cy="30982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So in Stackelberg</a:t>
            </a:r>
            <a:r>
              <a:rPr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competition:</a:t>
            </a:r>
          </a:p>
          <a:p>
            <a:pPr marL="10860">
              <a:spcBef>
                <a:spcPts val="650"/>
              </a:spcBef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>
              <a:spcBef>
                <a:spcPts val="650"/>
              </a:spcBef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i="1" dirty="0">
                <a:latin typeface="Calibri" panose="020F0502020204030204" pitchFamily="34" charset="0"/>
                <a:cs typeface="Calibri" panose="020F0502020204030204" pitchFamily="34" charset="0"/>
              </a:rPr>
              <a:t>leader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i="1" dirty="0"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i="1" spc="-3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profits</a:t>
            </a:r>
          </a:p>
          <a:p>
            <a:pPr marL="10860">
              <a:spcBef>
                <a:spcPts val="646"/>
              </a:spcBef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>
              <a:spcBef>
                <a:spcPts val="646"/>
              </a:spcBef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i="1" spc="-4" dirty="0">
                <a:latin typeface="Calibri" panose="020F0502020204030204" pitchFamily="34" charset="0"/>
                <a:cs typeface="Calibri" panose="020F0502020204030204" pitchFamily="34" charset="0"/>
              </a:rPr>
              <a:t>follower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i="1" dirty="0">
                <a:latin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i="1" spc="-38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profits</a:t>
            </a:r>
          </a:p>
          <a:p>
            <a:pPr marL="10860">
              <a:spcBef>
                <a:spcPts val="650"/>
              </a:spcBef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60">
              <a:spcBef>
                <a:spcPts val="650"/>
              </a:spcBef>
            </a:pP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is called a </a:t>
            </a:r>
            <a:r>
              <a:rPr i="1" spc="-4" dirty="0">
                <a:latin typeface="Calibri" panose="020F0502020204030204" pitchFamily="34" charset="0"/>
                <a:cs typeface="Calibri" panose="020F0502020204030204" pitchFamily="34" charset="0"/>
              </a:rPr>
              <a:t>first mover advantage.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Comparison to</a:t>
            </a:r>
            <a:r>
              <a:rPr spc="-86" dirty="0"/>
              <a:t> </a:t>
            </a:r>
            <a:r>
              <a:rPr spc="-4" dirty="0"/>
              <a:t>Cournot</a:t>
            </a:r>
          </a:p>
        </p:txBody>
      </p:sp>
    </p:spTree>
    <p:extLst>
      <p:ext uri="{BB962C8B-B14F-4D97-AF65-F5344CB8AC3E}">
        <p14:creationId xmlns:p14="http://schemas.microsoft.com/office/powerpoint/2010/main" val="31707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860"/>
            <a:r>
              <a:rPr lang="en-US" altLang="ko-KR" i="1" spc="-4" dirty="0">
                <a:latin typeface="Calibri" panose="020F0502020204030204" pitchFamily="34" charset="0"/>
                <a:cs typeface="Calibri" panose="020F0502020204030204" pitchFamily="34" charset="0"/>
              </a:rPr>
              <a:t>Moral: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marR="875297" lvl="1" indent="0">
              <a:buNone/>
            </a:pPr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Additional information available</a:t>
            </a:r>
            <a:r>
              <a:rPr lang="en-US" altLang="ko-KR" sz="3200" spc="-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can  lower a player’s</a:t>
            </a:r>
            <a:r>
              <a:rPr lang="en-US" altLang="ko-KR" sz="3200" spc="-5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payoff, if </a:t>
            </a:r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it is common knowledge that the</a:t>
            </a:r>
            <a:r>
              <a:rPr lang="en-US" altLang="ko-KR" sz="3200" spc="-5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player  will have the additional</a:t>
            </a:r>
            <a:r>
              <a:rPr lang="en-US" altLang="ko-KR" sz="3200" spc="-5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information.</a:t>
            </a:r>
          </a:p>
          <a:p>
            <a:pPr marL="410367" marR="366517" lvl="1" indent="0">
              <a:lnSpc>
                <a:spcPts val="3215"/>
              </a:lnSpc>
              <a:spcBef>
                <a:spcPts val="1603"/>
              </a:spcBef>
              <a:buNone/>
            </a:pPr>
            <a:r>
              <a:rPr lang="en-US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ko-KR" sz="3200" i="1" dirty="0">
                <a:latin typeface="Calibri" panose="020F0502020204030204" pitchFamily="34" charset="0"/>
                <a:cs typeface="Calibri" panose="020F0502020204030204" pitchFamily="34" charset="0"/>
              </a:rPr>
              <a:t>Here: </a:t>
            </a:r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firm 1 takes advantage of</a:t>
            </a:r>
            <a:r>
              <a:rPr lang="en-US" altLang="ko-KR" sz="3200" spc="-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3200" dirty="0">
                <a:latin typeface="Calibri" panose="020F0502020204030204" pitchFamily="34" charset="0"/>
                <a:cs typeface="Calibri" panose="020F0502020204030204" pitchFamily="34" charset="0"/>
              </a:rPr>
              <a:t>knowing  firm 2 </a:t>
            </a:r>
            <a:r>
              <a:rPr lang="en-US" altLang="ko-KR" sz="3200" spc="-4" dirty="0">
                <a:latin typeface="Calibri" panose="020F0502020204030204" pitchFamily="34" charset="0"/>
                <a:cs typeface="Calibri" panose="020F0502020204030204" pitchFamily="34" charset="0"/>
              </a:rPr>
              <a:t>knows</a:t>
            </a:r>
            <a:r>
              <a:rPr lang="en-US" altLang="ko-KR" sz="3200" spc="-7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3200" i="1" spc="5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z="3200" spc="76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z="3200" spc="5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altLang="ko-K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Stackelberg competition:</a:t>
            </a:r>
            <a:r>
              <a:rPr spc="-103" dirty="0"/>
              <a:t> </a:t>
            </a:r>
            <a:r>
              <a:rPr dirty="0"/>
              <a:t>moral</a:t>
            </a:r>
          </a:p>
        </p:txBody>
      </p:sp>
    </p:spTree>
    <p:extLst>
      <p:ext uri="{BB962C8B-B14F-4D97-AF65-F5344CB8AC3E}">
        <p14:creationId xmlns:p14="http://schemas.microsoft.com/office/powerpoint/2010/main" val="29868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Summary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651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Step 1: Remove strictly dominated</a:t>
            </a:r>
            <a:r>
              <a:rPr lang="en-US" altLang="ko-KR" spc="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68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pc="68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grpSp>
        <p:nvGrpSpPr>
          <p:cNvPr id="20" name="그룹 19"/>
          <p:cNvGrpSpPr/>
          <p:nvPr/>
        </p:nvGrpSpPr>
        <p:grpSpPr>
          <a:xfrm>
            <a:off x="1985181" y="1916832"/>
            <a:ext cx="5173638" cy="3640430"/>
            <a:chOff x="2710730" y="1916832"/>
            <a:chExt cx="5173638" cy="3640430"/>
          </a:xfrm>
        </p:grpSpPr>
        <p:sp>
          <p:nvSpPr>
            <p:cNvPr id="3" name="object 3"/>
            <p:cNvSpPr/>
            <p:nvPr/>
          </p:nvSpPr>
          <p:spPr>
            <a:xfrm>
              <a:off x="3359499" y="2034988"/>
              <a:ext cx="1563819" cy="3127639"/>
            </a:xfrm>
            <a:custGeom>
              <a:avLst/>
              <a:gdLst/>
              <a:ahLst/>
              <a:cxnLst/>
              <a:rect l="l" t="t" r="r" b="b"/>
              <a:pathLst>
                <a:path w="1828800" h="3657600">
                  <a:moveTo>
                    <a:pt x="0" y="0"/>
                  </a:moveTo>
                  <a:lnTo>
                    <a:pt x="0" y="3657600"/>
                  </a:lnTo>
                  <a:lnTo>
                    <a:pt x="1828800" y="3657600"/>
                  </a:lnTo>
                  <a:lnTo>
                    <a:pt x="18287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6" name="object 6"/>
            <p:cNvSpPr/>
            <p:nvPr/>
          </p:nvSpPr>
          <p:spPr>
            <a:xfrm>
              <a:off x="3359499" y="2034988"/>
              <a:ext cx="0" cy="3127639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7" name="object 7"/>
            <p:cNvSpPr/>
            <p:nvPr/>
          </p:nvSpPr>
          <p:spPr>
            <a:xfrm>
              <a:off x="3359499" y="5162627"/>
              <a:ext cx="3127639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8" name="object 8"/>
            <p:cNvSpPr/>
            <p:nvPr/>
          </p:nvSpPr>
          <p:spPr>
            <a:xfrm>
              <a:off x="3359499" y="3598808"/>
              <a:ext cx="3127639" cy="1563819"/>
            </a:xfrm>
            <a:custGeom>
              <a:avLst/>
              <a:gdLst/>
              <a:ahLst/>
              <a:cxnLst/>
              <a:rect l="l" t="t" r="r" b="b"/>
              <a:pathLst>
                <a:path w="3657600" h="1828800">
                  <a:moveTo>
                    <a:pt x="0" y="0"/>
                  </a:moveTo>
                  <a:lnTo>
                    <a:pt x="3657600" y="182880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9" name="object 9"/>
            <p:cNvSpPr/>
            <p:nvPr/>
          </p:nvSpPr>
          <p:spPr>
            <a:xfrm>
              <a:off x="3359499" y="2034988"/>
              <a:ext cx="1563819" cy="3127639"/>
            </a:xfrm>
            <a:custGeom>
              <a:avLst/>
              <a:gdLst/>
              <a:ahLst/>
              <a:cxnLst/>
              <a:rect l="l" t="t" r="r" b="b"/>
              <a:pathLst>
                <a:path w="1828800" h="3657600">
                  <a:moveTo>
                    <a:pt x="0" y="0"/>
                  </a:moveTo>
                  <a:lnTo>
                    <a:pt x="1828800" y="3657600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120582" y="1916832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101686" y="5047296"/>
              <a:ext cx="319823" cy="41036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  <a:p>
              <a:pPr marL="206336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339710" y="5241470"/>
              <a:ext cx="235116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154" dirty="0"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latin typeface="Trebuchet MS"/>
                  <a:cs typeface="Trebuchet MS"/>
                </a:rPr>
                <a:t>1</a:t>
              </a:r>
              <a:endParaRPr sz="2052" baseline="-20833">
                <a:latin typeface="Trebuchet MS"/>
                <a:cs typeface="Trebuchet MS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688119" y="2126210"/>
              <a:ext cx="716208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1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(</a:t>
              </a:r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s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2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)</a:t>
              </a:r>
              <a:endParaRPr sz="2052">
                <a:latin typeface="Trebuchet MS"/>
                <a:cs typeface="Trebuchet MS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2710730" y="3807969"/>
              <a:ext cx="3969278" cy="10000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7" dirty="0">
                  <a:latin typeface="Times New Roman"/>
                  <a:cs typeface="Times New Roman"/>
                </a:rPr>
                <a:t>s</a:t>
              </a:r>
              <a:r>
                <a:rPr sz="2052" spc="115" baseline="-20833" dirty="0">
                  <a:latin typeface="Trebuchet MS"/>
                  <a:cs typeface="Trebuchet MS"/>
                </a:rPr>
                <a:t>2</a:t>
              </a:r>
              <a:endParaRPr sz="2052" baseline="-20833">
                <a:latin typeface="Trebuchet MS"/>
                <a:cs typeface="Trebuchet MS"/>
              </a:endParaRPr>
            </a:p>
            <a:p>
              <a:pPr>
                <a:spcBef>
                  <a:spcPts val="9"/>
                </a:spcBef>
              </a:pPr>
              <a:endParaRPr sz="2394">
                <a:latin typeface="Times New Roman"/>
                <a:cs typeface="Times New Roman"/>
              </a:endParaRPr>
            </a:p>
            <a:p>
              <a:pPr marR="4344" algn="r">
                <a:spcBef>
                  <a:spcPts val="4"/>
                </a:spcBef>
              </a:pPr>
              <a:r>
                <a:rPr sz="2052" i="1" spc="304" dirty="0">
                  <a:solidFill>
                    <a:srgbClr val="FF0000"/>
                  </a:solidFill>
                  <a:latin typeface="Times New Roman"/>
                  <a:cs typeface="Times New Roman"/>
                </a:rPr>
                <a:t>R</a:t>
              </a:r>
              <a:r>
                <a:rPr sz="2052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2</a:t>
              </a:r>
              <a:r>
                <a:rPr sz="2052" spc="-4" dirty="0">
                  <a:solidFill>
                    <a:srgbClr val="FF0000"/>
                  </a:solidFill>
                  <a:latin typeface="Trebuchet MS"/>
                  <a:cs typeface="Trebuchet MS"/>
                </a:rPr>
                <a:t>(</a:t>
              </a:r>
              <a:r>
                <a:rPr sz="2052" i="1" spc="154" dirty="0">
                  <a:solidFill>
                    <a:srgbClr val="FF0000"/>
                  </a:solidFill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1</a:t>
              </a:r>
              <a:r>
                <a:rPr sz="2052" spc="-4" dirty="0">
                  <a:solidFill>
                    <a:srgbClr val="FF0000"/>
                  </a:solidFill>
                  <a:latin typeface="Trebuchet MS"/>
                  <a:cs typeface="Trebuchet MS"/>
                </a:rPr>
                <a:t>)</a:t>
              </a:r>
              <a:endParaRPr sz="2052">
                <a:latin typeface="Trebuchet MS"/>
                <a:cs typeface="Trebuchet MS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6448911" y="5180002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6067731" y="2366215"/>
              <a:ext cx="96110" cy="17113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112" i="1" dirty="0">
                  <a:latin typeface="Trebuchet MS"/>
                  <a:cs typeface="Trebuchet MS"/>
                </a:rPr>
                <a:t>1</a:t>
              </a:r>
              <a:endParaRPr sz="1112">
                <a:latin typeface="Trebuchet MS"/>
                <a:cs typeface="Trebuchet MS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5642893" y="2236102"/>
              <a:ext cx="2241475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>
                <a:tabLst>
                  <a:tab pos="575568" algn="l"/>
                </a:tabLst>
              </a:pPr>
              <a:r>
                <a:rPr sz="1710" i="1" spc="-4" dirty="0">
                  <a:latin typeface="Trebuchet MS"/>
                  <a:cs typeface="Trebuchet MS"/>
                </a:rPr>
                <a:t>All</a:t>
              </a:r>
              <a:r>
                <a:rPr sz="1710" i="1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s	&gt; t/2 are</a:t>
              </a:r>
              <a:r>
                <a:rPr sz="1710" i="1" spc="-43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strictly</a:t>
              </a:r>
              <a:endParaRPr sz="1710">
                <a:latin typeface="Trebuchet MS"/>
                <a:cs typeface="Trebuchet MS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5642893" y="2496749"/>
              <a:ext cx="215242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-4" dirty="0">
                  <a:latin typeface="Trebuchet MS"/>
                  <a:cs typeface="Trebuchet MS"/>
                </a:rPr>
                <a:t>dominated by </a:t>
              </a:r>
              <a:r>
                <a:rPr sz="1710" i="1" dirty="0">
                  <a:latin typeface="Trebuchet MS"/>
                  <a:cs typeface="Trebuchet MS"/>
                </a:rPr>
                <a:t>s</a:t>
              </a:r>
              <a:r>
                <a:rPr sz="1667" i="1" baseline="-21367" dirty="0">
                  <a:latin typeface="Trebuchet MS"/>
                  <a:cs typeface="Trebuchet MS"/>
                </a:rPr>
                <a:t>1 </a:t>
              </a:r>
              <a:r>
                <a:rPr sz="1710" i="1" spc="-4" dirty="0">
                  <a:latin typeface="Trebuchet MS"/>
                  <a:cs typeface="Trebuchet MS"/>
                </a:rPr>
                <a:t>=</a:t>
              </a:r>
              <a:r>
                <a:rPr sz="1710" i="1" spc="-34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t/2</a:t>
              </a:r>
              <a:endParaRPr sz="1710">
                <a:latin typeface="Trebuchet MS"/>
                <a:cs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Step 2: Remove strictly dominated</a:t>
            </a:r>
            <a:r>
              <a:rPr lang="en-US" altLang="ko-KR" spc="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68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68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grpSp>
        <p:nvGrpSpPr>
          <p:cNvPr id="20" name="그룹 19"/>
          <p:cNvGrpSpPr/>
          <p:nvPr/>
        </p:nvGrpSpPr>
        <p:grpSpPr>
          <a:xfrm>
            <a:off x="1961833" y="2020818"/>
            <a:ext cx="5220335" cy="3640430"/>
            <a:chOff x="2087915" y="2528934"/>
            <a:chExt cx="5220335" cy="3640430"/>
          </a:xfrm>
        </p:grpSpPr>
        <p:sp>
          <p:nvSpPr>
            <p:cNvPr id="3" name="object 3"/>
            <p:cNvSpPr/>
            <p:nvPr/>
          </p:nvSpPr>
          <p:spPr>
            <a:xfrm>
              <a:off x="2736684" y="4210910"/>
              <a:ext cx="1563819" cy="1563819"/>
            </a:xfrm>
            <a:custGeom>
              <a:avLst/>
              <a:gdLst/>
              <a:ahLst/>
              <a:cxnLst/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0" y="1828800"/>
                  </a:lnTo>
                  <a:lnTo>
                    <a:pt x="1828800" y="1828800"/>
                  </a:lnTo>
                  <a:lnTo>
                    <a:pt x="18287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6" name="object 6"/>
            <p:cNvSpPr/>
            <p:nvPr/>
          </p:nvSpPr>
          <p:spPr>
            <a:xfrm>
              <a:off x="2736684" y="2647090"/>
              <a:ext cx="0" cy="3127639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7" name="object 7"/>
            <p:cNvSpPr/>
            <p:nvPr/>
          </p:nvSpPr>
          <p:spPr>
            <a:xfrm>
              <a:off x="2736684" y="5774729"/>
              <a:ext cx="3127639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8" name="object 8"/>
            <p:cNvSpPr/>
            <p:nvPr/>
          </p:nvSpPr>
          <p:spPr>
            <a:xfrm>
              <a:off x="2736684" y="4210910"/>
              <a:ext cx="3127639" cy="1563819"/>
            </a:xfrm>
            <a:custGeom>
              <a:avLst/>
              <a:gdLst/>
              <a:ahLst/>
              <a:cxnLst/>
              <a:rect l="l" t="t" r="r" b="b"/>
              <a:pathLst>
                <a:path w="3657600" h="1828800">
                  <a:moveTo>
                    <a:pt x="0" y="0"/>
                  </a:moveTo>
                  <a:lnTo>
                    <a:pt x="3657600" y="182880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9" name="object 9"/>
            <p:cNvSpPr/>
            <p:nvPr/>
          </p:nvSpPr>
          <p:spPr>
            <a:xfrm>
              <a:off x="2736684" y="2647090"/>
              <a:ext cx="1563819" cy="3127639"/>
            </a:xfrm>
            <a:custGeom>
              <a:avLst/>
              <a:gdLst/>
              <a:ahLst/>
              <a:cxnLst/>
              <a:rect l="l" t="t" r="r" b="b"/>
              <a:pathLst>
                <a:path w="1828800" h="3657600">
                  <a:moveTo>
                    <a:pt x="0" y="0"/>
                  </a:moveTo>
                  <a:lnTo>
                    <a:pt x="1828800" y="3657600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2478871" y="5659398"/>
              <a:ext cx="319823" cy="41036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  <a:p>
              <a:pPr marL="206336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716895" y="5853572"/>
              <a:ext cx="235116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154" dirty="0"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latin typeface="Trebuchet MS"/>
                  <a:cs typeface="Trebuchet MS"/>
                </a:rPr>
                <a:t>1</a:t>
              </a:r>
              <a:endParaRPr sz="2052" baseline="-20833">
                <a:latin typeface="Trebuchet MS"/>
                <a:cs typeface="Trebuchet MS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065304" y="2738312"/>
              <a:ext cx="716208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1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(</a:t>
              </a:r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s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2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)</a:t>
              </a:r>
              <a:endParaRPr sz="2052">
                <a:latin typeface="Trebuchet MS"/>
                <a:cs typeface="Trebuchet MS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2087915" y="4420071"/>
              <a:ext cx="3969278" cy="10000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7" dirty="0">
                  <a:latin typeface="Times New Roman"/>
                  <a:cs typeface="Times New Roman"/>
                </a:rPr>
                <a:t>s</a:t>
              </a:r>
              <a:r>
                <a:rPr sz="2052" spc="115" baseline="-20833" dirty="0">
                  <a:latin typeface="Trebuchet MS"/>
                  <a:cs typeface="Trebuchet MS"/>
                </a:rPr>
                <a:t>2</a:t>
              </a:r>
              <a:endParaRPr sz="2052" baseline="-20833">
                <a:latin typeface="Trebuchet MS"/>
                <a:cs typeface="Trebuchet MS"/>
              </a:endParaRPr>
            </a:p>
            <a:p>
              <a:pPr>
                <a:spcBef>
                  <a:spcPts val="9"/>
                </a:spcBef>
              </a:pPr>
              <a:endParaRPr sz="2394">
                <a:latin typeface="Times New Roman"/>
                <a:cs typeface="Times New Roman"/>
              </a:endParaRPr>
            </a:p>
            <a:p>
              <a:pPr marR="4344" algn="r">
                <a:spcBef>
                  <a:spcPts val="4"/>
                </a:spcBef>
              </a:pPr>
              <a:r>
                <a:rPr sz="2052" i="1" spc="304" dirty="0">
                  <a:solidFill>
                    <a:srgbClr val="FF0000"/>
                  </a:solidFill>
                  <a:latin typeface="Times New Roman"/>
                  <a:cs typeface="Times New Roman"/>
                </a:rPr>
                <a:t>R</a:t>
              </a:r>
              <a:r>
                <a:rPr sz="2052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2</a:t>
              </a:r>
              <a:r>
                <a:rPr sz="2052" spc="-4" dirty="0">
                  <a:solidFill>
                    <a:srgbClr val="FF0000"/>
                  </a:solidFill>
                  <a:latin typeface="Trebuchet MS"/>
                  <a:cs typeface="Trebuchet MS"/>
                </a:rPr>
                <a:t>(</a:t>
              </a:r>
              <a:r>
                <a:rPr sz="2052" i="1" spc="154" dirty="0">
                  <a:solidFill>
                    <a:srgbClr val="FF0000"/>
                  </a:solidFill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1</a:t>
              </a:r>
              <a:r>
                <a:rPr sz="2052" spc="-4" dirty="0">
                  <a:solidFill>
                    <a:srgbClr val="FF0000"/>
                  </a:solidFill>
                  <a:latin typeface="Trebuchet MS"/>
                  <a:cs typeface="Trebuchet MS"/>
                </a:rPr>
                <a:t>)</a:t>
              </a:r>
              <a:endParaRPr sz="2052">
                <a:latin typeface="Trebuchet MS"/>
                <a:cs typeface="Trebuchet MS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2497767" y="2528934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5826085" y="5792094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444916" y="2978317"/>
              <a:ext cx="96110" cy="17113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112" i="1" dirty="0">
                  <a:latin typeface="Trebuchet MS"/>
                  <a:cs typeface="Trebuchet MS"/>
                </a:rPr>
                <a:t>2</a:t>
              </a:r>
              <a:endParaRPr sz="1112">
                <a:latin typeface="Trebuchet MS"/>
                <a:cs typeface="Trebuchet MS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5020078" y="2848204"/>
              <a:ext cx="2241475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>
                <a:tabLst>
                  <a:tab pos="575568" algn="l"/>
                </a:tabLst>
              </a:pPr>
              <a:r>
                <a:rPr sz="1710" i="1" spc="-4" dirty="0">
                  <a:latin typeface="Trebuchet MS"/>
                  <a:cs typeface="Trebuchet MS"/>
                </a:rPr>
                <a:t>All</a:t>
              </a:r>
              <a:r>
                <a:rPr sz="1710" i="1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s	&gt; t/2 are</a:t>
              </a:r>
              <a:r>
                <a:rPr sz="1710" i="1" spc="-43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strictly</a:t>
              </a:r>
              <a:endParaRPr sz="1710">
                <a:latin typeface="Trebuchet MS"/>
                <a:cs typeface="Trebuchet MS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5020078" y="3108851"/>
              <a:ext cx="2288172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-4" dirty="0">
                  <a:latin typeface="Trebuchet MS"/>
                  <a:cs typeface="Trebuchet MS"/>
                </a:rPr>
                <a:t>dominated by </a:t>
              </a:r>
              <a:r>
                <a:rPr sz="1710" i="1" dirty="0">
                  <a:latin typeface="Trebuchet MS"/>
                  <a:cs typeface="Trebuchet MS"/>
                </a:rPr>
                <a:t>s</a:t>
              </a:r>
              <a:r>
                <a:rPr sz="1667" i="1" baseline="-21367" dirty="0">
                  <a:latin typeface="Trebuchet MS"/>
                  <a:cs typeface="Trebuchet MS"/>
                </a:rPr>
                <a:t>2 </a:t>
              </a:r>
              <a:r>
                <a:rPr sz="1710" i="1" spc="-4" dirty="0">
                  <a:latin typeface="Trebuchet MS"/>
                  <a:cs typeface="Trebuchet MS"/>
                </a:rPr>
                <a:t>=</a:t>
              </a:r>
              <a:r>
                <a:rPr sz="1710" i="1" spc="-154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t/2…</a:t>
              </a:r>
              <a:endParaRPr sz="1710">
                <a:latin typeface="Trebuchet MS"/>
                <a:cs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9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Step 2: Remove strictly dominated</a:t>
            </a:r>
            <a:r>
              <a:rPr lang="en-US" altLang="ko-KR" spc="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68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68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grpSp>
        <p:nvGrpSpPr>
          <p:cNvPr id="19" name="그룹 18"/>
          <p:cNvGrpSpPr/>
          <p:nvPr/>
        </p:nvGrpSpPr>
        <p:grpSpPr>
          <a:xfrm>
            <a:off x="1961834" y="1988840"/>
            <a:ext cx="5220333" cy="3640430"/>
            <a:chOff x="2087916" y="2528934"/>
            <a:chExt cx="5220333" cy="3640430"/>
          </a:xfrm>
        </p:grpSpPr>
        <p:sp>
          <p:nvSpPr>
            <p:cNvPr id="3" name="object 3"/>
            <p:cNvSpPr/>
            <p:nvPr/>
          </p:nvSpPr>
          <p:spPr>
            <a:xfrm>
              <a:off x="2736684" y="4210910"/>
              <a:ext cx="1563819" cy="781910"/>
            </a:xfrm>
            <a:custGeom>
              <a:avLst/>
              <a:gdLst/>
              <a:ahLst/>
              <a:cxnLst/>
              <a:rect l="l" t="t" r="r" b="b"/>
              <a:pathLst>
                <a:path w="1828800" h="914400">
                  <a:moveTo>
                    <a:pt x="0" y="0"/>
                  </a:moveTo>
                  <a:lnTo>
                    <a:pt x="0" y="914400"/>
                  </a:lnTo>
                  <a:lnTo>
                    <a:pt x="1828799" y="914400"/>
                  </a:lnTo>
                  <a:lnTo>
                    <a:pt x="18287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6" name="object 6"/>
            <p:cNvSpPr/>
            <p:nvPr/>
          </p:nvSpPr>
          <p:spPr>
            <a:xfrm>
              <a:off x="2736684" y="2647090"/>
              <a:ext cx="0" cy="3127639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7" name="object 7"/>
            <p:cNvSpPr/>
            <p:nvPr/>
          </p:nvSpPr>
          <p:spPr>
            <a:xfrm>
              <a:off x="2736684" y="5774729"/>
              <a:ext cx="3127639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8" name="object 8"/>
            <p:cNvSpPr/>
            <p:nvPr/>
          </p:nvSpPr>
          <p:spPr>
            <a:xfrm>
              <a:off x="2736684" y="4210910"/>
              <a:ext cx="3127639" cy="1563819"/>
            </a:xfrm>
            <a:custGeom>
              <a:avLst/>
              <a:gdLst/>
              <a:ahLst/>
              <a:cxnLst/>
              <a:rect l="l" t="t" r="r" b="b"/>
              <a:pathLst>
                <a:path w="3657600" h="1828800">
                  <a:moveTo>
                    <a:pt x="0" y="0"/>
                  </a:moveTo>
                  <a:lnTo>
                    <a:pt x="3657600" y="182880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9" name="object 9"/>
            <p:cNvSpPr/>
            <p:nvPr/>
          </p:nvSpPr>
          <p:spPr>
            <a:xfrm>
              <a:off x="2736684" y="2647090"/>
              <a:ext cx="1563819" cy="3127639"/>
            </a:xfrm>
            <a:custGeom>
              <a:avLst/>
              <a:gdLst/>
              <a:ahLst/>
              <a:cxnLst/>
              <a:rect l="l" t="t" r="r" b="b"/>
              <a:pathLst>
                <a:path w="1828800" h="3657600">
                  <a:moveTo>
                    <a:pt x="0" y="0"/>
                  </a:moveTo>
                  <a:lnTo>
                    <a:pt x="1828800" y="3657600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2478871" y="5659398"/>
              <a:ext cx="319823" cy="41036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  <a:p>
              <a:pPr marL="206336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716895" y="5853572"/>
              <a:ext cx="235116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154" dirty="0"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latin typeface="Trebuchet MS"/>
                  <a:cs typeface="Trebuchet MS"/>
                </a:rPr>
                <a:t>1</a:t>
              </a:r>
              <a:endParaRPr sz="2052" baseline="-20833">
                <a:latin typeface="Trebuchet MS"/>
                <a:cs typeface="Trebuchet MS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065304" y="2738312"/>
              <a:ext cx="716208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1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(</a:t>
              </a:r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s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2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)</a:t>
              </a:r>
              <a:endParaRPr sz="2052">
                <a:latin typeface="Trebuchet MS"/>
                <a:cs typeface="Trebuchet MS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2497767" y="2528934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5826085" y="5792094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5444916" y="2978317"/>
              <a:ext cx="96110" cy="17113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112" i="1" dirty="0">
                  <a:latin typeface="Trebuchet MS"/>
                  <a:cs typeface="Trebuchet MS"/>
                </a:rPr>
                <a:t>2</a:t>
              </a:r>
              <a:endParaRPr sz="1112">
                <a:latin typeface="Trebuchet MS"/>
                <a:cs typeface="Trebuchet MS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020078" y="2848204"/>
              <a:ext cx="2241475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>
                <a:tabLst>
                  <a:tab pos="575568" algn="l"/>
                </a:tabLst>
              </a:pPr>
              <a:r>
                <a:rPr sz="1710" i="1" spc="-4" dirty="0">
                  <a:latin typeface="Trebuchet MS"/>
                  <a:cs typeface="Trebuchet MS"/>
                </a:rPr>
                <a:t>All</a:t>
              </a:r>
              <a:r>
                <a:rPr sz="1710" i="1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s	&gt; t/2 are</a:t>
              </a:r>
              <a:r>
                <a:rPr sz="1710" i="1" spc="-43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strictly</a:t>
              </a:r>
              <a:endParaRPr sz="1710" dirty="0">
                <a:latin typeface="Trebuchet MS"/>
                <a:cs typeface="Trebuchet MS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2087916" y="3108851"/>
              <a:ext cx="5220333" cy="233519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42998"/>
              <a:r>
                <a:rPr sz="1710" i="1" spc="-4" dirty="0">
                  <a:latin typeface="Trebuchet MS"/>
                  <a:cs typeface="Trebuchet MS"/>
                </a:rPr>
                <a:t>dominated by </a:t>
              </a:r>
              <a:r>
                <a:rPr sz="1710" i="1" dirty="0">
                  <a:latin typeface="Trebuchet MS"/>
                  <a:cs typeface="Trebuchet MS"/>
                </a:rPr>
                <a:t>s</a:t>
              </a:r>
              <a:r>
                <a:rPr sz="1667" i="1" baseline="-21367" dirty="0">
                  <a:latin typeface="Trebuchet MS"/>
                  <a:cs typeface="Trebuchet MS"/>
                </a:rPr>
                <a:t>2 </a:t>
              </a:r>
              <a:r>
                <a:rPr sz="1710" i="1" spc="-4" dirty="0">
                  <a:latin typeface="Trebuchet MS"/>
                  <a:cs typeface="Trebuchet MS"/>
                </a:rPr>
                <a:t>=</a:t>
              </a:r>
              <a:r>
                <a:rPr sz="1710" i="1" spc="-154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t/2…</a:t>
              </a:r>
              <a:endParaRPr sz="1710" dirty="0">
                <a:latin typeface="Trebuchet MS"/>
                <a:cs typeface="Trebuchet MS"/>
              </a:endParaRPr>
            </a:p>
            <a:p>
              <a:pPr>
                <a:spcBef>
                  <a:spcPts val="4"/>
                </a:spcBef>
              </a:pPr>
              <a:endParaRPr sz="1753" dirty="0">
                <a:latin typeface="Times New Roman"/>
                <a:cs typeface="Times New Roman"/>
              </a:endParaRPr>
            </a:p>
            <a:p>
              <a:pPr marL="2942998" marR="162897" indent="-543"/>
              <a:r>
                <a:rPr sz="1710" i="1" spc="-4" dirty="0">
                  <a:latin typeface="Trebuchet MS"/>
                  <a:cs typeface="Trebuchet MS"/>
                </a:rPr>
                <a:t>…and all </a:t>
              </a:r>
              <a:r>
                <a:rPr sz="1710" i="1" spc="64" dirty="0">
                  <a:latin typeface="Times New Roman"/>
                  <a:cs typeface="Times New Roman"/>
                </a:rPr>
                <a:t>s</a:t>
              </a:r>
              <a:r>
                <a:rPr sz="1667" i="1" spc="96" baseline="-21367" dirty="0">
                  <a:latin typeface="Trebuchet MS"/>
                  <a:cs typeface="Trebuchet MS"/>
                </a:rPr>
                <a:t>2 </a:t>
              </a:r>
              <a:r>
                <a:rPr sz="1710" i="1" spc="-4" dirty="0">
                  <a:latin typeface="Trebuchet MS"/>
                  <a:cs typeface="Trebuchet MS"/>
                </a:rPr>
                <a:t>&lt; </a:t>
              </a:r>
              <a:r>
                <a:rPr sz="1710" i="1" spc="43" dirty="0">
                  <a:latin typeface="Times New Roman"/>
                  <a:cs typeface="Times New Roman"/>
                </a:rPr>
                <a:t>t</a:t>
              </a:r>
              <a:r>
                <a:rPr sz="1710" i="1" spc="43" dirty="0">
                  <a:latin typeface="Trebuchet MS"/>
                  <a:cs typeface="Trebuchet MS"/>
                </a:rPr>
                <a:t>/4 </a:t>
              </a:r>
              <a:r>
                <a:rPr sz="1710" i="1" spc="-4" dirty="0">
                  <a:latin typeface="Trebuchet MS"/>
                  <a:cs typeface="Trebuchet MS"/>
                </a:rPr>
                <a:t>are  strictly dominated</a:t>
              </a:r>
              <a:r>
                <a:rPr sz="1710" i="1" spc="-34" dirty="0">
                  <a:latin typeface="Trebuchet MS"/>
                  <a:cs typeface="Trebuchet MS"/>
                </a:rPr>
                <a:t> </a:t>
              </a:r>
              <a:r>
                <a:rPr sz="1710" i="1" spc="-4" dirty="0">
                  <a:latin typeface="Trebuchet MS"/>
                  <a:cs typeface="Trebuchet MS"/>
                </a:rPr>
                <a:t>by  </a:t>
              </a:r>
              <a:r>
                <a:rPr sz="1710" i="1" spc="64" dirty="0">
                  <a:latin typeface="Times New Roman"/>
                  <a:cs typeface="Times New Roman"/>
                </a:rPr>
                <a:t>s</a:t>
              </a:r>
              <a:r>
                <a:rPr sz="1667" i="1" spc="96" baseline="-21367" dirty="0">
                  <a:latin typeface="Trebuchet MS"/>
                  <a:cs typeface="Trebuchet MS"/>
                </a:rPr>
                <a:t>2 </a:t>
              </a:r>
              <a:r>
                <a:rPr sz="1710" i="1" spc="-4" dirty="0">
                  <a:latin typeface="Trebuchet MS"/>
                  <a:cs typeface="Trebuchet MS"/>
                </a:rPr>
                <a:t>=</a:t>
              </a:r>
              <a:r>
                <a:rPr sz="1710" i="1" spc="-128" dirty="0">
                  <a:latin typeface="Trebuchet MS"/>
                  <a:cs typeface="Trebuchet MS"/>
                </a:rPr>
                <a:t> </a:t>
              </a:r>
              <a:r>
                <a:rPr sz="1710" i="1" spc="34" dirty="0">
                  <a:latin typeface="Times New Roman"/>
                  <a:cs typeface="Times New Roman"/>
                </a:rPr>
                <a:t>t</a:t>
              </a:r>
              <a:r>
                <a:rPr sz="1710" i="1" spc="34" dirty="0">
                  <a:latin typeface="Trebuchet MS"/>
                  <a:cs typeface="Trebuchet MS"/>
                </a:rPr>
                <a:t>/4.</a:t>
              </a:r>
              <a:endParaRPr sz="1710" dirty="0">
                <a:latin typeface="Trebuchet MS"/>
                <a:cs typeface="Trebuchet MS"/>
              </a:endParaRPr>
            </a:p>
            <a:p>
              <a:pPr marL="10860">
                <a:spcBef>
                  <a:spcPts val="94"/>
                </a:spcBef>
              </a:pPr>
              <a:r>
                <a:rPr sz="2052" i="1" spc="77" dirty="0">
                  <a:latin typeface="Times New Roman"/>
                  <a:cs typeface="Times New Roman"/>
                </a:rPr>
                <a:t>s</a:t>
              </a:r>
              <a:r>
                <a:rPr sz="2052" spc="115" baseline="-20833" dirty="0">
                  <a:latin typeface="Trebuchet MS"/>
                  <a:cs typeface="Trebuchet MS"/>
                </a:rPr>
                <a:t>2</a:t>
              </a:r>
              <a:endParaRPr sz="2052" baseline="-20833" dirty="0">
                <a:latin typeface="Trebuchet MS"/>
                <a:cs typeface="Trebuchet MS"/>
              </a:endParaRPr>
            </a:p>
            <a:p>
              <a:pPr>
                <a:spcBef>
                  <a:spcPts val="9"/>
                </a:spcBef>
              </a:pPr>
              <a:endParaRPr sz="2394" dirty="0">
                <a:latin typeface="Times New Roman"/>
                <a:cs typeface="Times New Roman"/>
              </a:endParaRPr>
            </a:p>
            <a:p>
              <a:pPr marL="3263361">
                <a:spcBef>
                  <a:spcPts val="4"/>
                </a:spcBef>
              </a:pPr>
              <a:r>
                <a:rPr sz="2052" i="1" spc="73" dirty="0">
                  <a:solidFill>
                    <a:srgbClr val="FF0000"/>
                  </a:solidFill>
                  <a:latin typeface="Times New Roman"/>
                  <a:cs typeface="Times New Roman"/>
                </a:rPr>
                <a:t>R</a:t>
              </a:r>
              <a:r>
                <a:rPr sz="2052" spc="109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2</a:t>
              </a:r>
              <a:r>
                <a:rPr sz="2052" spc="73" dirty="0">
                  <a:solidFill>
                    <a:srgbClr val="FF0000"/>
                  </a:solidFill>
                  <a:latin typeface="Trebuchet MS"/>
                  <a:cs typeface="Trebuchet MS"/>
                </a:rPr>
                <a:t>(</a:t>
              </a:r>
              <a:r>
                <a:rPr sz="2052" i="1" spc="73" dirty="0">
                  <a:solidFill>
                    <a:srgbClr val="FF0000"/>
                  </a:solidFill>
                  <a:latin typeface="Times New Roman"/>
                  <a:cs typeface="Times New Roman"/>
                </a:rPr>
                <a:t>s</a:t>
              </a:r>
              <a:r>
                <a:rPr sz="2052" spc="109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1</a:t>
              </a:r>
              <a:r>
                <a:rPr sz="2052" spc="73" dirty="0">
                  <a:solidFill>
                    <a:srgbClr val="FF0000"/>
                  </a:solidFill>
                  <a:latin typeface="Trebuchet MS"/>
                  <a:cs typeface="Trebuchet MS"/>
                </a:rPr>
                <a:t>)</a:t>
              </a:r>
              <a:endParaRPr sz="2052" dirty="0">
                <a:latin typeface="Trebuchet MS"/>
                <a:cs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15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Step 3: Remove strictly dominated</a:t>
            </a:r>
            <a:r>
              <a:rPr lang="en-US" altLang="ko-KR" spc="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68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ko-KR" spc="68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2587361" y="1844824"/>
            <a:ext cx="3969278" cy="3640430"/>
            <a:chOff x="2087915" y="2528934"/>
            <a:chExt cx="3969278" cy="3640430"/>
          </a:xfrm>
        </p:grpSpPr>
        <p:sp>
          <p:nvSpPr>
            <p:cNvPr id="3" name="object 3"/>
            <p:cNvSpPr/>
            <p:nvPr/>
          </p:nvSpPr>
          <p:spPr>
            <a:xfrm>
              <a:off x="3518594" y="4210910"/>
              <a:ext cx="390955" cy="781910"/>
            </a:xfrm>
            <a:custGeom>
              <a:avLst/>
              <a:gdLst/>
              <a:ahLst/>
              <a:cxnLst/>
              <a:rect l="l" t="t" r="r" b="b"/>
              <a:pathLst>
                <a:path w="457200" h="914400">
                  <a:moveTo>
                    <a:pt x="0" y="0"/>
                  </a:moveTo>
                  <a:lnTo>
                    <a:pt x="0" y="914400"/>
                  </a:lnTo>
                  <a:lnTo>
                    <a:pt x="457200" y="914400"/>
                  </a:lnTo>
                  <a:lnTo>
                    <a:pt x="457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6" name="object 6"/>
            <p:cNvSpPr/>
            <p:nvPr/>
          </p:nvSpPr>
          <p:spPr>
            <a:xfrm>
              <a:off x="2736684" y="2647090"/>
              <a:ext cx="0" cy="3127639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7" name="object 7"/>
            <p:cNvSpPr/>
            <p:nvPr/>
          </p:nvSpPr>
          <p:spPr>
            <a:xfrm>
              <a:off x="2736684" y="5774729"/>
              <a:ext cx="3127639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8" name="object 8"/>
            <p:cNvSpPr/>
            <p:nvPr/>
          </p:nvSpPr>
          <p:spPr>
            <a:xfrm>
              <a:off x="2736684" y="4210910"/>
              <a:ext cx="3127639" cy="1563819"/>
            </a:xfrm>
            <a:custGeom>
              <a:avLst/>
              <a:gdLst/>
              <a:ahLst/>
              <a:cxnLst/>
              <a:rect l="l" t="t" r="r" b="b"/>
              <a:pathLst>
                <a:path w="3657600" h="1828800">
                  <a:moveTo>
                    <a:pt x="0" y="0"/>
                  </a:moveTo>
                  <a:lnTo>
                    <a:pt x="3657600" y="182880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9" name="object 9"/>
            <p:cNvSpPr/>
            <p:nvPr/>
          </p:nvSpPr>
          <p:spPr>
            <a:xfrm>
              <a:off x="2736684" y="2647090"/>
              <a:ext cx="1563819" cy="3127639"/>
            </a:xfrm>
            <a:custGeom>
              <a:avLst/>
              <a:gdLst/>
              <a:ahLst/>
              <a:cxnLst/>
              <a:rect l="l" t="t" r="r" b="b"/>
              <a:pathLst>
                <a:path w="1828800" h="3657600">
                  <a:moveTo>
                    <a:pt x="0" y="0"/>
                  </a:moveTo>
                  <a:lnTo>
                    <a:pt x="1828800" y="3657600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2478871" y="5659398"/>
              <a:ext cx="319823" cy="41036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  <a:p>
              <a:pPr marL="206336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716895" y="5853572"/>
              <a:ext cx="235116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154" dirty="0"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latin typeface="Trebuchet MS"/>
                  <a:cs typeface="Trebuchet MS"/>
                </a:rPr>
                <a:t>1</a:t>
              </a:r>
              <a:endParaRPr sz="2052" baseline="-20833">
                <a:latin typeface="Trebuchet MS"/>
                <a:cs typeface="Trebuchet MS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065304" y="2738312"/>
              <a:ext cx="716208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1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(</a:t>
              </a:r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s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2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)</a:t>
              </a:r>
              <a:endParaRPr sz="2052">
                <a:latin typeface="Trebuchet MS"/>
                <a:cs typeface="Trebuchet MS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2087915" y="4420071"/>
              <a:ext cx="3969278" cy="10000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7" dirty="0">
                  <a:latin typeface="Times New Roman"/>
                  <a:cs typeface="Times New Roman"/>
                </a:rPr>
                <a:t>s</a:t>
              </a:r>
              <a:r>
                <a:rPr sz="2052" spc="115" baseline="-20833" dirty="0">
                  <a:latin typeface="Trebuchet MS"/>
                  <a:cs typeface="Trebuchet MS"/>
                </a:rPr>
                <a:t>2</a:t>
              </a:r>
              <a:endParaRPr sz="2052" baseline="-20833" dirty="0">
                <a:latin typeface="Trebuchet MS"/>
                <a:cs typeface="Trebuchet MS"/>
              </a:endParaRPr>
            </a:p>
            <a:p>
              <a:pPr>
                <a:spcBef>
                  <a:spcPts val="9"/>
                </a:spcBef>
              </a:pPr>
              <a:endParaRPr sz="2394" dirty="0">
                <a:latin typeface="Times New Roman"/>
                <a:cs typeface="Times New Roman"/>
              </a:endParaRPr>
            </a:p>
            <a:p>
              <a:pPr marR="4344" algn="r">
                <a:spcBef>
                  <a:spcPts val="4"/>
                </a:spcBef>
              </a:pPr>
              <a:r>
                <a:rPr sz="2052" i="1" spc="304" dirty="0">
                  <a:solidFill>
                    <a:srgbClr val="FF0000"/>
                  </a:solidFill>
                  <a:latin typeface="Times New Roman"/>
                  <a:cs typeface="Times New Roman"/>
                </a:rPr>
                <a:t>R</a:t>
              </a:r>
              <a:r>
                <a:rPr sz="2052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2</a:t>
              </a:r>
              <a:r>
                <a:rPr sz="2052" spc="-4" dirty="0">
                  <a:solidFill>
                    <a:srgbClr val="FF0000"/>
                  </a:solidFill>
                  <a:latin typeface="Trebuchet MS"/>
                  <a:cs typeface="Trebuchet MS"/>
                </a:rPr>
                <a:t>(</a:t>
              </a:r>
              <a:r>
                <a:rPr sz="2052" i="1" spc="154" dirty="0">
                  <a:solidFill>
                    <a:srgbClr val="FF0000"/>
                  </a:solidFill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1</a:t>
              </a:r>
              <a:r>
                <a:rPr sz="2052" spc="-4" dirty="0">
                  <a:solidFill>
                    <a:srgbClr val="FF0000"/>
                  </a:solidFill>
                  <a:latin typeface="Trebuchet MS"/>
                  <a:cs typeface="Trebuchet MS"/>
                </a:rPr>
                <a:t>)</a:t>
              </a:r>
              <a:endParaRPr sz="2052" dirty="0">
                <a:latin typeface="Trebuchet MS"/>
                <a:cs typeface="Trebuchet MS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2497767" y="2528934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5826085" y="5792094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377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Two firms </a:t>
            </a:r>
            <a:r>
              <a:rPr lang="en-US" altLang="ko-KR" spc="38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ko-KR" i="1" spc="38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ko-KR" spc="1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chooses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quantity </a:t>
            </a:r>
            <a:r>
              <a:rPr lang="en-US" altLang="ko-KR" i="1" spc="14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i="1" spc="211" baseline="-21164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i="1" spc="211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b="1" spc="154" dirty="0">
                <a:latin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en-US" altLang="ko-KR" b="1" spc="-192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Cost of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producing </a:t>
            </a:r>
            <a:r>
              <a:rPr lang="en-US" altLang="ko-KR" i="1" spc="145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i="1" spc="217" baseline="-21164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i="1" spc="217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ko-KR" i="1" spc="73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i="1" spc="109" baseline="-21164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i="1" spc="-19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145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i="1" spc="217" baseline="-21164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altLang="ko-KR" i="1" spc="217" baseline="-21164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Demand</a:t>
            </a:r>
            <a:r>
              <a:rPr lang="en-US" altLang="ko-KR" i="1" spc="-68" dirty="0" smtClean="0">
                <a:latin typeface="Calibri" panose="020F0502020204030204" pitchFamily="34" charset="0"/>
                <a:cs typeface="Calibri" panose="020F0502020204030204" pitchFamily="34" charset="0"/>
              </a:rPr>
              <a:t> (or Pricing) </a:t>
            </a:r>
            <a:r>
              <a:rPr lang="en-US" altLang="ko-K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curve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00050" lvl="1" indent="0">
              <a:buNone/>
            </a:pPr>
            <a:r>
              <a:rPr lang="en-US" altLang="ko-KR" sz="2400" dirty="0">
                <a:latin typeface="Calibri" panose="020F0502020204030204" pitchFamily="34" charset="0"/>
                <a:cs typeface="Calibri" panose="020F0502020204030204" pitchFamily="34" charset="0"/>
              </a:rPr>
              <a:t>Price = </a:t>
            </a:r>
            <a:r>
              <a:rPr lang="en-US" altLang="ko-KR" sz="2400" i="1" spc="73" dirty="0">
                <a:latin typeface="Palatino Linotype"/>
                <a:cs typeface="Palatino Linotype"/>
              </a:rPr>
              <a:t>P</a:t>
            </a:r>
            <a:r>
              <a:rPr lang="en-US" altLang="ko-KR" sz="2400" spc="73" dirty="0">
                <a:latin typeface="Trebuchet MS"/>
                <a:cs typeface="Trebuchet MS"/>
              </a:rPr>
              <a:t>(</a:t>
            </a:r>
            <a:r>
              <a:rPr lang="en-US" altLang="ko-KR" sz="2400" i="1" spc="73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9" baseline="-21164" dirty="0">
                <a:latin typeface="Trebuchet MS"/>
                <a:cs typeface="Trebuchet MS"/>
              </a:rPr>
              <a:t>1 </a:t>
            </a:r>
            <a:r>
              <a:rPr lang="en-US" altLang="ko-KR" sz="2400" dirty="0">
                <a:latin typeface="Trebuchet MS"/>
                <a:cs typeface="Trebuchet MS"/>
              </a:rPr>
              <a:t>+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2</a:t>
            </a:r>
            <a:r>
              <a:rPr lang="en-US" altLang="ko-KR" sz="2400" spc="68" dirty="0">
                <a:latin typeface="Trebuchet MS"/>
                <a:cs typeface="Trebuchet MS"/>
              </a:rPr>
              <a:t>) </a:t>
            </a:r>
            <a:r>
              <a:rPr lang="en-US" altLang="ko-KR" sz="2400" dirty="0">
                <a:latin typeface="Trebuchet MS"/>
                <a:cs typeface="Trebuchet MS"/>
              </a:rPr>
              <a:t>= </a:t>
            </a:r>
            <a:r>
              <a:rPr lang="en-US" altLang="ko-KR" sz="2400" i="1" spc="231" dirty="0">
                <a:latin typeface="Palatino Linotype"/>
                <a:cs typeface="Palatino Linotype"/>
              </a:rPr>
              <a:t>a </a:t>
            </a:r>
            <a:r>
              <a:rPr lang="en-US" altLang="ko-KR" sz="2400" dirty="0">
                <a:latin typeface="Trebuchet MS"/>
                <a:cs typeface="Trebuchet MS"/>
              </a:rPr>
              <a:t>– </a:t>
            </a:r>
            <a:r>
              <a:rPr lang="en-US" altLang="ko-KR" sz="2400" i="1" spc="-94" dirty="0">
                <a:latin typeface="Palatino Linotype"/>
                <a:cs typeface="Palatino Linotype"/>
              </a:rPr>
              <a:t>b </a:t>
            </a:r>
            <a:r>
              <a:rPr lang="en-US" altLang="ko-KR" sz="2400" spc="68" dirty="0">
                <a:latin typeface="Trebuchet MS"/>
                <a:cs typeface="Trebuchet MS"/>
              </a:rPr>
              <a:t>(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1 </a:t>
            </a:r>
            <a:r>
              <a:rPr lang="en-US" altLang="ko-KR" sz="2400" dirty="0">
                <a:latin typeface="Trebuchet MS"/>
                <a:cs typeface="Trebuchet MS"/>
              </a:rPr>
              <a:t>+</a:t>
            </a:r>
            <a:r>
              <a:rPr lang="en-US" altLang="ko-KR" sz="2400" spc="-145" dirty="0">
                <a:latin typeface="Trebuchet MS"/>
                <a:cs typeface="Trebuchet MS"/>
              </a:rPr>
              <a:t>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2</a:t>
            </a:r>
            <a:r>
              <a:rPr lang="en-US" altLang="ko-KR" sz="2400" spc="68" dirty="0" smtClean="0">
                <a:latin typeface="Trebuchet MS"/>
                <a:cs typeface="Trebuchet MS"/>
              </a:rPr>
              <a:t>)</a:t>
            </a:r>
            <a:endParaRPr lang="ko-KR" altLang="en-US" sz="2400" dirty="0"/>
          </a:p>
          <a:p>
            <a:pPr marL="304074">
              <a:spcBef>
                <a:spcPts val="628"/>
              </a:spcBef>
            </a:pP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4074">
              <a:spcBef>
                <a:spcPts val="628"/>
              </a:spcBef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Payoffs:</a:t>
            </a:r>
          </a:p>
          <a:p>
            <a:pPr marL="400050" lvl="1" indent="0">
              <a:spcBef>
                <a:spcPts val="628"/>
              </a:spcBef>
              <a:buNone/>
            </a:pPr>
            <a:r>
              <a:rPr lang="en-US" altLang="ko-K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Profit </a:t>
            </a:r>
            <a:r>
              <a:rPr lang="en-US" altLang="ko-KR" sz="2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altLang="ko-KR" sz="2400" spc="47" dirty="0">
                <a:latin typeface="Symbol"/>
                <a:cs typeface="Symbol"/>
              </a:rPr>
              <a:t></a:t>
            </a:r>
            <a:r>
              <a:rPr lang="en-US" altLang="ko-KR" sz="2400" i="1" spc="70" baseline="-21164" dirty="0">
                <a:latin typeface="Palatino Linotype"/>
                <a:cs typeface="Palatino Linotype"/>
              </a:rPr>
              <a:t>n</a:t>
            </a:r>
            <a:r>
              <a:rPr lang="en-US" altLang="ko-KR" sz="2400" spc="47" dirty="0">
                <a:latin typeface="Trebuchet MS"/>
                <a:cs typeface="Trebuchet MS"/>
              </a:rPr>
              <a:t>(</a:t>
            </a:r>
            <a:r>
              <a:rPr lang="en-US" altLang="ko-KR" sz="2400" i="1" spc="47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70" baseline="-21164" dirty="0">
                <a:latin typeface="Trebuchet MS"/>
                <a:cs typeface="Trebuchet MS"/>
              </a:rPr>
              <a:t>1</a:t>
            </a:r>
            <a:r>
              <a:rPr lang="en-US" altLang="ko-KR" sz="2400" spc="47" dirty="0">
                <a:latin typeface="Trebuchet MS"/>
                <a:cs typeface="Trebuchet MS"/>
              </a:rPr>
              <a:t>,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2</a:t>
            </a:r>
            <a:r>
              <a:rPr lang="en-US" altLang="ko-KR" sz="2400" spc="68" dirty="0">
                <a:latin typeface="Trebuchet MS"/>
                <a:cs typeface="Trebuchet MS"/>
              </a:rPr>
              <a:t>) </a:t>
            </a:r>
            <a:r>
              <a:rPr lang="en-US" altLang="ko-KR" sz="2400" dirty="0">
                <a:latin typeface="Trebuchet MS"/>
                <a:cs typeface="Trebuchet MS"/>
              </a:rPr>
              <a:t>=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P</a:t>
            </a:r>
            <a:r>
              <a:rPr lang="en-US" altLang="ko-KR" sz="2400" spc="68" dirty="0">
                <a:latin typeface="Trebuchet MS"/>
                <a:cs typeface="Trebuchet MS"/>
              </a:rPr>
              <a:t>(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1 </a:t>
            </a:r>
            <a:r>
              <a:rPr lang="en-US" altLang="ko-KR" sz="2400" dirty="0">
                <a:latin typeface="Trebuchet MS"/>
                <a:cs typeface="Trebuchet MS"/>
              </a:rPr>
              <a:t>+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2</a:t>
            </a:r>
            <a:r>
              <a:rPr lang="en-US" altLang="ko-KR" sz="2400" spc="68" dirty="0">
                <a:latin typeface="Trebuchet MS"/>
                <a:cs typeface="Trebuchet MS"/>
              </a:rPr>
              <a:t>) </a:t>
            </a:r>
            <a:r>
              <a:rPr lang="en-US" altLang="ko-KR" sz="2400" i="1" spc="145" dirty="0" err="1">
                <a:latin typeface="Palatino Linotype"/>
                <a:cs typeface="Palatino Linotype"/>
              </a:rPr>
              <a:t>s</a:t>
            </a:r>
            <a:r>
              <a:rPr lang="en-US" altLang="ko-KR" sz="2400" i="1" spc="217" baseline="-21164" dirty="0" err="1">
                <a:latin typeface="Palatino Linotype"/>
                <a:cs typeface="Palatino Linotype"/>
              </a:rPr>
              <a:t>n</a:t>
            </a:r>
            <a:r>
              <a:rPr lang="en-US" altLang="ko-KR" sz="2400" i="1" spc="217" baseline="-21164" dirty="0">
                <a:latin typeface="Palatino Linotype"/>
                <a:cs typeface="Palatino Linotype"/>
              </a:rPr>
              <a:t> </a:t>
            </a:r>
            <a:r>
              <a:rPr lang="en-US" altLang="ko-KR" sz="2400" dirty="0">
                <a:latin typeface="Trebuchet MS"/>
                <a:cs typeface="Trebuchet MS"/>
              </a:rPr>
              <a:t>– </a:t>
            </a:r>
            <a:r>
              <a:rPr lang="en-US" altLang="ko-KR" sz="2400" i="1" spc="73" dirty="0" err="1">
                <a:latin typeface="Palatino Linotype"/>
                <a:cs typeface="Palatino Linotype"/>
              </a:rPr>
              <a:t>c</a:t>
            </a:r>
            <a:r>
              <a:rPr lang="en-US" altLang="ko-KR" sz="2400" i="1" spc="109" baseline="-21164" dirty="0" err="1">
                <a:latin typeface="Palatino Linotype"/>
                <a:cs typeface="Palatino Linotype"/>
              </a:rPr>
              <a:t>n</a:t>
            </a:r>
            <a:r>
              <a:rPr lang="en-US" altLang="ko-KR" sz="2400" i="1" spc="-385" baseline="-21164" dirty="0">
                <a:latin typeface="Palatino Linotype"/>
                <a:cs typeface="Palatino Linotype"/>
              </a:rPr>
              <a:t> </a:t>
            </a:r>
            <a:r>
              <a:rPr lang="en-US" altLang="ko-KR" sz="2400" i="1" spc="145" dirty="0" err="1">
                <a:latin typeface="Palatino Linotype"/>
                <a:cs typeface="Palatino Linotype"/>
              </a:rPr>
              <a:t>s</a:t>
            </a:r>
            <a:r>
              <a:rPr lang="en-US" altLang="ko-KR" sz="2400" i="1" spc="217" baseline="-21164" dirty="0" err="1">
                <a:latin typeface="Palatino Linotype"/>
                <a:cs typeface="Palatino Linotype"/>
              </a:rPr>
              <a:t>n</a:t>
            </a:r>
            <a:endParaRPr lang="en-US" altLang="ko-KR" sz="2400" baseline="-21164" dirty="0">
              <a:latin typeface="Palatino Linotype"/>
              <a:cs typeface="Palatino Linotype"/>
            </a:endParaRPr>
          </a:p>
          <a:p>
            <a:endParaRPr lang="en-US" altLang="ko-KR" sz="2800" i="1" dirty="0" smtClean="0">
              <a:latin typeface="Trebuchet MS"/>
              <a:cs typeface="Trebuchet MS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Competition between two firms: Model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57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Step 4: Remove strictly dominated</a:t>
            </a:r>
            <a:r>
              <a:rPr lang="en-US" altLang="ko-KR" spc="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68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0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68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2587361" y="1876802"/>
            <a:ext cx="3969278" cy="3640430"/>
            <a:chOff x="2087915" y="2528934"/>
            <a:chExt cx="3969278" cy="3640430"/>
          </a:xfrm>
        </p:grpSpPr>
        <p:sp>
          <p:nvSpPr>
            <p:cNvPr id="3" name="object 3"/>
            <p:cNvSpPr/>
            <p:nvPr/>
          </p:nvSpPr>
          <p:spPr>
            <a:xfrm>
              <a:off x="3518594" y="4601865"/>
              <a:ext cx="390955" cy="195477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0" y="0"/>
                  </a:moveTo>
                  <a:lnTo>
                    <a:pt x="0" y="228600"/>
                  </a:lnTo>
                  <a:lnTo>
                    <a:pt x="457200" y="228600"/>
                  </a:lnTo>
                  <a:lnTo>
                    <a:pt x="457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6" name="object 6"/>
            <p:cNvSpPr/>
            <p:nvPr/>
          </p:nvSpPr>
          <p:spPr>
            <a:xfrm>
              <a:off x="2736684" y="2647090"/>
              <a:ext cx="0" cy="3127639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7" name="object 7"/>
            <p:cNvSpPr/>
            <p:nvPr/>
          </p:nvSpPr>
          <p:spPr>
            <a:xfrm>
              <a:off x="2736684" y="5774729"/>
              <a:ext cx="3127639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8" name="object 8"/>
            <p:cNvSpPr/>
            <p:nvPr/>
          </p:nvSpPr>
          <p:spPr>
            <a:xfrm>
              <a:off x="2736684" y="4210910"/>
              <a:ext cx="3127639" cy="1563819"/>
            </a:xfrm>
            <a:custGeom>
              <a:avLst/>
              <a:gdLst/>
              <a:ahLst/>
              <a:cxnLst/>
              <a:rect l="l" t="t" r="r" b="b"/>
              <a:pathLst>
                <a:path w="3657600" h="1828800">
                  <a:moveTo>
                    <a:pt x="0" y="0"/>
                  </a:moveTo>
                  <a:lnTo>
                    <a:pt x="3657600" y="182880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9" name="object 9"/>
            <p:cNvSpPr/>
            <p:nvPr/>
          </p:nvSpPr>
          <p:spPr>
            <a:xfrm>
              <a:off x="2736684" y="2647090"/>
              <a:ext cx="1563819" cy="3127639"/>
            </a:xfrm>
            <a:custGeom>
              <a:avLst/>
              <a:gdLst/>
              <a:ahLst/>
              <a:cxnLst/>
              <a:rect l="l" t="t" r="r" b="b"/>
              <a:pathLst>
                <a:path w="1828800" h="3657600">
                  <a:moveTo>
                    <a:pt x="0" y="0"/>
                  </a:moveTo>
                  <a:lnTo>
                    <a:pt x="1828800" y="3657600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1539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2478871" y="5659398"/>
              <a:ext cx="319823" cy="41036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  <a:p>
              <a:pPr marL="206336">
                <a:lnSpc>
                  <a:spcPts val="1561"/>
                </a:lnSpc>
              </a:pPr>
              <a:r>
                <a:rPr sz="1539" spc="-4" dirty="0">
                  <a:latin typeface="Trebuchet MS"/>
                  <a:cs typeface="Trebuchet MS"/>
                </a:rPr>
                <a:t>0</a:t>
              </a:r>
              <a:endParaRPr sz="1539">
                <a:latin typeface="Trebuchet MS"/>
                <a:cs typeface="Trebuchet MS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716895" y="5853572"/>
              <a:ext cx="235116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154" dirty="0"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latin typeface="Trebuchet MS"/>
                  <a:cs typeface="Trebuchet MS"/>
                </a:rPr>
                <a:t>1</a:t>
              </a:r>
              <a:endParaRPr sz="2052" baseline="-20833">
                <a:latin typeface="Trebuchet MS"/>
                <a:cs typeface="Trebuchet MS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065304" y="2738312"/>
              <a:ext cx="716208" cy="315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1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(</a:t>
              </a:r>
              <a:r>
                <a:rPr sz="2052" i="1" spc="73" dirty="0">
                  <a:solidFill>
                    <a:srgbClr val="0000FF"/>
                  </a:solidFill>
                  <a:latin typeface="Times New Roman"/>
                  <a:cs typeface="Times New Roman"/>
                </a:rPr>
                <a:t>s</a:t>
              </a:r>
              <a:r>
                <a:rPr sz="2052" spc="109" baseline="-20833" dirty="0">
                  <a:solidFill>
                    <a:srgbClr val="0000FF"/>
                  </a:solidFill>
                  <a:latin typeface="Trebuchet MS"/>
                  <a:cs typeface="Trebuchet MS"/>
                </a:rPr>
                <a:t>2</a:t>
              </a:r>
              <a:r>
                <a:rPr sz="2052" spc="73" dirty="0">
                  <a:solidFill>
                    <a:srgbClr val="0000FF"/>
                  </a:solidFill>
                  <a:latin typeface="Trebuchet MS"/>
                  <a:cs typeface="Trebuchet MS"/>
                </a:rPr>
                <a:t>)</a:t>
              </a:r>
              <a:endParaRPr sz="2052">
                <a:latin typeface="Trebuchet MS"/>
                <a:cs typeface="Trebuchet MS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2087915" y="4420071"/>
              <a:ext cx="3969278" cy="10000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2052" i="1" spc="77" dirty="0">
                  <a:latin typeface="Times New Roman"/>
                  <a:cs typeface="Times New Roman"/>
                </a:rPr>
                <a:t>s</a:t>
              </a:r>
              <a:r>
                <a:rPr sz="2052" spc="115" baseline="-20833" dirty="0">
                  <a:latin typeface="Trebuchet MS"/>
                  <a:cs typeface="Trebuchet MS"/>
                </a:rPr>
                <a:t>2</a:t>
              </a:r>
              <a:endParaRPr sz="2052" baseline="-20833" dirty="0">
                <a:latin typeface="Trebuchet MS"/>
                <a:cs typeface="Trebuchet MS"/>
              </a:endParaRPr>
            </a:p>
            <a:p>
              <a:pPr>
                <a:spcBef>
                  <a:spcPts val="9"/>
                </a:spcBef>
              </a:pPr>
              <a:endParaRPr sz="2394" dirty="0">
                <a:latin typeface="Times New Roman"/>
                <a:cs typeface="Times New Roman"/>
              </a:endParaRPr>
            </a:p>
            <a:p>
              <a:pPr marR="4344" algn="r">
                <a:spcBef>
                  <a:spcPts val="4"/>
                </a:spcBef>
              </a:pPr>
              <a:r>
                <a:rPr sz="2052" i="1" spc="304" dirty="0">
                  <a:solidFill>
                    <a:srgbClr val="FF0000"/>
                  </a:solidFill>
                  <a:latin typeface="Times New Roman"/>
                  <a:cs typeface="Times New Roman"/>
                </a:rPr>
                <a:t>R</a:t>
              </a:r>
              <a:r>
                <a:rPr sz="2052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2</a:t>
              </a:r>
              <a:r>
                <a:rPr sz="2052" spc="-4" dirty="0">
                  <a:solidFill>
                    <a:srgbClr val="FF0000"/>
                  </a:solidFill>
                  <a:latin typeface="Trebuchet MS"/>
                  <a:cs typeface="Trebuchet MS"/>
                </a:rPr>
                <a:t>(</a:t>
              </a:r>
              <a:r>
                <a:rPr sz="2052" i="1" spc="154" dirty="0">
                  <a:solidFill>
                    <a:srgbClr val="FF0000"/>
                  </a:solidFill>
                  <a:latin typeface="Times New Roman"/>
                  <a:cs typeface="Times New Roman"/>
                </a:rPr>
                <a:t>s</a:t>
              </a:r>
              <a:r>
                <a:rPr sz="2052" baseline="-20833" dirty="0">
                  <a:solidFill>
                    <a:srgbClr val="FF0000"/>
                  </a:solidFill>
                  <a:latin typeface="Trebuchet MS"/>
                  <a:cs typeface="Trebuchet MS"/>
                </a:rPr>
                <a:t>1</a:t>
              </a:r>
              <a:r>
                <a:rPr sz="2052" spc="-4" dirty="0">
                  <a:solidFill>
                    <a:srgbClr val="FF0000"/>
                  </a:solidFill>
                  <a:latin typeface="Trebuchet MS"/>
                  <a:cs typeface="Trebuchet MS"/>
                </a:rPr>
                <a:t>)</a:t>
              </a:r>
              <a:endParaRPr sz="2052" dirty="0">
                <a:latin typeface="Trebuchet MS"/>
                <a:cs typeface="Trebuchet MS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2497767" y="2528934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5826085" y="5792094"/>
              <a:ext cx="100454" cy="26314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/>
              <a:r>
                <a:rPr sz="1710" i="1" spc="141" dirty="0">
                  <a:latin typeface="Times New Roman"/>
                  <a:cs typeface="Times New Roman"/>
                </a:rPr>
                <a:t>t</a:t>
              </a:r>
              <a:endParaRPr sz="171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4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process converges to the intersection  point: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altLang="ko-KR" i="1" spc="47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47" dirty="0">
                <a:latin typeface="Calibri" panose="020F0502020204030204" pitchFamily="34" charset="0"/>
                <a:cs typeface="Calibri" panose="020F0502020204030204" pitchFamily="34" charset="0"/>
              </a:rPr>
              <a:t>/3, </a:t>
            </a:r>
            <a:r>
              <a:rPr lang="en-US" altLang="ko-KR" i="1" spc="103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53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ko-KR" spc="-282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68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ko-KR" spc="68" dirty="0">
                <a:latin typeface="Calibri" panose="020F0502020204030204" pitchFamily="34" charset="0"/>
                <a:cs typeface="Calibri" panose="020F0502020204030204" pitchFamily="34" charset="0"/>
              </a:rPr>
              <a:t>/3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/>
          </p:nvPr>
        </p:nvGraphicFramePr>
        <p:xfrm>
          <a:off x="1783569" y="2334804"/>
          <a:ext cx="5371719" cy="2606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65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5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1273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Step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#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Undominated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i="1" spc="1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spc="157" baseline="-20467" dirty="0">
                          <a:latin typeface="Trebuchet MS"/>
                          <a:cs typeface="Trebuchet MS"/>
                        </a:rPr>
                        <a:t>1</a:t>
                      </a:r>
                      <a:endParaRPr sz="2400" baseline="-20467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1272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dirty="0">
                          <a:latin typeface="Trebuchet MS"/>
                          <a:cs typeface="Trebuchet MS"/>
                        </a:rPr>
                        <a:t>1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[0,</a:t>
                      </a:r>
                      <a:r>
                        <a:rPr sz="2400" spc="-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i="1" spc="4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spc="45" dirty="0">
                          <a:latin typeface="Trebuchet MS"/>
                          <a:cs typeface="Trebuchet MS"/>
                        </a:rPr>
                        <a:t>/2]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273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dirty="0">
                          <a:latin typeface="Trebuchet MS"/>
                          <a:cs typeface="Trebuchet MS"/>
                        </a:rPr>
                        <a:t>3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400" spc="40" dirty="0">
                          <a:latin typeface="Trebuchet MS"/>
                          <a:cs typeface="Trebuchet MS"/>
                        </a:rPr>
                        <a:t>[</a:t>
                      </a:r>
                      <a:r>
                        <a:rPr sz="2400" i="1" spc="4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spc="40" dirty="0">
                          <a:latin typeface="Trebuchet MS"/>
                          <a:cs typeface="Trebuchet MS"/>
                        </a:rPr>
                        <a:t>/4,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40" dirty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2400" i="1" spc="4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spc="40" dirty="0">
                          <a:latin typeface="Trebuchet MS"/>
                          <a:cs typeface="Trebuchet MS"/>
                        </a:rPr>
                        <a:t>/8]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1273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dirty="0">
                          <a:latin typeface="Trebuchet MS"/>
                          <a:cs typeface="Trebuchet MS"/>
                        </a:rPr>
                        <a:t>5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400" spc="25" dirty="0">
                          <a:latin typeface="Trebuchet MS"/>
                          <a:cs typeface="Trebuchet MS"/>
                        </a:rPr>
                        <a:t>[5</a:t>
                      </a:r>
                      <a:r>
                        <a:rPr sz="2400" i="1" spc="2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spc="25" dirty="0">
                          <a:latin typeface="Trebuchet MS"/>
                          <a:cs typeface="Trebuchet MS"/>
                        </a:rPr>
                        <a:t>/16,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11</a:t>
                      </a:r>
                      <a:r>
                        <a:rPr sz="2400" i="1" spc="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/32]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1273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dirty="0">
                          <a:latin typeface="Trebuchet MS"/>
                          <a:cs typeface="Trebuchet MS"/>
                        </a:rPr>
                        <a:t>7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2400" spc="20" dirty="0">
                          <a:latin typeface="Trebuchet MS"/>
                          <a:cs typeface="Trebuchet MS"/>
                        </a:rPr>
                        <a:t>[21</a:t>
                      </a:r>
                      <a:r>
                        <a:rPr sz="2400" i="1" spc="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/64,</a:t>
                      </a:r>
                      <a:r>
                        <a:rPr sz="24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43</a:t>
                      </a:r>
                      <a:r>
                        <a:rPr sz="2400" i="1" spc="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/128]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6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Lower bound</a:t>
            </a:r>
            <a:r>
              <a:rPr lang="en-US" altLang="ko-KR" spc="-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  <a:p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Upper bound = </a:t>
            </a:r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sp>
        <p:nvSpPr>
          <p:cNvPr id="6" name="object 6"/>
          <p:cNvSpPr/>
          <p:nvPr/>
        </p:nvSpPr>
        <p:spPr>
          <a:xfrm>
            <a:off x="1865505" y="3501008"/>
            <a:ext cx="4739025" cy="10503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object 7"/>
          <p:cNvSpPr/>
          <p:nvPr/>
        </p:nvSpPr>
        <p:spPr>
          <a:xfrm>
            <a:off x="1865505" y="1844824"/>
            <a:ext cx="3085286" cy="867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  <p:extLst>
      <p:ext uri="{BB962C8B-B14F-4D97-AF65-F5344CB8AC3E}">
        <p14:creationId xmlns:p14="http://schemas.microsoft.com/office/powerpoint/2010/main" val="11216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/>
          <p:nvPr/>
        </p:nvSpPr>
        <p:spPr>
          <a:xfrm>
            <a:off x="323528" y="2852936"/>
            <a:ext cx="8656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600" dirty="0" smtClean="0">
                <a:latin typeface="Comic Sans MS" pitchFamily="66" charset="0"/>
              </a:rPr>
              <a:t>Simultaneous Play: </a:t>
            </a:r>
            <a:r>
              <a:rPr kumimoji="1" lang="en-US" altLang="ko-KR" sz="3600" dirty="0" err="1" smtClean="0">
                <a:latin typeface="Comic Sans MS" pitchFamily="66" charset="0"/>
              </a:rPr>
              <a:t>Cournot</a:t>
            </a:r>
            <a:r>
              <a:rPr kumimoji="1" lang="en-US" altLang="ko-KR" sz="3600" dirty="0" smtClean="0">
                <a:latin typeface="Comic Sans MS" pitchFamily="66" charset="0"/>
              </a:rPr>
              <a:t> Competition</a:t>
            </a:r>
          </a:p>
          <a:p>
            <a:r>
              <a:rPr kumimoji="1" lang="en-US" altLang="ko-KR" sz="3600" dirty="0" smtClean="0">
                <a:latin typeface="Comic Sans MS" pitchFamily="66" charset="0"/>
              </a:rPr>
              <a:t>(We’ve covered this earlier)</a:t>
            </a:r>
            <a:endParaRPr kumimoji="1" lang="ko-KR" altLang="en-US" sz="3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9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텍스트 개체 틀 4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/>
              <a:lstStyle/>
              <a:p>
                <a:r>
                  <a:rPr lang="en-US" altLang="ko-KR" i="1" spc="-4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pc="-4" smtClean="0">
                            <a:solidFill>
                              <a:schemeClr val="tx1"/>
                            </a:solidFill>
                            <a:latin typeface="Cambria Math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pc="-4" smtClean="0">
                            <a:solidFill>
                              <a:schemeClr val="tx1"/>
                            </a:solidFill>
                            <a:latin typeface="Cambria Math" charset="0"/>
                            <a:cs typeface="Calibri" panose="020F050202020403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altLang="ko-KR" b="0" i="1" spc="-4" smtClean="0">
                            <a:solidFill>
                              <a:schemeClr val="tx1"/>
                            </a:solidFill>
                            <a:latin typeface="Cambria Math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altLang="ko-KR" b="0" i="1" spc="-4" smtClean="0">
                        <a:solidFill>
                          <a:schemeClr val="tx1"/>
                        </a:solidFill>
                        <a:latin typeface="Cambria Math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pc="-4" smtClean="0">
                            <a:solidFill>
                              <a:schemeClr val="tx1"/>
                            </a:solidFill>
                            <a:latin typeface="Cambria Math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pc="-4" smtClean="0">
                            <a:solidFill>
                              <a:schemeClr val="tx1"/>
                            </a:solidFill>
                            <a:latin typeface="Cambria Math" charset="0"/>
                            <a:cs typeface="Calibri" panose="020F050202020403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altLang="ko-KR" b="0" i="1" spc="-4" smtClean="0">
                            <a:solidFill>
                              <a:schemeClr val="tx1"/>
                            </a:solidFill>
                            <a:latin typeface="Cambria Math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ko-KR" b="0" i="1" spc="-4" smtClean="0">
                        <a:solidFill>
                          <a:schemeClr val="tx1"/>
                        </a:solidFill>
                        <a:latin typeface="Cambria Math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ko-KR" b="0" i="1" spc="-4" smtClean="0">
                        <a:solidFill>
                          <a:schemeClr val="tx1"/>
                        </a:solidFill>
                        <a:latin typeface="Cambria Math" charset="0"/>
                        <a:cs typeface="Calibri" panose="020F0502020204030204" pitchFamily="34" charset="0"/>
                      </a:rPr>
                      <m:t>𝑐</m:t>
                    </m:r>
                  </m:oMath>
                </a14:m>
                <a:endParaRPr lang="en-US" altLang="ko-KR" i="1" spc="-4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ko-KR" i="1" spc="-4" dirty="0">
                  <a:solidFill>
                    <a:srgbClr val="000065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ko-KR" i="1" spc="-4" dirty="0" smtClean="0">
                    <a:solidFill>
                      <a:srgbClr val="00006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Best </a:t>
                </a:r>
                <a:r>
                  <a:rPr lang="en-US" altLang="ko-KR" i="1" dirty="0">
                    <a:solidFill>
                      <a:srgbClr val="00006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response </a:t>
                </a:r>
                <a:r>
                  <a:rPr lang="en-US" altLang="ko-KR" i="1" spc="-4" dirty="0">
                    <a:solidFill>
                      <a:srgbClr val="00006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set </a:t>
                </a:r>
                <a:r>
                  <a:rPr lang="en-US" altLang="ko-KR" spc="-4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player </a:t>
                </a:r>
                <a:r>
                  <a:rPr lang="en-US" altLang="ko-KR" i="1" spc="269" dirty="0">
                    <a:latin typeface="Calibri" panose="020F0502020204030204" pitchFamily="34" charset="0"/>
                    <a:cs typeface="Calibri" panose="020F0502020204030204" pitchFamily="34" charset="0"/>
                  </a:rPr>
                  <a:t>n </a:t>
                </a:r>
                <a:r>
                  <a:rPr lang="en-US" altLang="ko-KR" spc="-4" dirty="0">
                    <a:latin typeface="Calibri" panose="020F0502020204030204" pitchFamily="34" charset="0"/>
                    <a:cs typeface="Calibri" panose="020F0502020204030204" pitchFamily="34" charset="0"/>
                  </a:rPr>
                  <a:t>to</a:t>
                </a:r>
                <a:r>
                  <a:rPr lang="en-US" altLang="ko-KR" spc="-8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ko-KR" spc="38" dirty="0">
                    <a:latin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altLang="ko-KR" spc="57" baseline="-21164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altLang="ko-KR" i="1" spc="57" baseline="-21164" dirty="0"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en-US" altLang="ko-KR" spc="38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endParaRPr lang="en-US" altLang="ko-KR" spc="38" dirty="0">
                  <a:latin typeface="Trebuchet MS"/>
                  <a:cs typeface="Trebuchet MS"/>
                </a:endParaRPr>
              </a:p>
              <a:p>
                <a:endParaRPr lang="en-US" altLang="ko-KR" spc="38" dirty="0" smtClean="0">
                  <a:latin typeface="Trebuchet MS"/>
                  <a:cs typeface="Trebuchet MS"/>
                </a:endParaRPr>
              </a:p>
              <a:p>
                <a:endParaRPr lang="en-US" altLang="ko-KR" spc="38" dirty="0">
                  <a:latin typeface="Trebuchet MS"/>
                  <a:cs typeface="Trebuchet MS"/>
                </a:endParaRPr>
              </a:p>
              <a:p>
                <a:r>
                  <a:rPr lang="en-US" altLang="ko-KR" spc="-4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Note: </a:t>
                </a:r>
                <a:r>
                  <a:rPr lang="en-US" altLang="ko-KR" spc="-4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arg</a:t>
                </a:r>
                <a:r>
                  <a:rPr lang="en-US" altLang="ko-KR" spc="-4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ko-KR" spc="56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max</a:t>
                </a:r>
                <a:r>
                  <a:rPr lang="en-US" altLang="ko-KR" i="1" spc="83" baseline="-21164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altLang="ko-KR" i="1" spc="83" baseline="-21164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ko-KR" spc="-352" baseline="-21164" dirty="0">
                    <a:latin typeface="Calibri" panose="020F0502020204030204" pitchFamily="34" charset="0"/>
                    <a:cs typeface="Calibri" panose="020F0502020204030204" pitchFamily="34" charset="0"/>
                  </a:rPr>
                  <a:t>∈ </a:t>
                </a:r>
                <a:r>
                  <a:rPr lang="en-US" altLang="ko-KR" i="1" spc="583" baseline="-21164" dirty="0">
                    <a:latin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n-US" altLang="ko-KR" i="1" spc="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en-US" altLang="ko-KR" spc="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altLang="ko-KR" i="1" spc="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altLang="ko-KR" spc="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en-US" altLang="ko-KR" spc="-4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</a:t>
                </a:r>
                <a:r>
                  <a:rPr lang="en-US" altLang="ko-KR" spc="-286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ko-KR" spc="-4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</a:t>
                </a: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ko-KR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set </a:t>
                </a:r>
                <a:r>
                  <a:rPr lang="en-US" altLang="ko-KR" spc="-4" dirty="0">
                    <a:latin typeface="Calibri" panose="020F0502020204030204" pitchFamily="34" charset="0"/>
                    <a:cs typeface="Calibri" panose="020F0502020204030204" pitchFamily="34" charset="0"/>
                  </a:rPr>
                  <a:t>of </a:t>
                </a:r>
                <a:r>
                  <a:rPr lang="en-US" altLang="ko-KR" i="1" spc="346" dirty="0">
                    <a:latin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n-US" altLang="ko-KR" spc="-4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that maximize </a:t>
                </a:r>
                <a:r>
                  <a:rPr lang="en-US" altLang="ko-KR" i="1" spc="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en-US" altLang="ko-KR" spc="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altLang="ko-KR" i="1" spc="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altLang="ko-KR" spc="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5" name="텍스트 개체 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0">
                <a:blip r:embed="rId3"/>
                <a:stretch>
                  <a:fillRect l="-1042" t="-93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pc="-4" dirty="0"/>
              <a:t>Best</a:t>
            </a:r>
            <a:r>
              <a:rPr spc="-77" dirty="0"/>
              <a:t> </a:t>
            </a:r>
            <a:r>
              <a:rPr spc="-4" dirty="0"/>
              <a:t>response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2464" y="2924944"/>
            <a:ext cx="6984776" cy="144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9549">
              <a:lnSpc>
                <a:spcPts val="2796"/>
              </a:lnSpc>
              <a:spcBef>
                <a:spcPts val="693"/>
              </a:spcBef>
              <a:tabLst>
                <a:tab pos="3482184" algn="l"/>
                <a:tab pos="4085988" algn="l"/>
              </a:tabLst>
            </a:pPr>
            <a:r>
              <a:rPr sz="2736" i="1" spc="103" dirty="0" smtClean="0">
                <a:latin typeface="Times New Roman"/>
                <a:cs typeface="Times New Roman"/>
              </a:rPr>
              <a:t>R</a:t>
            </a:r>
            <a:r>
              <a:rPr sz="2694" i="1" spc="153" baseline="-21164" dirty="0" smtClean="0">
                <a:latin typeface="Times New Roman"/>
                <a:cs typeface="Times New Roman"/>
              </a:rPr>
              <a:t>n</a:t>
            </a:r>
            <a:r>
              <a:rPr sz="2736" spc="103" dirty="0" smtClean="0">
                <a:latin typeface="Trebuchet MS"/>
                <a:cs typeface="Trebuchet MS"/>
              </a:rPr>
              <a:t>(</a:t>
            </a:r>
            <a:r>
              <a:rPr sz="2736" spc="103" dirty="0" smtClean="0">
                <a:latin typeface="Franklin Gothic Medium"/>
                <a:cs typeface="Franklin Gothic Medium"/>
              </a:rPr>
              <a:t>s</a:t>
            </a:r>
            <a:r>
              <a:rPr sz="2694" spc="153" baseline="-21164" dirty="0" smtClean="0">
                <a:latin typeface="Trebuchet MS"/>
                <a:cs typeface="Trebuchet MS"/>
              </a:rPr>
              <a:t>-</a:t>
            </a:r>
            <a:r>
              <a:rPr sz="2694" i="1" spc="153" baseline="-21164" dirty="0" smtClean="0">
                <a:latin typeface="Times New Roman"/>
                <a:cs typeface="Times New Roman"/>
              </a:rPr>
              <a:t>n</a:t>
            </a:r>
            <a:r>
              <a:rPr sz="2736" spc="103" dirty="0">
                <a:latin typeface="Trebuchet MS"/>
                <a:cs typeface="Trebuchet MS"/>
              </a:rPr>
              <a:t>) </a:t>
            </a:r>
            <a:r>
              <a:rPr sz="2736" spc="-4" dirty="0">
                <a:latin typeface="Trebuchet MS"/>
                <a:cs typeface="Trebuchet MS"/>
              </a:rPr>
              <a:t>=</a:t>
            </a:r>
            <a:r>
              <a:rPr sz="2736" spc="-77" dirty="0">
                <a:latin typeface="Trebuchet MS"/>
                <a:cs typeface="Trebuchet MS"/>
              </a:rPr>
              <a:t> </a:t>
            </a:r>
            <a:r>
              <a:rPr sz="2736" spc="-4" dirty="0">
                <a:latin typeface="Trebuchet MS"/>
                <a:cs typeface="Trebuchet MS"/>
              </a:rPr>
              <a:t>arg</a:t>
            </a:r>
            <a:r>
              <a:rPr sz="2736" spc="13" dirty="0">
                <a:latin typeface="Trebuchet MS"/>
                <a:cs typeface="Trebuchet MS"/>
              </a:rPr>
              <a:t> </a:t>
            </a:r>
            <a:r>
              <a:rPr sz="2736" spc="34" dirty="0">
                <a:latin typeface="Trebuchet MS"/>
                <a:cs typeface="Trebuchet MS"/>
              </a:rPr>
              <a:t>max</a:t>
            </a:r>
            <a:r>
              <a:rPr sz="2694" i="1" spc="51" baseline="-21164" dirty="0">
                <a:latin typeface="Times New Roman"/>
                <a:cs typeface="Times New Roman"/>
              </a:rPr>
              <a:t>s	</a:t>
            </a:r>
            <a:r>
              <a:rPr sz="2694" b="1" spc="-904" baseline="-21164" dirty="0">
                <a:latin typeface="Malgun Gothic"/>
                <a:cs typeface="Malgun Gothic"/>
              </a:rPr>
              <a:t>∈                  </a:t>
            </a:r>
            <a:r>
              <a:rPr sz="2694" b="1" spc="-898" baseline="-21164" dirty="0">
                <a:latin typeface="Malgun Gothic"/>
                <a:cs typeface="Malgun Gothic"/>
              </a:rPr>
              <a:t> </a:t>
            </a:r>
            <a:r>
              <a:rPr sz="2694" i="1" spc="301" baseline="-21164" dirty="0">
                <a:latin typeface="Times New Roman"/>
                <a:cs typeface="Times New Roman"/>
              </a:rPr>
              <a:t>S	</a:t>
            </a:r>
            <a:r>
              <a:rPr sz="2736" spc="90" dirty="0">
                <a:latin typeface="Symbol"/>
                <a:cs typeface="Symbol"/>
              </a:rPr>
              <a:t></a:t>
            </a:r>
            <a:r>
              <a:rPr sz="2694" i="1" spc="134" baseline="-21164" dirty="0">
                <a:latin typeface="Times New Roman"/>
                <a:cs typeface="Times New Roman"/>
              </a:rPr>
              <a:t>n</a:t>
            </a:r>
            <a:r>
              <a:rPr sz="2736" spc="90" dirty="0">
                <a:latin typeface="Trebuchet MS"/>
                <a:cs typeface="Trebuchet MS"/>
              </a:rPr>
              <a:t>(</a:t>
            </a:r>
            <a:r>
              <a:rPr sz="2736" i="1" spc="90" dirty="0">
                <a:latin typeface="Times New Roman"/>
                <a:cs typeface="Times New Roman"/>
              </a:rPr>
              <a:t>s</a:t>
            </a:r>
            <a:r>
              <a:rPr sz="2694" i="1" spc="134" baseline="-21164" dirty="0">
                <a:latin typeface="Times New Roman"/>
                <a:cs typeface="Times New Roman"/>
              </a:rPr>
              <a:t>n</a:t>
            </a:r>
            <a:r>
              <a:rPr sz="2736" spc="90" dirty="0">
                <a:latin typeface="Trebuchet MS"/>
                <a:cs typeface="Trebuchet MS"/>
              </a:rPr>
              <a:t>,</a:t>
            </a:r>
            <a:r>
              <a:rPr sz="2736" spc="-43" dirty="0">
                <a:latin typeface="Trebuchet MS"/>
                <a:cs typeface="Trebuchet MS"/>
              </a:rPr>
              <a:t> </a:t>
            </a:r>
            <a:r>
              <a:rPr sz="2736" spc="38" dirty="0">
                <a:latin typeface="Franklin Gothic Medium"/>
                <a:cs typeface="Franklin Gothic Medium"/>
              </a:rPr>
              <a:t>s</a:t>
            </a:r>
            <a:r>
              <a:rPr sz="2694" spc="57" baseline="-21164" dirty="0">
                <a:latin typeface="Trebuchet MS"/>
                <a:cs typeface="Trebuchet MS"/>
              </a:rPr>
              <a:t>-</a:t>
            </a:r>
            <a:r>
              <a:rPr sz="2694" i="1" spc="57" baseline="-21164" dirty="0">
                <a:latin typeface="Times New Roman"/>
                <a:cs typeface="Times New Roman"/>
              </a:rPr>
              <a:t>n</a:t>
            </a:r>
            <a:r>
              <a:rPr sz="2736" spc="38" dirty="0">
                <a:latin typeface="Trebuchet MS"/>
                <a:cs typeface="Trebuchet MS"/>
              </a:rPr>
              <a:t>)</a:t>
            </a:r>
            <a:endParaRPr sz="2736" dirty="0">
              <a:latin typeface="Trebuchet MS"/>
              <a:cs typeface="Trebuchet MS"/>
            </a:endParaRPr>
          </a:p>
          <a:p>
            <a:pPr marL="3276393">
              <a:lnSpc>
                <a:spcPts val="1667"/>
              </a:lnSpc>
              <a:tabLst>
                <a:tab pos="3843816" algn="l"/>
              </a:tabLst>
            </a:pPr>
            <a:r>
              <a:rPr sz="1796" i="1" spc="180" dirty="0">
                <a:latin typeface="Times New Roman"/>
                <a:cs typeface="Times New Roman"/>
              </a:rPr>
              <a:t>n	n</a:t>
            </a:r>
            <a:endParaRPr sz="1796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96" dirty="0">
              <a:latin typeface="Times New Roman"/>
              <a:cs typeface="Times New Roman"/>
            </a:endParaRPr>
          </a:p>
          <a:p>
            <a:pPr marL="10860">
              <a:spcBef>
                <a:spcPts val="1291"/>
              </a:spcBef>
            </a:pPr>
            <a:endParaRPr sz="2736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551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Calculating the best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response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given</a:t>
            </a:r>
            <a:r>
              <a:rPr lang="en-US" altLang="ko-KR" spc="4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94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spc="141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ko-KR" i="1" spc="141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spc="94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altLang="ko-KR" spc="9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pc="94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Differentiate and</a:t>
            </a:r>
            <a:r>
              <a:rPr lang="en-US" altLang="ko-KR" spc="-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solve</a:t>
            </a:r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altLang="ko-KR" spc="-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pc="-4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pc="-9" dirty="0" smtClean="0">
                <a:latin typeface="Calibri" panose="020F0502020204030204" pitchFamily="34" charset="0"/>
                <a:cs typeface="Calibri" panose="020F0502020204030204" pitchFamily="34" charset="0"/>
              </a:rPr>
              <a:t>So the best response function is: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dirty="0">
              <a:latin typeface="Trebuchet MS"/>
              <a:cs typeface="Trebuchet MS"/>
            </a:endParaRPr>
          </a:p>
          <a:p>
            <a:endParaRPr lang="en-US" altLang="ko-KR" dirty="0">
              <a:latin typeface="Trebuchet MS"/>
              <a:cs typeface="Trebuchet MS"/>
            </a:endParaRPr>
          </a:p>
          <a:p>
            <a:endParaRPr lang="ko-KR" alt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sp>
        <p:nvSpPr>
          <p:cNvPr id="6" name="object 6"/>
          <p:cNvSpPr/>
          <p:nvPr/>
        </p:nvSpPr>
        <p:spPr>
          <a:xfrm>
            <a:off x="899592" y="1772816"/>
            <a:ext cx="5573712" cy="5440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object 7"/>
          <p:cNvSpPr/>
          <p:nvPr/>
        </p:nvSpPr>
        <p:spPr>
          <a:xfrm>
            <a:off x="899592" y="3212976"/>
            <a:ext cx="3684097" cy="294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" name="object 8"/>
          <p:cNvSpPr/>
          <p:nvPr/>
        </p:nvSpPr>
        <p:spPr>
          <a:xfrm>
            <a:off x="899592" y="4365104"/>
            <a:ext cx="4235344" cy="7942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  <p:extLst>
      <p:ext uri="{BB962C8B-B14F-4D97-AF65-F5344CB8AC3E}">
        <p14:creationId xmlns:p14="http://schemas.microsoft.com/office/powerpoint/2010/main" val="9527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750" y="1734862"/>
            <a:ext cx="7102347" cy="13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" name="object 3"/>
          <p:cNvSpPr/>
          <p:nvPr/>
        </p:nvSpPr>
        <p:spPr>
          <a:xfrm>
            <a:off x="2736684" y="2034988"/>
            <a:ext cx="3127639" cy="3127639"/>
          </a:xfrm>
          <a:custGeom>
            <a:avLst/>
            <a:gdLst/>
            <a:ahLst/>
            <a:cxnLst/>
            <a:rect l="l" t="t" r="r" b="b"/>
            <a:pathLst>
              <a:path w="3657600" h="3657600">
                <a:moveTo>
                  <a:pt x="0" y="0"/>
                </a:moveTo>
                <a:lnTo>
                  <a:pt x="0" y="3657600"/>
                </a:lnTo>
                <a:lnTo>
                  <a:pt x="3657600" y="3657600"/>
                </a:lnTo>
                <a:lnTo>
                  <a:pt x="365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For simplicity, let </a:t>
            </a:r>
            <a:r>
              <a:rPr lang="en-US" altLang="ko-KR" i="1" spc="222" dirty="0"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altLang="ko-KR" spc="34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ko-KR" i="1" spc="34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ko-KR" spc="2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-6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spc="-60" dirty="0">
                <a:latin typeface="Calibri" panose="020F0502020204030204" pitchFamily="34" charset="0"/>
                <a:cs typeface="Calibri" panose="020F0502020204030204" pitchFamily="34" charset="0"/>
              </a:rPr>
              <a:t>)/</a:t>
            </a:r>
            <a:r>
              <a:rPr lang="en-US" altLang="ko-KR" i="1" spc="-6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dirty="0"/>
              <a:t>Example: </a:t>
            </a:r>
            <a:r>
              <a:rPr spc="-4" dirty="0"/>
              <a:t>Cournot</a:t>
            </a:r>
            <a:r>
              <a:rPr spc="-60" dirty="0"/>
              <a:t> </a:t>
            </a:r>
            <a:r>
              <a:rPr spc="-4" dirty="0"/>
              <a:t>duopoly</a:t>
            </a:r>
          </a:p>
        </p:txBody>
      </p:sp>
      <p:sp>
        <p:nvSpPr>
          <p:cNvPr id="6" name="object 6"/>
          <p:cNvSpPr/>
          <p:nvPr/>
        </p:nvSpPr>
        <p:spPr>
          <a:xfrm>
            <a:off x="2736684" y="2034988"/>
            <a:ext cx="0" cy="3127639"/>
          </a:xfrm>
          <a:custGeom>
            <a:avLst/>
            <a:gdLst/>
            <a:ahLst/>
            <a:cxnLst/>
            <a:rect l="l" t="t" r="r" b="b"/>
            <a:pathLst>
              <a:path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object 7"/>
          <p:cNvSpPr/>
          <p:nvPr/>
        </p:nvSpPr>
        <p:spPr>
          <a:xfrm>
            <a:off x="2736684" y="5154482"/>
            <a:ext cx="3127639" cy="16290"/>
          </a:xfrm>
          <a:custGeom>
            <a:avLst/>
            <a:gdLst/>
            <a:ahLst/>
            <a:cxnLst/>
            <a:rect l="l" t="t" r="r" b="b"/>
            <a:pathLst>
              <a:path w="3657600" h="19050">
                <a:moveTo>
                  <a:pt x="0" y="0"/>
                </a:moveTo>
                <a:lnTo>
                  <a:pt x="0" y="19050"/>
                </a:lnTo>
                <a:lnTo>
                  <a:pt x="3657600" y="19050"/>
                </a:lnTo>
                <a:lnTo>
                  <a:pt x="365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" name="object 8"/>
          <p:cNvSpPr/>
          <p:nvPr/>
        </p:nvSpPr>
        <p:spPr>
          <a:xfrm>
            <a:off x="2736684" y="3598808"/>
            <a:ext cx="3127639" cy="1563819"/>
          </a:xfrm>
          <a:custGeom>
            <a:avLst/>
            <a:gdLst/>
            <a:ahLst/>
            <a:cxnLst/>
            <a:rect l="l" t="t" r="r" b="b"/>
            <a:pathLst>
              <a:path w="3657600" h="1828800">
                <a:moveTo>
                  <a:pt x="0" y="0"/>
                </a:moveTo>
                <a:lnTo>
                  <a:pt x="3657600" y="182880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9" name="object 9"/>
          <p:cNvSpPr/>
          <p:nvPr/>
        </p:nvSpPr>
        <p:spPr>
          <a:xfrm>
            <a:off x="2736684" y="2034988"/>
            <a:ext cx="1563819" cy="3127639"/>
          </a:xfrm>
          <a:custGeom>
            <a:avLst/>
            <a:gdLst/>
            <a:ahLst/>
            <a:cxnLst/>
            <a:rect l="l" t="t" r="r" b="b"/>
            <a:pathLst>
              <a:path w="1828800" h="3657600">
                <a:moveTo>
                  <a:pt x="0" y="0"/>
                </a:moveTo>
                <a:lnTo>
                  <a:pt x="1828800" y="3657600"/>
                </a:lnTo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0" name="object 10"/>
          <p:cNvSpPr txBox="1"/>
          <p:nvPr/>
        </p:nvSpPr>
        <p:spPr>
          <a:xfrm>
            <a:off x="2478870" y="1916832"/>
            <a:ext cx="100454" cy="263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z="1710" i="1" spc="141" dirty="0">
                <a:latin typeface="Times New Roman"/>
                <a:cs typeface="Times New Roman"/>
              </a:rPr>
              <a:t>t</a:t>
            </a:r>
            <a:endParaRPr sz="171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78871" y="5047296"/>
            <a:ext cx="319823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lnSpc>
                <a:spcPts val="1561"/>
              </a:lnSpc>
            </a:pPr>
            <a:r>
              <a:rPr sz="1539" spc="-4" dirty="0">
                <a:latin typeface="Trebuchet MS"/>
                <a:cs typeface="Trebuchet MS"/>
              </a:rPr>
              <a:t>0</a:t>
            </a:r>
            <a:endParaRPr sz="1539">
              <a:latin typeface="Trebuchet MS"/>
              <a:cs typeface="Trebuchet MS"/>
            </a:endParaRPr>
          </a:p>
          <a:p>
            <a:pPr marL="206336">
              <a:lnSpc>
                <a:spcPts val="1561"/>
              </a:lnSpc>
            </a:pPr>
            <a:r>
              <a:rPr sz="1539" spc="-4" dirty="0">
                <a:latin typeface="Trebuchet MS"/>
                <a:cs typeface="Trebuchet MS"/>
              </a:rPr>
              <a:t>0</a:t>
            </a:r>
            <a:endParaRPr sz="1539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16895" y="5241470"/>
            <a:ext cx="235116" cy="315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z="2052" i="1" spc="154" dirty="0">
                <a:latin typeface="Times New Roman"/>
                <a:cs typeface="Times New Roman"/>
              </a:rPr>
              <a:t>s</a:t>
            </a:r>
            <a:r>
              <a:rPr sz="2052" baseline="-20833" dirty="0">
                <a:latin typeface="Trebuchet MS"/>
                <a:cs typeface="Trebuchet MS"/>
              </a:rPr>
              <a:t>1</a:t>
            </a:r>
            <a:endParaRPr sz="2052" baseline="-20833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7916" y="3807969"/>
            <a:ext cx="235116" cy="315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z="2052" i="1" spc="154" dirty="0">
                <a:latin typeface="Times New Roman"/>
                <a:cs typeface="Times New Roman"/>
              </a:rPr>
              <a:t>s</a:t>
            </a:r>
            <a:r>
              <a:rPr sz="2052" baseline="-20833" dirty="0">
                <a:latin typeface="Trebuchet MS"/>
                <a:cs typeface="Trebuchet MS"/>
              </a:rPr>
              <a:t>2</a:t>
            </a:r>
            <a:endParaRPr sz="2052" baseline="-20833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6685" y="2126211"/>
            <a:ext cx="3320401" cy="2769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9368"/>
            <a:r>
              <a:rPr sz="2052" i="1" spc="73" dirty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52" spc="109" baseline="-20833" dirty="0">
                <a:solidFill>
                  <a:srgbClr val="0000FF"/>
                </a:solidFill>
                <a:latin typeface="Trebuchet MS"/>
                <a:cs typeface="Trebuchet MS"/>
              </a:rPr>
              <a:t>1</a:t>
            </a:r>
            <a:r>
              <a:rPr sz="2052" spc="73" dirty="0">
                <a:solidFill>
                  <a:srgbClr val="0000FF"/>
                </a:solidFill>
                <a:latin typeface="Trebuchet MS"/>
                <a:cs typeface="Trebuchet MS"/>
              </a:rPr>
              <a:t>(</a:t>
            </a:r>
            <a:r>
              <a:rPr sz="2052" i="1" spc="73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052" spc="109" baseline="-20833" dirty="0">
                <a:solidFill>
                  <a:srgbClr val="0000FF"/>
                </a:solidFill>
                <a:latin typeface="Trebuchet MS"/>
                <a:cs typeface="Trebuchet MS"/>
              </a:rPr>
              <a:t>2</a:t>
            </a:r>
            <a:r>
              <a:rPr sz="2052" spc="73" dirty="0">
                <a:solidFill>
                  <a:srgbClr val="0000FF"/>
                </a:solidFill>
                <a:latin typeface="Trebuchet MS"/>
                <a:cs typeface="Trebuchet MS"/>
              </a:rPr>
              <a:t>)</a:t>
            </a:r>
            <a:endParaRPr sz="2052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394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94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94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94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94" dirty="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</a:pPr>
            <a:endParaRPr sz="1924" dirty="0">
              <a:latin typeface="Times New Roman"/>
              <a:cs typeface="Times New Roman"/>
            </a:endParaRPr>
          </a:p>
          <a:p>
            <a:pPr marR="4344" algn="r">
              <a:spcBef>
                <a:spcPts val="4"/>
              </a:spcBef>
            </a:pPr>
            <a:r>
              <a:rPr sz="2052" i="1" spc="30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52" baseline="-20833" dirty="0">
                <a:solidFill>
                  <a:srgbClr val="FF0000"/>
                </a:solidFill>
                <a:latin typeface="Trebuchet MS"/>
                <a:cs typeface="Trebuchet MS"/>
              </a:rPr>
              <a:t>2</a:t>
            </a:r>
            <a:r>
              <a:rPr sz="2052" spc="-4" dirty="0">
                <a:solidFill>
                  <a:srgbClr val="FF0000"/>
                </a:solidFill>
                <a:latin typeface="Trebuchet MS"/>
                <a:cs typeface="Trebuchet MS"/>
              </a:rPr>
              <a:t>(</a:t>
            </a:r>
            <a:r>
              <a:rPr sz="2052" i="1" spc="154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52" baseline="-20833" dirty="0">
                <a:solidFill>
                  <a:srgbClr val="FF0000"/>
                </a:solidFill>
                <a:latin typeface="Trebuchet MS"/>
                <a:cs typeface="Trebuchet MS"/>
              </a:rPr>
              <a:t>1</a:t>
            </a:r>
            <a:r>
              <a:rPr sz="2052" spc="-4" dirty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sz="2052" dirty="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01988" y="5180002"/>
            <a:ext cx="100454" cy="263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z="1710" i="1" spc="141" dirty="0">
                <a:latin typeface="Times New Roman"/>
                <a:cs typeface="Times New Roman"/>
              </a:rPr>
              <a:t>t</a:t>
            </a:r>
            <a:endParaRPr sz="171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9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상자 1"/>
          <p:cNvSpPr txBox="1"/>
          <p:nvPr/>
        </p:nvSpPr>
        <p:spPr>
          <a:xfrm>
            <a:off x="323528" y="2852936"/>
            <a:ext cx="5517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600" dirty="0" smtClean="0">
                <a:latin typeface="Comic Sans MS" pitchFamily="66" charset="0"/>
              </a:rPr>
              <a:t>Sequential Play: </a:t>
            </a:r>
          </a:p>
          <a:p>
            <a:r>
              <a:rPr kumimoji="1" lang="en-US" altLang="ko-KR" sz="3600" dirty="0" err="1" smtClean="0">
                <a:latin typeface="Comic Sans MS" pitchFamily="66" charset="0"/>
              </a:rPr>
              <a:t>Stackelberg</a:t>
            </a:r>
            <a:r>
              <a:rPr kumimoji="1" lang="en-US" altLang="ko-KR" sz="3600" dirty="0" smtClean="0">
                <a:latin typeface="Comic Sans MS" pitchFamily="66" charset="0"/>
              </a:rPr>
              <a:t> Competition</a:t>
            </a:r>
          </a:p>
        </p:txBody>
      </p:sp>
    </p:spTree>
    <p:extLst>
      <p:ext uri="{BB962C8B-B14F-4D97-AF65-F5344CB8AC3E}">
        <p14:creationId xmlns:p14="http://schemas.microsoft.com/office/powerpoint/2010/main" val="82176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Two firms </a:t>
            </a:r>
            <a:r>
              <a:rPr lang="en-US" altLang="ko-KR" spc="38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ko-KR" i="1" spc="38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ko-KR" spc="1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spc="-4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firm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chooses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quantity </a:t>
            </a:r>
            <a:r>
              <a:rPr lang="en-US" altLang="ko-KR" i="1" spc="14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i="1" spc="211" baseline="-21164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i="1" spc="211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b="1" spc="154" dirty="0">
                <a:latin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en-US" altLang="ko-KR" b="1" spc="-192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Cost of </a:t>
            </a:r>
            <a:r>
              <a:rPr lang="en-US" altLang="ko-KR" spc="-4" dirty="0">
                <a:latin typeface="Calibri" panose="020F0502020204030204" pitchFamily="34" charset="0"/>
                <a:cs typeface="Calibri" panose="020F0502020204030204" pitchFamily="34" charset="0"/>
              </a:rPr>
              <a:t>producing </a:t>
            </a:r>
            <a:r>
              <a:rPr lang="en-US" altLang="ko-KR" i="1" spc="145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i="1" spc="217" baseline="-21164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i="1" spc="217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ko-KR" i="1" spc="73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i="1" spc="109" baseline="-21164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ko-KR" i="1" spc="-19" baseline="-2116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i="1" spc="145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ko-KR" i="1" spc="217" baseline="-21164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altLang="ko-KR" i="1" spc="217" baseline="-21164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Demand</a:t>
            </a:r>
            <a:r>
              <a:rPr lang="en-US" altLang="ko-KR" i="1" spc="-68" dirty="0" smtClean="0">
                <a:latin typeface="Calibri" panose="020F0502020204030204" pitchFamily="34" charset="0"/>
                <a:cs typeface="Calibri" panose="020F0502020204030204" pitchFamily="34" charset="0"/>
              </a:rPr>
              <a:t> (or Pricing) </a:t>
            </a:r>
            <a:r>
              <a:rPr lang="en-US" altLang="ko-K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curve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00050" lvl="1" indent="0">
              <a:buNone/>
            </a:pPr>
            <a:r>
              <a:rPr lang="en-US" altLang="ko-KR" sz="2400" dirty="0">
                <a:latin typeface="Calibri" panose="020F0502020204030204" pitchFamily="34" charset="0"/>
                <a:cs typeface="Calibri" panose="020F0502020204030204" pitchFamily="34" charset="0"/>
              </a:rPr>
              <a:t>Price = </a:t>
            </a:r>
            <a:r>
              <a:rPr lang="en-US" altLang="ko-KR" sz="2400" i="1" spc="73" dirty="0">
                <a:latin typeface="Palatino Linotype"/>
                <a:cs typeface="Palatino Linotype"/>
              </a:rPr>
              <a:t>P</a:t>
            </a:r>
            <a:r>
              <a:rPr lang="en-US" altLang="ko-KR" sz="2400" spc="73" dirty="0">
                <a:latin typeface="Trebuchet MS"/>
                <a:cs typeface="Trebuchet MS"/>
              </a:rPr>
              <a:t>(</a:t>
            </a:r>
            <a:r>
              <a:rPr lang="en-US" altLang="ko-KR" sz="2400" i="1" spc="73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9" baseline="-21164" dirty="0">
                <a:latin typeface="Trebuchet MS"/>
                <a:cs typeface="Trebuchet MS"/>
              </a:rPr>
              <a:t>1 </a:t>
            </a:r>
            <a:r>
              <a:rPr lang="en-US" altLang="ko-KR" sz="2400" dirty="0">
                <a:latin typeface="Trebuchet MS"/>
                <a:cs typeface="Trebuchet MS"/>
              </a:rPr>
              <a:t>+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2</a:t>
            </a:r>
            <a:r>
              <a:rPr lang="en-US" altLang="ko-KR" sz="2400" spc="68" dirty="0">
                <a:latin typeface="Trebuchet MS"/>
                <a:cs typeface="Trebuchet MS"/>
              </a:rPr>
              <a:t>) </a:t>
            </a:r>
            <a:r>
              <a:rPr lang="en-US" altLang="ko-KR" sz="2400" dirty="0">
                <a:latin typeface="Trebuchet MS"/>
                <a:cs typeface="Trebuchet MS"/>
              </a:rPr>
              <a:t>= </a:t>
            </a:r>
            <a:r>
              <a:rPr lang="en-US" altLang="ko-KR" sz="2400" i="1" spc="231" dirty="0">
                <a:latin typeface="Palatino Linotype"/>
                <a:cs typeface="Palatino Linotype"/>
              </a:rPr>
              <a:t>a </a:t>
            </a:r>
            <a:r>
              <a:rPr lang="en-US" altLang="ko-KR" sz="2400" dirty="0">
                <a:latin typeface="Trebuchet MS"/>
                <a:cs typeface="Trebuchet MS"/>
              </a:rPr>
              <a:t>– </a:t>
            </a:r>
            <a:r>
              <a:rPr lang="en-US" altLang="ko-KR" sz="2400" i="1" spc="-94" dirty="0">
                <a:latin typeface="Palatino Linotype"/>
                <a:cs typeface="Palatino Linotype"/>
              </a:rPr>
              <a:t>b </a:t>
            </a:r>
            <a:r>
              <a:rPr lang="en-US" altLang="ko-KR" sz="2400" spc="68" dirty="0">
                <a:latin typeface="Trebuchet MS"/>
                <a:cs typeface="Trebuchet MS"/>
              </a:rPr>
              <a:t>(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1 </a:t>
            </a:r>
            <a:r>
              <a:rPr lang="en-US" altLang="ko-KR" sz="2400" dirty="0">
                <a:latin typeface="Trebuchet MS"/>
                <a:cs typeface="Trebuchet MS"/>
              </a:rPr>
              <a:t>+</a:t>
            </a:r>
            <a:r>
              <a:rPr lang="en-US" altLang="ko-KR" sz="2400" spc="-145" dirty="0">
                <a:latin typeface="Trebuchet MS"/>
                <a:cs typeface="Trebuchet MS"/>
              </a:rPr>
              <a:t>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2</a:t>
            </a:r>
            <a:r>
              <a:rPr lang="en-US" altLang="ko-KR" sz="2400" spc="68" dirty="0" smtClean="0">
                <a:latin typeface="Trebuchet MS"/>
                <a:cs typeface="Trebuchet MS"/>
              </a:rPr>
              <a:t>)</a:t>
            </a:r>
            <a:endParaRPr lang="ko-KR" altLang="en-US" sz="2400" dirty="0"/>
          </a:p>
          <a:p>
            <a:pPr marL="304074">
              <a:spcBef>
                <a:spcPts val="628"/>
              </a:spcBef>
            </a:pP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4074">
              <a:spcBef>
                <a:spcPts val="628"/>
              </a:spcBef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Payoffs:</a:t>
            </a:r>
          </a:p>
          <a:p>
            <a:pPr marL="400050" lvl="1" indent="0">
              <a:spcBef>
                <a:spcPts val="628"/>
              </a:spcBef>
              <a:buNone/>
            </a:pPr>
            <a:r>
              <a:rPr lang="en-US" altLang="ko-K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Profit </a:t>
            </a:r>
            <a:r>
              <a:rPr lang="en-US" altLang="ko-KR" sz="2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altLang="ko-KR" sz="2400" spc="47" dirty="0">
                <a:latin typeface="Symbol"/>
                <a:cs typeface="Symbol"/>
              </a:rPr>
              <a:t></a:t>
            </a:r>
            <a:r>
              <a:rPr lang="en-US" altLang="ko-KR" sz="2400" i="1" spc="70" baseline="-21164" dirty="0">
                <a:latin typeface="Palatino Linotype"/>
                <a:cs typeface="Palatino Linotype"/>
              </a:rPr>
              <a:t>n</a:t>
            </a:r>
            <a:r>
              <a:rPr lang="en-US" altLang="ko-KR" sz="2400" spc="47" dirty="0">
                <a:latin typeface="Trebuchet MS"/>
                <a:cs typeface="Trebuchet MS"/>
              </a:rPr>
              <a:t>(</a:t>
            </a:r>
            <a:r>
              <a:rPr lang="en-US" altLang="ko-KR" sz="2400" i="1" spc="47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70" baseline="-21164" dirty="0">
                <a:latin typeface="Trebuchet MS"/>
                <a:cs typeface="Trebuchet MS"/>
              </a:rPr>
              <a:t>1</a:t>
            </a:r>
            <a:r>
              <a:rPr lang="en-US" altLang="ko-KR" sz="2400" spc="47" dirty="0">
                <a:latin typeface="Trebuchet MS"/>
                <a:cs typeface="Trebuchet MS"/>
              </a:rPr>
              <a:t>,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2</a:t>
            </a:r>
            <a:r>
              <a:rPr lang="en-US" altLang="ko-KR" sz="2400" spc="68" dirty="0">
                <a:latin typeface="Trebuchet MS"/>
                <a:cs typeface="Trebuchet MS"/>
              </a:rPr>
              <a:t>) </a:t>
            </a:r>
            <a:r>
              <a:rPr lang="en-US" altLang="ko-KR" sz="2400" dirty="0">
                <a:latin typeface="Trebuchet MS"/>
                <a:cs typeface="Trebuchet MS"/>
              </a:rPr>
              <a:t>=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P</a:t>
            </a:r>
            <a:r>
              <a:rPr lang="en-US" altLang="ko-KR" sz="2400" spc="68" dirty="0">
                <a:latin typeface="Trebuchet MS"/>
                <a:cs typeface="Trebuchet MS"/>
              </a:rPr>
              <a:t>(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1 </a:t>
            </a:r>
            <a:r>
              <a:rPr lang="en-US" altLang="ko-KR" sz="2400" dirty="0">
                <a:latin typeface="Trebuchet MS"/>
                <a:cs typeface="Trebuchet MS"/>
              </a:rPr>
              <a:t>+ </a:t>
            </a:r>
            <a:r>
              <a:rPr lang="en-US" altLang="ko-KR" sz="2400" i="1" spc="68" dirty="0">
                <a:latin typeface="Palatino Linotype"/>
                <a:cs typeface="Palatino Linotype"/>
              </a:rPr>
              <a:t>s</a:t>
            </a:r>
            <a:r>
              <a:rPr lang="en-US" altLang="ko-KR" sz="2400" i="1" spc="103" baseline="-21164" dirty="0">
                <a:latin typeface="Trebuchet MS"/>
                <a:cs typeface="Trebuchet MS"/>
              </a:rPr>
              <a:t>2</a:t>
            </a:r>
            <a:r>
              <a:rPr lang="en-US" altLang="ko-KR" sz="2400" spc="68" dirty="0">
                <a:latin typeface="Trebuchet MS"/>
                <a:cs typeface="Trebuchet MS"/>
              </a:rPr>
              <a:t>) </a:t>
            </a:r>
            <a:r>
              <a:rPr lang="en-US" altLang="ko-KR" sz="2400" i="1" spc="145" dirty="0" err="1">
                <a:latin typeface="Palatino Linotype"/>
                <a:cs typeface="Palatino Linotype"/>
              </a:rPr>
              <a:t>s</a:t>
            </a:r>
            <a:r>
              <a:rPr lang="en-US" altLang="ko-KR" sz="2400" i="1" spc="217" baseline="-21164" dirty="0" err="1">
                <a:latin typeface="Palatino Linotype"/>
                <a:cs typeface="Palatino Linotype"/>
              </a:rPr>
              <a:t>n</a:t>
            </a:r>
            <a:r>
              <a:rPr lang="en-US" altLang="ko-KR" sz="2400" i="1" spc="217" baseline="-21164" dirty="0">
                <a:latin typeface="Palatino Linotype"/>
                <a:cs typeface="Palatino Linotype"/>
              </a:rPr>
              <a:t> </a:t>
            </a:r>
            <a:r>
              <a:rPr lang="en-US" altLang="ko-KR" sz="2400" dirty="0">
                <a:latin typeface="Trebuchet MS"/>
                <a:cs typeface="Trebuchet MS"/>
              </a:rPr>
              <a:t>– </a:t>
            </a:r>
            <a:r>
              <a:rPr lang="en-US" altLang="ko-KR" sz="2400" i="1" spc="73" dirty="0" err="1">
                <a:latin typeface="Palatino Linotype"/>
                <a:cs typeface="Palatino Linotype"/>
              </a:rPr>
              <a:t>c</a:t>
            </a:r>
            <a:r>
              <a:rPr lang="en-US" altLang="ko-KR" sz="2400" i="1" spc="109" baseline="-21164" dirty="0" err="1">
                <a:latin typeface="Palatino Linotype"/>
                <a:cs typeface="Palatino Linotype"/>
              </a:rPr>
              <a:t>n</a:t>
            </a:r>
            <a:r>
              <a:rPr lang="en-US" altLang="ko-KR" sz="2400" i="1" spc="-385" baseline="-21164" dirty="0">
                <a:latin typeface="Palatino Linotype"/>
                <a:cs typeface="Palatino Linotype"/>
              </a:rPr>
              <a:t> </a:t>
            </a:r>
            <a:r>
              <a:rPr lang="en-US" altLang="ko-KR" sz="2400" i="1" spc="145" dirty="0" err="1">
                <a:latin typeface="Palatino Linotype"/>
                <a:cs typeface="Palatino Linotype"/>
              </a:rPr>
              <a:t>s</a:t>
            </a:r>
            <a:r>
              <a:rPr lang="en-US" altLang="ko-KR" sz="2400" i="1" spc="217" baseline="-21164" dirty="0" err="1">
                <a:latin typeface="Palatino Linotype"/>
                <a:cs typeface="Palatino Linotype"/>
              </a:rPr>
              <a:t>n</a:t>
            </a:r>
            <a:endParaRPr lang="en-US" altLang="ko-KR" sz="2400" baseline="-21164" dirty="0">
              <a:latin typeface="Palatino Linotype"/>
              <a:cs typeface="Palatino Linotype"/>
            </a:endParaRPr>
          </a:p>
          <a:p>
            <a:endParaRPr lang="en-US" altLang="ko-KR" sz="2800" i="1" dirty="0" smtClean="0">
              <a:latin typeface="Trebuchet MS"/>
              <a:cs typeface="Trebuchet MS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Model Again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76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5762</TotalTime>
  <Words>969</Words>
  <Application>Microsoft Macintosh PowerPoint</Application>
  <PresentationFormat>On-screen Show (4:3)</PresentationFormat>
  <Paragraphs>245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Calibri</vt:lpstr>
      <vt:lpstr>Cambria Math</vt:lpstr>
      <vt:lpstr>Comic Sans MS</vt:lpstr>
      <vt:lpstr>Franklin Gothic Medium</vt:lpstr>
      <vt:lpstr>Malgun Gothic</vt:lpstr>
      <vt:lpstr>Palatino Linotype</vt:lpstr>
      <vt:lpstr>Symbol</vt:lpstr>
      <vt:lpstr>Times New Roman</vt:lpstr>
      <vt:lpstr>Trebuchet MS</vt:lpstr>
      <vt:lpstr>Wingdings</vt:lpstr>
      <vt:lpstr>나눔고딕</vt:lpstr>
      <vt:lpstr>맑은 고딕</vt:lpstr>
      <vt:lpstr>Arial</vt:lpstr>
      <vt:lpstr>Office 테마</vt:lpstr>
      <vt:lpstr>Lecture 8: Stackelberg game</vt:lpstr>
      <vt:lpstr>Contents</vt:lpstr>
      <vt:lpstr>Competition between two firms: Model</vt:lpstr>
      <vt:lpstr>PowerPoint Presentation</vt:lpstr>
      <vt:lpstr>Best response</vt:lpstr>
      <vt:lpstr>Example: Cournot duopoly</vt:lpstr>
      <vt:lpstr>Example: Cournot duopoly</vt:lpstr>
      <vt:lpstr>PowerPoint Presentation</vt:lpstr>
      <vt:lpstr>Model Again</vt:lpstr>
      <vt:lpstr>Stackelberg Competition</vt:lpstr>
      <vt:lpstr>Finding the NE: Backward Induction</vt:lpstr>
      <vt:lpstr>Firm 2: Second Stage</vt:lpstr>
      <vt:lpstr>Best response for firm 2</vt:lpstr>
      <vt:lpstr>Firm 1’s decision</vt:lpstr>
      <vt:lpstr>Firm 1’s decision</vt:lpstr>
      <vt:lpstr>Firm 1’s decision</vt:lpstr>
      <vt:lpstr>Firm 1’s decision</vt:lpstr>
      <vt:lpstr>Firm 1’s decision</vt:lpstr>
      <vt:lpstr>Firm 1’s decision</vt:lpstr>
      <vt:lpstr>Stackelberg equilibrium</vt:lpstr>
      <vt:lpstr>PowerPoint Presentation</vt:lpstr>
      <vt:lpstr>Comparison to Cournot</vt:lpstr>
      <vt:lpstr>Comparison to Cournot</vt:lpstr>
      <vt:lpstr>Stackelberg competition: moral</vt:lpstr>
      <vt:lpstr>Summary</vt:lpstr>
      <vt:lpstr>Example: Cournot duopoly</vt:lpstr>
      <vt:lpstr>Example: Cournot duopoly</vt:lpstr>
      <vt:lpstr>Example: Cournot duopoly</vt:lpstr>
      <vt:lpstr>Example: Cournot duopoly</vt:lpstr>
      <vt:lpstr>Example: Cournot duopoly</vt:lpstr>
      <vt:lpstr>Example: Cournot duopoly</vt:lpstr>
      <vt:lpstr>Example: Cournot duopoly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Yung Yi</cp:lastModifiedBy>
  <cp:revision>584</cp:revision>
  <dcterms:created xsi:type="dcterms:W3CDTF">2010-07-02T06:15:08Z</dcterms:created>
  <dcterms:modified xsi:type="dcterms:W3CDTF">2017-02-23T06:02:58Z</dcterms:modified>
</cp:coreProperties>
</file>