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7" r:id="rId2"/>
    <p:sldId id="258" r:id="rId3"/>
    <p:sldId id="259" r:id="rId4"/>
    <p:sldId id="262" r:id="rId5"/>
    <p:sldId id="263" r:id="rId6"/>
    <p:sldId id="276" r:id="rId7"/>
    <p:sldId id="277" r:id="rId8"/>
    <p:sldId id="291" r:id="rId9"/>
    <p:sldId id="292" r:id="rId10"/>
    <p:sldId id="293" r:id="rId11"/>
    <p:sldId id="294" r:id="rId12"/>
    <p:sldId id="285" r:id="rId13"/>
    <p:sldId id="295" r:id="rId14"/>
    <p:sldId id="286" r:id="rId15"/>
    <p:sldId id="287" r:id="rId16"/>
    <p:sldId id="299" r:id="rId17"/>
    <p:sldId id="300" r:id="rId18"/>
    <p:sldId id="301" r:id="rId19"/>
    <p:sldId id="302" r:id="rId20"/>
    <p:sldId id="290" r:id="rId21"/>
    <p:sldId id="289" r:id="rId22"/>
    <p:sldId id="296" r:id="rId23"/>
    <p:sldId id="297" r:id="rId24"/>
    <p:sldId id="298" r:id="rId25"/>
  </p:sldIdLst>
  <p:sldSz cx="9144000" cy="6858000" type="screen4x3"/>
  <p:notesSz cx="6797675" cy="987425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D1EDFF"/>
    <a:srgbClr val="CCEC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674" autoAdjust="0"/>
  </p:normalViewPr>
  <p:slideViewPr>
    <p:cSldViewPr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755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5264" tIns="47632" rIns="95264" bIns="47632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5264" tIns="47632" rIns="95264" bIns="47632" rtlCol="0"/>
          <a:lstStyle>
            <a:lvl1pPr algn="r">
              <a:defRPr sz="1300"/>
            </a:lvl1pPr>
          </a:lstStyle>
          <a:p>
            <a:fld id="{66A34F84-89D5-4103-A9F5-2A4E8C749CAE}" type="datetimeFigureOut">
              <a:rPr lang="ko-KR" altLang="en-US" smtClean="0"/>
              <a:pPr/>
              <a:t>2021. 2. 27.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5264" tIns="47632" rIns="95264" bIns="47632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5264" tIns="47632" rIns="95264" bIns="47632" rtlCol="0" anchor="b"/>
          <a:lstStyle>
            <a:lvl1pPr algn="r">
              <a:defRPr sz="1300"/>
            </a:lvl1pPr>
          </a:lstStyle>
          <a:p>
            <a:fld id="{0010351E-67A8-4AFC-B24C-2B610D064F2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94886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5264" tIns="47632" rIns="95264" bIns="47632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5264" tIns="47632" rIns="95264" bIns="47632" rtlCol="0"/>
          <a:lstStyle>
            <a:lvl1pPr algn="r">
              <a:defRPr sz="1300"/>
            </a:lvl1pPr>
          </a:lstStyle>
          <a:p>
            <a:fld id="{FFF0AD6B-AEAA-4FC8-B9BE-275E5EF376AB}" type="datetimeFigureOut">
              <a:rPr lang="ko-KR" altLang="en-US" smtClean="0"/>
              <a:pPr/>
              <a:t>2021. 2. 27.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264" tIns="47632" rIns="95264" bIns="47632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8"/>
            <a:ext cx="5438140" cy="4443413"/>
          </a:xfrm>
          <a:prstGeom prst="rect">
            <a:avLst/>
          </a:prstGeom>
        </p:spPr>
        <p:txBody>
          <a:bodyPr vert="horz" lIns="95264" tIns="47632" rIns="95264" bIns="47632" rtlCol="0">
            <a:normAutofit/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5264" tIns="47632" rIns="95264" bIns="47632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5264" tIns="47632" rIns="95264" bIns="47632" rtlCol="0" anchor="b"/>
          <a:lstStyle>
            <a:lvl1pPr algn="r">
              <a:defRPr sz="1300"/>
            </a:lvl1pPr>
          </a:lstStyle>
          <a:p>
            <a:fld id="{D51A2556-5F5E-4107-B3C9-889FA75FD09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7162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A2556-5F5E-4107-B3C9-889FA75FD096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600200"/>
            <a:ext cx="7772400" cy="4648200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102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5: DataLink Layer</a:t>
            </a:r>
            <a:endParaRPr lang="en-US" altLang="ko-KR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62925" y="6400800"/>
            <a:ext cx="676275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5a-</a:t>
            </a:r>
            <a:fld id="{8785AD08-688C-4031-BB03-F2BD5307A13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8155"/>
            <a:ext cx="9144000" cy="690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7388" y="1451052"/>
            <a:ext cx="6189225" cy="395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82909" y="6618077"/>
            <a:ext cx="594829" cy="166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b="2589"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제목 1"/>
          <p:cNvSpPr txBox="1">
            <a:spLocks/>
          </p:cNvSpPr>
          <p:nvPr userDrawn="1"/>
        </p:nvSpPr>
        <p:spPr>
          <a:xfrm>
            <a:off x="2132112" y="3573016"/>
            <a:ext cx="6000792" cy="2088232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Yi, Yung (</a:t>
            </a: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이융</a:t>
            </a: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)</a:t>
            </a:r>
            <a:b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KAIST, Electrical Engineering</a:t>
            </a:r>
            <a:b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http://lanada.kaist.ac.kr</a:t>
            </a:r>
            <a:b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yiyung@kaist.edu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l="92932"/>
          <a:stretch>
            <a:fillRect/>
          </a:stretch>
        </p:blipFill>
        <p:spPr bwMode="auto">
          <a:xfrm>
            <a:off x="8528206" y="130324"/>
            <a:ext cx="508290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r="92856"/>
          <a:stretch>
            <a:fillRect/>
          </a:stretch>
        </p:blipFill>
        <p:spPr bwMode="auto">
          <a:xfrm>
            <a:off x="107504" y="130324"/>
            <a:ext cx="513731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2611" y="6603917"/>
            <a:ext cx="594829" cy="166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텍스트 개체 틀 10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62464" y="1196752"/>
            <a:ext cx="8186212" cy="522686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Wingdings" pitchFamily="2" charset="2"/>
              <a:buChar char="l"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defRPr sz="2000">
                <a:latin typeface="Calibri" charset="0"/>
                <a:ea typeface="Calibri" charset="0"/>
                <a:cs typeface="Calibri" charset="0"/>
              </a:defRPr>
            </a:lvl2pPr>
            <a:lvl3pPr>
              <a:defRPr sz="1800">
                <a:latin typeface="Calibri" charset="0"/>
                <a:ea typeface="Calibri" charset="0"/>
                <a:cs typeface="Calibri" charset="0"/>
              </a:defRPr>
            </a:lvl3pPr>
          </a:lstStyle>
          <a:p>
            <a:pPr lvl="0"/>
            <a:r>
              <a:rPr lang="en-US" altLang="ko-KR" dirty="0"/>
              <a:t>Description</a:t>
            </a:r>
          </a:p>
          <a:p>
            <a:pPr lvl="1"/>
            <a:r>
              <a:rPr lang="en-US" altLang="ko-KR" sz="2000" dirty="0" err="1"/>
              <a:t>Sdfsf</a:t>
            </a:r>
            <a:endParaRPr lang="en-US" altLang="ko-KR" sz="2000" dirty="0"/>
          </a:p>
          <a:p>
            <a:pPr lvl="2"/>
            <a:r>
              <a:rPr lang="en-US" altLang="ko-KR" sz="1800" dirty="0" err="1">
                <a:latin typeface="Comic Sans MS" pitchFamily="66" charset="0"/>
              </a:rPr>
              <a:t>sdfasdf</a:t>
            </a:r>
            <a:endParaRPr lang="en-US" altLang="ko-KR" dirty="0"/>
          </a:p>
        </p:txBody>
      </p:sp>
      <p:sp>
        <p:nvSpPr>
          <p:cNvPr id="8" name="제목 1"/>
          <p:cNvSpPr>
            <a:spLocks noGrp="1"/>
          </p:cNvSpPr>
          <p:nvPr userDrawn="1">
            <p:ph type="title" hasCustomPrompt="1"/>
          </p:nvPr>
        </p:nvSpPr>
        <p:spPr>
          <a:xfrm>
            <a:off x="1547663" y="399501"/>
            <a:ext cx="7130669" cy="53762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 b="1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altLang="ko-KR" dirty="0"/>
              <a:t>01/ Put Title here (size : 32 pt)</a:t>
            </a:r>
            <a:endParaRPr lang="ko-KR" altLang="en-US" dirty="0"/>
          </a:p>
        </p:txBody>
      </p:sp>
      <p:cxnSp>
        <p:nvCxnSpPr>
          <p:cNvPr id="10" name="직선 연결선 9"/>
          <p:cNvCxnSpPr/>
          <p:nvPr userDrawn="1"/>
        </p:nvCxnSpPr>
        <p:spPr>
          <a:xfrm>
            <a:off x="378000" y="1025872"/>
            <a:ext cx="8388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15395" y="84386"/>
            <a:ext cx="870051" cy="144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E:\'10 works\spring\tinies\project02\ppt\circle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5450681" y="2689647"/>
            <a:ext cx="3602038" cy="3784600"/>
          </a:xfrm>
          <a:prstGeom prst="rect">
            <a:avLst/>
          </a:prstGeom>
          <a:noFill/>
        </p:spPr>
      </p:pic>
      <p:pic>
        <p:nvPicPr>
          <p:cNvPr id="14" name="Picture 2" descr="E:\'10 works\spring\tinies\project02\ppt\circle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 rot="7192078">
            <a:off x="396186" y="-63485"/>
            <a:ext cx="1059197" cy="111288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l="92932"/>
          <a:stretch>
            <a:fillRect/>
          </a:stretch>
        </p:blipFill>
        <p:spPr bwMode="auto">
          <a:xfrm>
            <a:off x="8528206" y="130324"/>
            <a:ext cx="508290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r="92856"/>
          <a:stretch>
            <a:fillRect/>
          </a:stretch>
        </p:blipFill>
        <p:spPr bwMode="auto">
          <a:xfrm>
            <a:off x="107504" y="130324"/>
            <a:ext cx="513731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제목 1"/>
          <p:cNvSpPr>
            <a:spLocks noGrp="1"/>
          </p:cNvSpPr>
          <p:nvPr userDrawn="1">
            <p:ph type="title" hasCustomPrompt="1"/>
          </p:nvPr>
        </p:nvSpPr>
        <p:spPr>
          <a:xfrm>
            <a:off x="448733" y="399501"/>
            <a:ext cx="8229600" cy="53762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 b="1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altLang="ko-KR" dirty="0"/>
              <a:t>02/ Put Title here (size : 32 pt)</a:t>
            </a:r>
            <a:endParaRPr lang="ko-KR" altLang="en-US" dirty="0"/>
          </a:p>
        </p:txBody>
      </p:sp>
      <p:cxnSp>
        <p:nvCxnSpPr>
          <p:cNvPr id="10" name="직선 연결선 9"/>
          <p:cNvCxnSpPr/>
          <p:nvPr userDrawn="1"/>
        </p:nvCxnSpPr>
        <p:spPr>
          <a:xfrm>
            <a:off x="378000" y="1025872"/>
            <a:ext cx="8388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텍스트 개체 틀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2464" y="1628801"/>
            <a:ext cx="8186212" cy="197938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defRPr>
            </a:lvl1pPr>
          </a:lstStyle>
          <a:p>
            <a:pPr lvl="0"/>
            <a:r>
              <a:rPr lang="en-US" altLang="ko-KR" dirty="0"/>
              <a:t>Description</a:t>
            </a:r>
            <a:r>
              <a:rPr lang="ko-KR" altLang="en-US" dirty="0"/>
              <a:t> </a:t>
            </a:r>
            <a:r>
              <a:rPr lang="en-US" altLang="ko-KR" dirty="0"/>
              <a:t>( Font : Calibri / Size : 18 pt )</a:t>
            </a:r>
          </a:p>
        </p:txBody>
      </p:sp>
      <p:sp>
        <p:nvSpPr>
          <p:cNvPr id="12" name="텍스트 개체 틀 10"/>
          <p:cNvSpPr>
            <a:spLocks noGrp="1"/>
          </p:cNvSpPr>
          <p:nvPr>
            <p:ph type="body" sz="quarter" idx="14" hasCustomPrompt="1"/>
          </p:nvPr>
        </p:nvSpPr>
        <p:spPr>
          <a:xfrm>
            <a:off x="462464" y="1159918"/>
            <a:ext cx="8186212" cy="411693"/>
          </a:xfrm>
          <a:prstGeom prst="rect">
            <a:avLst/>
          </a:prstGeom>
          <a:solidFill>
            <a:srgbClr val="D1EDFF"/>
          </a:solidFill>
        </p:spPr>
        <p:txBody>
          <a:bodyPr>
            <a:noAutofit/>
          </a:bodyPr>
          <a:lstStyle>
            <a:lvl1pPr>
              <a:buNone/>
              <a:defRPr sz="2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defRPr>
            </a:lvl1pPr>
          </a:lstStyle>
          <a:p>
            <a:pPr lvl="0"/>
            <a:r>
              <a:rPr lang="en-US" altLang="ko-KR" dirty="0"/>
              <a:t>1. Title ( size : 24pt)</a:t>
            </a:r>
          </a:p>
        </p:txBody>
      </p:sp>
      <p:sp>
        <p:nvSpPr>
          <p:cNvPr id="14" name="텍스트 개체 틀 10"/>
          <p:cNvSpPr>
            <a:spLocks noGrp="1"/>
          </p:cNvSpPr>
          <p:nvPr>
            <p:ph type="body" sz="quarter" idx="16" hasCustomPrompt="1"/>
          </p:nvPr>
        </p:nvSpPr>
        <p:spPr>
          <a:xfrm>
            <a:off x="467544" y="4257923"/>
            <a:ext cx="8186212" cy="197938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defRPr>
            </a:lvl1pPr>
          </a:lstStyle>
          <a:p>
            <a:pPr lvl="0"/>
            <a:r>
              <a:rPr lang="en-US" altLang="ko-KR" dirty="0"/>
              <a:t>Description</a:t>
            </a:r>
            <a:r>
              <a:rPr lang="ko-KR" altLang="en-US" dirty="0"/>
              <a:t> </a:t>
            </a:r>
            <a:r>
              <a:rPr lang="en-US" altLang="ko-KR" dirty="0"/>
              <a:t>( Font : Calibri / Size : 18 pt )</a:t>
            </a:r>
          </a:p>
        </p:txBody>
      </p:sp>
      <p:sp>
        <p:nvSpPr>
          <p:cNvPr id="15" name="텍스트 개체 틀 10"/>
          <p:cNvSpPr>
            <a:spLocks noGrp="1"/>
          </p:cNvSpPr>
          <p:nvPr>
            <p:ph type="body" sz="quarter" idx="17" hasCustomPrompt="1"/>
          </p:nvPr>
        </p:nvSpPr>
        <p:spPr>
          <a:xfrm>
            <a:off x="467544" y="3789040"/>
            <a:ext cx="8186212" cy="411693"/>
          </a:xfrm>
          <a:prstGeom prst="rect">
            <a:avLst/>
          </a:prstGeom>
          <a:solidFill>
            <a:srgbClr val="D1EDFF"/>
          </a:solidFill>
        </p:spPr>
        <p:txBody>
          <a:bodyPr>
            <a:noAutofit/>
          </a:bodyPr>
          <a:lstStyle>
            <a:lvl1pPr>
              <a:buNone/>
              <a:defRPr sz="2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defRPr>
            </a:lvl1pPr>
          </a:lstStyle>
          <a:p>
            <a:pPr lvl="0"/>
            <a:r>
              <a:rPr lang="en-US" altLang="ko-KR" dirty="0"/>
              <a:t>2. Title ( size : 24pt)</a:t>
            </a:r>
          </a:p>
        </p:txBody>
      </p:sp>
      <p:pic>
        <p:nvPicPr>
          <p:cNvPr id="17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5395" y="84386"/>
            <a:ext cx="870051" cy="144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62611" y="6603917"/>
            <a:ext cx="594829" cy="166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텍스트 개체 틀 14"/>
          <p:cNvSpPr>
            <a:spLocks noGrp="1"/>
          </p:cNvSpPr>
          <p:nvPr>
            <p:ph type="body" sz="quarter" idx="15" hasCustomPrompt="1"/>
          </p:nvPr>
        </p:nvSpPr>
        <p:spPr>
          <a:xfrm>
            <a:off x="7020272" y="6527624"/>
            <a:ext cx="1656184" cy="28575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>
                <a:latin typeface="맑은 고딕" pitchFamily="50" charset="-127"/>
                <a:ea typeface="맑은 고딕" pitchFamily="50" charset="-127"/>
              </a:defRPr>
            </a:lvl1pPr>
          </a:lstStyle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로고를 넣어주세요 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학회 로고 등 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)</a:t>
            </a:r>
            <a:endParaRPr lang="ko-KR" altLang="en-US" dirty="0"/>
          </a:p>
        </p:txBody>
      </p:sp>
      <p:pic>
        <p:nvPicPr>
          <p:cNvPr id="20" name="Picture 2" descr="E:\'10 works\spring\tinies\project02\ppt\circle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5450681" y="2689647"/>
            <a:ext cx="3602038" cy="3784600"/>
          </a:xfrm>
          <a:prstGeom prst="rect">
            <a:avLst/>
          </a:prstGeom>
          <a:noFill/>
        </p:spPr>
      </p:pic>
      <p:pic>
        <p:nvPicPr>
          <p:cNvPr id="21" name="Picture 2" descr="E:\'10 works\spring\tinies\project02\ppt\circle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 rot="7192078">
            <a:off x="396186" y="-63485"/>
            <a:ext cx="1059197" cy="111288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b="2589"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2343573" y="2651428"/>
            <a:ext cx="445686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Thank you</a:t>
            </a:r>
          </a:p>
          <a:p>
            <a:pPr algn="ctr"/>
            <a:r>
              <a:rPr lang="en-US" altLang="ko-KR" sz="2400" dirty="0">
                <a:latin typeface="Calibri" pitchFamily="34" charset="0"/>
                <a:cs typeface="Calibri" pitchFamily="34" charset="0"/>
              </a:rPr>
              <a:t>More</a:t>
            </a:r>
            <a:r>
              <a:rPr lang="en-US" altLang="ko-KR" sz="2400" baseline="0" dirty="0">
                <a:latin typeface="Calibri" pitchFamily="34" charset="0"/>
                <a:cs typeface="Calibri" pitchFamily="34" charset="0"/>
              </a:rPr>
              <a:t> comments and questions at </a:t>
            </a:r>
            <a:br>
              <a:rPr lang="en-US" altLang="ko-KR" sz="2400" baseline="0" dirty="0">
                <a:latin typeface="Calibri" pitchFamily="34" charset="0"/>
                <a:cs typeface="Calibri" pitchFamily="34" charset="0"/>
              </a:rPr>
            </a:br>
            <a:r>
              <a:rPr lang="en-US" altLang="ko-KR" sz="2400" baseline="0" dirty="0">
                <a:latin typeface="Calibri" pitchFamily="34" charset="0"/>
                <a:cs typeface="Calibri" pitchFamily="34" charset="0"/>
              </a:rPr>
              <a:t>yiyung@kaist.edu</a:t>
            </a:r>
            <a:endParaRPr lang="ko-KR" altLang="en-US" sz="24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496300" cy="633412"/>
          </a:xfrm>
          <a:prstGeom prst="rect">
            <a:avLst/>
          </a:prstGeo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268413"/>
            <a:ext cx="8178800" cy="4968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348038" y="6237288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0EB74-B2A7-404D-9C8E-769C9DFC2123}" type="slidenum">
              <a:rPr lang="en-US" altLang="ko-KR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102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5: DataLink Layer</a:t>
            </a:r>
            <a:endParaRPr lang="en-US" altLang="ko-KR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62925" y="6400800"/>
            <a:ext cx="676275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5a-</a:t>
            </a:r>
            <a:fld id="{E2F6E717-0B04-485A-AD9D-AAB5509EEAE6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49" r:id="rId3"/>
    <p:sldLayoutId id="2147483653" r:id="rId4"/>
    <p:sldLayoutId id="2147483651" r:id="rId5"/>
    <p:sldLayoutId id="2147483655" r:id="rId6"/>
    <p:sldLayoutId id="2147483652" r:id="rId7"/>
    <p:sldLayoutId id="2147483658" r:id="rId8"/>
    <p:sldLayoutId id="2147483659" r:id="rId9"/>
    <p:sldLayoutId id="2147483660" r:id="rId10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67544" y="1556792"/>
            <a:ext cx="8172400" cy="1872208"/>
          </a:xfrm>
          <a:prstGeom prst="rect">
            <a:avLst/>
          </a:prstGeom>
        </p:spPr>
        <p:txBody>
          <a:bodyPr/>
          <a:lstStyle/>
          <a:p>
            <a:r>
              <a:rPr lang="en-US" altLang="ko-KR" sz="400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Lecture 5:</a:t>
            </a:r>
            <a:br>
              <a:rPr lang="en-US" altLang="ko-KR" sz="40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altLang="ko-KR" sz="40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Potential Game</a:t>
            </a:r>
            <a:endParaRPr lang="ko-KR" altLang="en-US" sz="4000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410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1484784"/>
            <a:ext cx="570521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charset="0"/>
                <a:ea typeface="Calibri" charset="0"/>
                <a:cs typeface="Calibri" charset="0"/>
              </a:rPr>
              <a:t>Does there exist a famous and </a:t>
            </a:r>
          </a:p>
          <a:p>
            <a:r>
              <a:rPr lang="en-US" sz="3200" dirty="0">
                <a:latin typeface="Calibri" charset="0"/>
                <a:ea typeface="Calibri" charset="0"/>
                <a:cs typeface="Calibri" charset="0"/>
              </a:rPr>
              <a:t>representative potential game?</a:t>
            </a:r>
          </a:p>
          <a:p>
            <a:endParaRPr lang="en-US" sz="32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3200" dirty="0">
                <a:latin typeface="Calibri" charset="0"/>
                <a:ea typeface="Calibri" charset="0"/>
                <a:cs typeface="Calibri" charset="0"/>
              </a:rPr>
              <a:t>Yes! Congestion Game</a:t>
            </a:r>
          </a:p>
          <a:p>
            <a:endParaRPr lang="en-US" sz="32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3200" dirty="0">
                <a:latin typeface="Calibri" charset="0"/>
                <a:ea typeface="Calibri" charset="0"/>
                <a:cs typeface="Calibri" charset="0"/>
              </a:rPr>
              <a:t>But, you will see more surprising </a:t>
            </a:r>
          </a:p>
          <a:p>
            <a:r>
              <a:rPr lang="en-US" sz="3200" dirty="0">
                <a:latin typeface="Calibri" charset="0"/>
                <a:ea typeface="Calibri" charset="0"/>
                <a:cs typeface="Calibri" charset="0"/>
              </a:rPr>
              <a:t>result soon!</a:t>
            </a:r>
          </a:p>
        </p:txBody>
      </p:sp>
    </p:spTree>
    <p:extLst>
      <p:ext uri="{BB962C8B-B14F-4D97-AF65-F5344CB8AC3E}">
        <p14:creationId xmlns:p14="http://schemas.microsoft.com/office/powerpoint/2010/main" val="91148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Three players from S to T</a:t>
            </a:r>
          </a:p>
          <a:p>
            <a:r>
              <a:rPr lang="en-US" dirty="0"/>
              <a:t>a/b/c: cost when one/two/three players use that road</a:t>
            </a:r>
          </a:p>
          <a:p>
            <a:r>
              <a:rPr lang="en-US" dirty="0"/>
              <a:t>Total cost of each player is the aggregate link cost over </a:t>
            </a:r>
            <a:br>
              <a:rPr lang="en-US" dirty="0"/>
            </a:br>
            <a:r>
              <a:rPr lang="en-US" dirty="0"/>
              <a:t>its path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Congestion Game: Example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3" y="3140968"/>
            <a:ext cx="5832648" cy="292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016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Congestion Game: Formal Model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40" y="1176701"/>
            <a:ext cx="8460432" cy="490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204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Congestion Game is a Potential Game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73877"/>
          <a:stretch/>
        </p:blipFill>
        <p:spPr>
          <a:xfrm>
            <a:off x="377754" y="1052736"/>
            <a:ext cx="8355632" cy="128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436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1066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6949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0661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Theorem</a:t>
            </a:r>
          </a:p>
          <a:p>
            <a:pPr lvl="1"/>
            <a:r>
              <a:rPr lang="en-US" dirty="0"/>
              <a:t>Each exact potential game </a:t>
            </a:r>
            <a:r>
              <a:rPr lang="en-US"/>
              <a:t>has its equivalent congestion game.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Hmm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Congestion game is not just an example</a:t>
            </a:r>
          </a:p>
        </p:txBody>
      </p:sp>
    </p:spTree>
    <p:extLst>
      <p:ext uri="{BB962C8B-B14F-4D97-AF65-F5344CB8AC3E}">
        <p14:creationId xmlns:p14="http://schemas.microsoft.com/office/powerpoint/2010/main" val="16193587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ko-KR" dirty="0"/>
              <a:t>In the earlier slides, </a:t>
            </a:r>
          </a:p>
          <a:p>
            <a:pPr lvl="1"/>
            <a:r>
              <a:rPr kumimoji="1" lang="en-US" altLang="ko-KR" dirty="0"/>
              <a:t>Mainly, discrete, finite number of strategies</a:t>
            </a:r>
          </a:p>
          <a:p>
            <a:pPr lvl="1"/>
            <a:endParaRPr kumimoji="1" lang="en-US" altLang="ko-KR" dirty="0"/>
          </a:p>
          <a:p>
            <a:r>
              <a:rPr kumimoji="1" lang="en-US" altLang="ko-KR" dirty="0"/>
              <a:t>Clearly, we can apply almost the similar principle to continuous strategy cases.</a:t>
            </a:r>
          </a:p>
          <a:p>
            <a:endParaRPr kumimoji="1" lang="en-US" altLang="ko-KR" dirty="0"/>
          </a:p>
          <a:p>
            <a:pPr lvl="1"/>
            <a:r>
              <a:rPr kumimoji="1" lang="en-US" altLang="ko-KR" dirty="0"/>
              <a:t>Example?</a:t>
            </a:r>
          </a:p>
          <a:p>
            <a:pPr lvl="1"/>
            <a:endParaRPr kumimoji="1" lang="en-US" altLang="ko-KR" dirty="0"/>
          </a:p>
          <a:p>
            <a:pPr lvl="1"/>
            <a:r>
              <a:rPr kumimoji="1" lang="en-US" altLang="ko-KR" dirty="0"/>
              <a:t>Conditions under which NE exists or even it is </a:t>
            </a:r>
            <a:r>
              <a:rPr kumimoji="1" lang="en-US" altLang="ko-KR" dirty="0" err="1"/>
              <a:t>unqiue</a:t>
            </a:r>
            <a:r>
              <a:rPr kumimoji="1" lang="en-US" altLang="ko-KR" dirty="0"/>
              <a:t>?</a:t>
            </a:r>
          </a:p>
          <a:p>
            <a:pPr lvl="1"/>
            <a:endParaRPr kumimoji="1" lang="en-US" altLang="ko-KR" dirty="0"/>
          </a:p>
          <a:p>
            <a:r>
              <a:rPr kumimoji="1" lang="en-US" altLang="ko-KR" dirty="0"/>
              <a:t>How can we see some game is a potential game or not?</a:t>
            </a:r>
          </a:p>
          <a:p>
            <a:endParaRPr kumimoji="1" lang="en-US" altLang="ko-KR" dirty="0"/>
          </a:p>
          <a:p>
            <a:r>
              <a:rPr kumimoji="1" lang="en-US" altLang="ko-KR" dirty="0"/>
              <a:t>We will see them later </a:t>
            </a:r>
            <a:r>
              <a:rPr kumimoji="1" lang="mr-IN" altLang="ko-KR" dirty="0"/>
              <a:t>…</a:t>
            </a:r>
            <a:endParaRPr kumimoji="1" lang="en-US" altLang="ko-KR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sz="2800" dirty="0"/>
              <a:t>Potential game for </a:t>
            </a:r>
            <a:r>
              <a:rPr kumimoji="1" lang="en-US" altLang="ko-KR" sz="2800"/>
              <a:t>continuous strategy set</a:t>
            </a:r>
            <a:endParaRPr kumimoji="1"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746832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There exists some special games with “beautiful” properties</a:t>
            </a:r>
          </a:p>
          <a:p>
            <a:pPr lvl="1"/>
            <a:endParaRPr lang="en-US" dirty="0"/>
          </a:p>
          <a:p>
            <a:r>
              <a:rPr lang="en-US" dirty="0"/>
              <a:t>One great example is “Potential Game”</a:t>
            </a:r>
          </a:p>
          <a:p>
            <a:endParaRPr lang="en-US" dirty="0"/>
          </a:p>
          <a:p>
            <a:r>
              <a:rPr lang="en-US" dirty="0"/>
              <a:t>What “beautiful” properties?</a:t>
            </a:r>
          </a:p>
          <a:p>
            <a:endParaRPr lang="en-US" dirty="0"/>
          </a:p>
          <a:p>
            <a:r>
              <a:rPr lang="en-US" dirty="0"/>
              <a:t>What is Potential Game?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16187139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4491650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Pure Strategy NE: Existence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2736"/>
            <a:ext cx="9144000" cy="554950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691680" y="2996952"/>
            <a:ext cx="712879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55576" y="3356992"/>
            <a:ext cx="295232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54952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3900"/>
            <a:ext cx="9144000" cy="539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6623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6000"/>
            <a:ext cx="9144000" cy="482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4941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3300"/>
            <a:ext cx="9144000" cy="482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33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2924944"/>
            <a:ext cx="39184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omic Sans MS" pitchFamily="66" charset="0"/>
              </a:rPr>
              <a:t>Potential games</a:t>
            </a:r>
          </a:p>
        </p:txBody>
      </p:sp>
    </p:spTree>
    <p:extLst>
      <p:ext uri="{BB962C8B-B14F-4D97-AF65-F5344CB8AC3E}">
        <p14:creationId xmlns:p14="http://schemas.microsoft.com/office/powerpoint/2010/main" val="1127197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" charset="2"/>
              <a:buChar char="§"/>
            </a:pPr>
            <a:r>
              <a:rPr lang="en-US" altLang="ko-KR" sz="2800" dirty="0"/>
              <a:t>A special class of non-cooperative games having a special structure</a:t>
            </a:r>
          </a:p>
          <a:p>
            <a:pPr>
              <a:buFont typeface="Wingdings" charset="2"/>
              <a:buChar char="§"/>
            </a:pPr>
            <a:endParaRPr lang="en-US" altLang="ko-KR" sz="2800" dirty="0"/>
          </a:p>
          <a:p>
            <a:pPr>
              <a:buFont typeface="Wingdings" charset="2"/>
              <a:buChar char="§"/>
            </a:pPr>
            <a:r>
              <a:rPr lang="en-US" altLang="ko-KR" sz="2800" dirty="0">
                <a:solidFill>
                  <a:srgbClr val="FF0000"/>
                </a:solidFill>
              </a:rPr>
              <a:t>The variations of the users’ utilities can be captured by a single function </a:t>
            </a:r>
            <a:r>
              <a:rPr lang="en-US" altLang="ko-KR" sz="2800" dirty="0"/>
              <a:t>known as the </a:t>
            </a:r>
            <a:r>
              <a:rPr lang="en-US" altLang="ko-KR" sz="2800" b="1" dirty="0"/>
              <a:t>potential function</a:t>
            </a:r>
          </a:p>
          <a:p>
            <a:pPr>
              <a:buFont typeface="Wingdings" charset="2"/>
              <a:buChar char="§"/>
            </a:pPr>
            <a:endParaRPr lang="en-US" altLang="ko-KR" sz="2800" dirty="0"/>
          </a:p>
          <a:p>
            <a:pPr>
              <a:buFont typeface="Wingdings" charset="2"/>
              <a:buChar char="§"/>
            </a:pPr>
            <a:r>
              <a:rPr lang="en-US" altLang="ko-KR" sz="2800" dirty="0"/>
              <a:t>Potential games are characterized by their simplicity and the </a:t>
            </a:r>
            <a:r>
              <a:rPr lang="en-US" altLang="ko-KR" sz="2800" dirty="0">
                <a:solidFill>
                  <a:srgbClr val="FF0000"/>
                </a:solidFill>
              </a:rPr>
              <a:t>existence</a:t>
            </a:r>
            <a:r>
              <a:rPr lang="en-US" altLang="ko-KR" sz="2800" dirty="0"/>
              <a:t> or </a:t>
            </a:r>
            <a:r>
              <a:rPr lang="en-US" altLang="ko-KR" sz="2800" dirty="0">
                <a:solidFill>
                  <a:srgbClr val="FF0000"/>
                </a:solidFill>
              </a:rPr>
              <a:t>uniqueness</a:t>
            </a:r>
            <a:r>
              <a:rPr lang="en-US" altLang="ko-KR" sz="2800" dirty="0"/>
              <a:t> of a Nash equilibrium solution</a:t>
            </a:r>
          </a:p>
          <a:p>
            <a:pPr>
              <a:buFont typeface="Wingdings" charset="2"/>
              <a:buChar char="§"/>
            </a:pPr>
            <a:endParaRPr lang="en-US" altLang="ko-KR" sz="2800" dirty="0"/>
          </a:p>
          <a:p>
            <a:pPr>
              <a:buFont typeface="Wingdings" charset="2"/>
              <a:buChar char="§"/>
            </a:pPr>
            <a:r>
              <a:rPr lang="en-US" altLang="ko-KR" sz="2800" dirty="0"/>
              <a:t>Often, potential games are useful when dealing with continuous-kernel games</a:t>
            </a:r>
            <a:endParaRPr lang="en-GB" altLang="ko-KR" sz="2800" dirty="0"/>
          </a:p>
        </p:txBody>
      </p:sp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ko-KR" sz="33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Calibri" charset="0"/>
                <a:cs typeface="Calibri" charset="0"/>
              </a:rPr>
              <a:t>Potential Game: Summary</a:t>
            </a:r>
            <a:endParaRPr lang="en-GB" altLang="ko-KR" sz="3300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285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ko-KR" sz="2000" dirty="0"/>
              <a:t>Formally,</a:t>
            </a:r>
          </a:p>
          <a:p>
            <a:endParaRPr lang="en-US" altLang="ko-KR" sz="2000" dirty="0"/>
          </a:p>
          <a:p>
            <a:endParaRPr lang="en-US" altLang="ko-KR" sz="2000" dirty="0"/>
          </a:p>
          <a:p>
            <a:endParaRPr lang="en-US" altLang="ko-KR" sz="2000" dirty="0"/>
          </a:p>
          <a:p>
            <a:endParaRPr lang="en-US" altLang="ko-KR" sz="2000" dirty="0"/>
          </a:p>
          <a:p>
            <a:endParaRPr lang="en-US" altLang="ko-KR" sz="2000" dirty="0"/>
          </a:p>
          <a:p>
            <a:endParaRPr lang="en-US" altLang="ko-KR" sz="2000" dirty="0"/>
          </a:p>
          <a:p>
            <a:endParaRPr lang="en-US" altLang="ko-KR" sz="2000" dirty="0"/>
          </a:p>
          <a:p>
            <a:endParaRPr lang="en-US" altLang="ko-KR" sz="2000" dirty="0"/>
          </a:p>
          <a:p>
            <a:endParaRPr lang="en-US" altLang="ko-KR" sz="2000" dirty="0"/>
          </a:p>
          <a:p>
            <a:r>
              <a:rPr lang="en-US" altLang="ko-KR" sz="2000" dirty="0"/>
              <a:t>In </a:t>
            </a:r>
            <a:r>
              <a:rPr lang="en-US" altLang="ko-KR" sz="2000" i="1" dirty="0"/>
              <a:t>exact potential games, the difference in individual utilities </a:t>
            </a:r>
            <a:r>
              <a:rPr lang="en-US" altLang="ko-KR" sz="2000" dirty="0"/>
              <a:t>achieved by each player when changing </a:t>
            </a:r>
            <a:r>
              <a:rPr lang="en-US" altLang="ko-KR" sz="2000" i="1" dirty="0"/>
              <a:t>unilaterally its strategy has </a:t>
            </a:r>
            <a:r>
              <a:rPr lang="en-US" altLang="ko-KR" sz="2000" i="1" dirty="0">
                <a:solidFill>
                  <a:srgbClr val="0070C0"/>
                </a:solidFill>
              </a:rPr>
              <a:t>the same </a:t>
            </a:r>
            <a:r>
              <a:rPr lang="en-US" altLang="ko-KR" sz="2000" dirty="0">
                <a:solidFill>
                  <a:srgbClr val="0070C0"/>
                </a:solidFill>
              </a:rPr>
              <a:t>value </a:t>
            </a:r>
            <a:r>
              <a:rPr lang="en-US" altLang="ko-KR" sz="2000" dirty="0"/>
              <a:t>as the difference in values of the potential function. In </a:t>
            </a:r>
            <a:r>
              <a:rPr lang="en-US" altLang="ko-KR" sz="2000" i="1" dirty="0"/>
              <a:t>ordinal potential games, only </a:t>
            </a:r>
            <a:r>
              <a:rPr lang="en-US" altLang="ko-KR" sz="2000" i="1" dirty="0">
                <a:solidFill>
                  <a:srgbClr val="0070C0"/>
                </a:solidFill>
              </a:rPr>
              <a:t>the signs </a:t>
            </a:r>
            <a:r>
              <a:rPr lang="en-US" altLang="ko-KR" sz="2000" i="1" dirty="0"/>
              <a:t>of the differences have to be the same.</a:t>
            </a:r>
            <a:endParaRPr lang="en-GB" altLang="ko-KR" sz="2000" dirty="0"/>
          </a:p>
        </p:txBody>
      </p:sp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ko-KR" sz="33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Calibri" charset="0"/>
                <a:cs typeface="Calibri" charset="0"/>
              </a:rPr>
              <a:t>Potential Game</a:t>
            </a:r>
            <a:endParaRPr lang="en-GB" altLang="ko-KR" sz="3300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8294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755173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7884368" y="1844824"/>
            <a:ext cx="50405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971600" y="2132856"/>
            <a:ext cx="266429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267744" y="3284984"/>
            <a:ext cx="309634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5242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Prisoner’s Dilemma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16" y="901338"/>
            <a:ext cx="8712968" cy="368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799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Pure Strategy NE: Existence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76332"/>
          <a:stretch/>
        </p:blipFill>
        <p:spPr>
          <a:xfrm>
            <a:off x="395536" y="1124744"/>
            <a:ext cx="8541172" cy="12268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6860" y="2534533"/>
            <a:ext cx="13805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Comic Sans MS" pitchFamily="66" charset="0"/>
              </a:rPr>
              <a:t>Intuition?</a:t>
            </a:r>
            <a:endParaRPr lang="en-US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452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9789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497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000" dirty="0" smtClean="0">
            <a:latin typeface="Comic Sans MS" pitchFamily="66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9717</TotalTime>
  <Words>332</Words>
  <Application>Microsoft Macintosh PowerPoint</Application>
  <PresentationFormat>화면 슬라이드 쇼(4:3)</PresentationFormat>
  <Paragraphs>67</Paragraphs>
  <Slides>24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32" baseType="lpstr">
      <vt:lpstr>맑은 고딕</vt:lpstr>
      <vt:lpstr>나눔고딕</vt:lpstr>
      <vt:lpstr>Arial</vt:lpstr>
      <vt:lpstr>Calibri</vt:lpstr>
      <vt:lpstr>Comic Sans MS</vt:lpstr>
      <vt:lpstr>Times New Roman</vt:lpstr>
      <vt:lpstr>Wingdings</vt:lpstr>
      <vt:lpstr>Office 테마</vt:lpstr>
      <vt:lpstr>Lecture 5: Potential Game</vt:lpstr>
      <vt:lpstr>Contents</vt:lpstr>
      <vt:lpstr>PowerPoint 프레젠테이션</vt:lpstr>
      <vt:lpstr>Potential Game: Summary</vt:lpstr>
      <vt:lpstr>Potential Game</vt:lpstr>
      <vt:lpstr>Example: Prisoner’s Dilemma</vt:lpstr>
      <vt:lpstr>Pure Strategy NE: Existence</vt:lpstr>
      <vt:lpstr>PowerPoint 프레젠테이션</vt:lpstr>
      <vt:lpstr>PowerPoint 프레젠테이션</vt:lpstr>
      <vt:lpstr>PowerPoint 프레젠테이션</vt:lpstr>
      <vt:lpstr>PowerPoint 프레젠테이션</vt:lpstr>
      <vt:lpstr>Congestion Game: Example</vt:lpstr>
      <vt:lpstr>Congestion Game: Formal Model</vt:lpstr>
      <vt:lpstr>Congestion Game is a Potential Game</vt:lpstr>
      <vt:lpstr>PowerPoint 프레젠테이션</vt:lpstr>
      <vt:lpstr>PowerPoint 프레젠테이션</vt:lpstr>
      <vt:lpstr>PowerPoint 프레젠테이션</vt:lpstr>
      <vt:lpstr>Congestion game is not just an example</vt:lpstr>
      <vt:lpstr>Potential game for continuous strategy set</vt:lpstr>
      <vt:lpstr>Summary</vt:lpstr>
      <vt:lpstr>Pure Strategy NE: Existence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admin</dc:creator>
  <cp:lastModifiedBy>Microsoft Office User</cp:lastModifiedBy>
  <cp:revision>592</cp:revision>
  <cp:lastPrinted>2012-02-09T03:26:52Z</cp:lastPrinted>
  <dcterms:created xsi:type="dcterms:W3CDTF">2010-07-02T06:15:08Z</dcterms:created>
  <dcterms:modified xsi:type="dcterms:W3CDTF">2021-02-27T12:55:50Z</dcterms:modified>
</cp:coreProperties>
</file>