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464" r:id="rId3"/>
    <p:sldId id="499" r:id="rId4"/>
    <p:sldId id="500" r:id="rId5"/>
    <p:sldId id="498" r:id="rId6"/>
    <p:sldId id="502" r:id="rId7"/>
    <p:sldId id="503" r:id="rId8"/>
    <p:sldId id="504" r:id="rId9"/>
    <p:sldId id="467" r:id="rId10"/>
    <p:sldId id="491" r:id="rId11"/>
    <p:sldId id="505" r:id="rId12"/>
    <p:sldId id="492" r:id="rId13"/>
    <p:sldId id="493" r:id="rId14"/>
    <p:sldId id="494" r:id="rId15"/>
    <p:sldId id="510" r:id="rId16"/>
    <p:sldId id="511" r:id="rId17"/>
    <p:sldId id="508" r:id="rId18"/>
    <p:sldId id="506" r:id="rId19"/>
    <p:sldId id="507" r:id="rId20"/>
    <p:sldId id="512" r:id="rId21"/>
    <p:sldId id="513" r:id="rId22"/>
    <p:sldId id="514" r:id="rId23"/>
    <p:sldId id="515" r:id="rId24"/>
    <p:sldId id="516" r:id="rId25"/>
    <p:sldId id="517" r:id="rId26"/>
    <p:sldId id="518" r:id="rId27"/>
    <p:sldId id="519" r:id="rId28"/>
  </p:sldIdLst>
  <p:sldSz cx="9144000" cy="6858000" type="screen4x3"/>
  <p:notesSz cx="6797675" cy="98742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D1EDFF"/>
    <a:srgbClr val="CCEC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0" autoAdjust="0"/>
    <p:restoredTop sz="94674" autoAdjust="0"/>
  </p:normalViewPr>
  <p:slideViewPr>
    <p:cSldViewPr>
      <p:cViewPr varScale="1">
        <p:scale>
          <a:sx n="124" d="100"/>
          <a:sy n="124" d="100"/>
        </p:scale>
        <p:origin x="194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5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r">
              <a:defRPr sz="1300"/>
            </a:lvl1pPr>
          </a:lstStyle>
          <a:p>
            <a:fld id="{66A34F84-89D5-4103-A9F5-2A4E8C749CAE}" type="datetimeFigureOut">
              <a:rPr lang="ko-KR" altLang="en-US" smtClean="0"/>
              <a:pPr/>
              <a:t>2021. 2. 27.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r">
              <a:defRPr sz="1300"/>
            </a:lvl1pPr>
          </a:lstStyle>
          <a:p>
            <a:fld id="{0010351E-67A8-4AFC-B24C-2B610D064F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9488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r">
              <a:defRPr sz="1300"/>
            </a:lvl1pPr>
          </a:lstStyle>
          <a:p>
            <a:fld id="{FFF0AD6B-AEAA-4FC8-B9BE-275E5EF376AB}" type="datetimeFigureOut">
              <a:rPr lang="ko-KR" altLang="en-US" smtClean="0"/>
              <a:pPr/>
              <a:t>2021. 2. 27.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64" tIns="47632" rIns="95264" bIns="47632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8"/>
            <a:ext cx="5438140" cy="4443413"/>
          </a:xfrm>
          <a:prstGeom prst="rect">
            <a:avLst/>
          </a:prstGeom>
        </p:spPr>
        <p:txBody>
          <a:bodyPr vert="horz" lIns="95264" tIns="47632" rIns="95264" bIns="47632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r">
              <a:defRPr sz="1300"/>
            </a:lvl1pPr>
          </a:lstStyle>
          <a:p>
            <a:fld id="{D51A2556-5F5E-4107-B3C9-889FA75FD0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162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2556-5F5E-4107-B3C9-889FA75FD096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2556-5F5E-4107-B3C9-889FA75FD096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2556-5F5E-4107-B3C9-889FA75FD096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2556-5F5E-4107-B3C9-889FA75FD096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600200"/>
            <a:ext cx="7772400" cy="464820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5: DataLink Layer</a:t>
            </a:r>
            <a:endParaRPr lang="en-US" altLang="ko-KR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5a-</a:t>
            </a:r>
            <a:fld id="{8785AD08-688C-4031-BB03-F2BD5307A13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155"/>
            <a:ext cx="9144000" cy="690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7388" y="1451052"/>
            <a:ext cx="6189225" cy="395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82909" y="6618077"/>
            <a:ext cx="594829" cy="16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b="2589"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제목 1"/>
          <p:cNvSpPr txBox="1">
            <a:spLocks/>
          </p:cNvSpPr>
          <p:nvPr userDrawn="1"/>
        </p:nvSpPr>
        <p:spPr>
          <a:xfrm>
            <a:off x="2132112" y="3573016"/>
            <a:ext cx="6000792" cy="2088232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Yi, Yung (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이융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)</a:t>
            </a:r>
            <a:b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KAIST, Electrical Engineering</a:t>
            </a:r>
            <a:b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http://lanada.kaist.ac.kr</a:t>
            </a:r>
            <a:b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yiyung@kaist.edu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92932"/>
          <a:stretch>
            <a:fillRect/>
          </a:stretch>
        </p:blipFill>
        <p:spPr bwMode="auto">
          <a:xfrm>
            <a:off x="8528206" y="130324"/>
            <a:ext cx="50829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r="92856"/>
          <a:stretch>
            <a:fillRect/>
          </a:stretch>
        </p:blipFill>
        <p:spPr bwMode="auto">
          <a:xfrm>
            <a:off x="107504" y="130324"/>
            <a:ext cx="513731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2611" y="6603917"/>
            <a:ext cx="594829" cy="16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텍스트 개체 틀 10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62464" y="1196752"/>
            <a:ext cx="8186212" cy="52268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Wingdings" pitchFamily="2" charset="2"/>
              <a:buChar char="l"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나눔고딕"/>
                <a:ea typeface="나눔고딕"/>
                <a:cs typeface="나눔고딕"/>
              </a:defRPr>
            </a:lvl3pPr>
          </a:lstStyle>
          <a:p>
            <a:pPr lvl="0"/>
            <a:r>
              <a:rPr lang="en-US" altLang="ko-KR" dirty="0"/>
              <a:t>Description</a:t>
            </a:r>
          </a:p>
          <a:p>
            <a:pPr lvl="1"/>
            <a:r>
              <a:rPr lang="en-US" altLang="ko-KR" sz="2000" dirty="0" err="1"/>
              <a:t>Sdfsf</a:t>
            </a:r>
            <a:endParaRPr lang="en-US" altLang="ko-KR" sz="2000" dirty="0"/>
          </a:p>
          <a:p>
            <a:pPr lvl="2"/>
            <a:r>
              <a:rPr lang="en-US" altLang="ko-KR" sz="1800" dirty="0" err="1">
                <a:latin typeface="Comic Sans MS" pitchFamily="66" charset="0"/>
              </a:rPr>
              <a:t>sdfasdf</a:t>
            </a:r>
            <a:endParaRPr lang="en-US" altLang="ko-KR" dirty="0"/>
          </a:p>
        </p:txBody>
      </p:sp>
      <p:sp>
        <p:nvSpPr>
          <p:cNvPr id="8" name="제목 1"/>
          <p:cNvSpPr>
            <a:spLocks noGrp="1"/>
          </p:cNvSpPr>
          <p:nvPr userDrawn="1">
            <p:ph type="title" hasCustomPrompt="1"/>
          </p:nvPr>
        </p:nvSpPr>
        <p:spPr>
          <a:xfrm>
            <a:off x="1547663" y="399501"/>
            <a:ext cx="7130669" cy="5376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baseline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en-US" altLang="ko-KR" dirty="0"/>
              <a:t>01/ Put Title here (size : 32 pt)</a:t>
            </a:r>
            <a:endParaRPr lang="ko-KR" altLang="en-US" dirty="0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378000" y="1025872"/>
            <a:ext cx="8388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5395" y="84386"/>
            <a:ext cx="870051" cy="14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'10 works\spring\tinies\project02\ppt\circle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450681" y="2689647"/>
            <a:ext cx="3602038" cy="3784600"/>
          </a:xfrm>
          <a:prstGeom prst="rect">
            <a:avLst/>
          </a:prstGeom>
          <a:noFill/>
        </p:spPr>
      </p:pic>
      <p:pic>
        <p:nvPicPr>
          <p:cNvPr id="14" name="Picture 2" descr="E:\'10 works\spring\tinies\project02\ppt\circle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 rot="7192078">
            <a:off x="396186" y="-63485"/>
            <a:ext cx="1059197" cy="111288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92932"/>
          <a:stretch>
            <a:fillRect/>
          </a:stretch>
        </p:blipFill>
        <p:spPr bwMode="auto">
          <a:xfrm>
            <a:off x="8528206" y="130324"/>
            <a:ext cx="50829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r="92856"/>
          <a:stretch>
            <a:fillRect/>
          </a:stretch>
        </p:blipFill>
        <p:spPr bwMode="auto">
          <a:xfrm>
            <a:off x="107504" y="130324"/>
            <a:ext cx="513731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제목 1"/>
          <p:cNvSpPr>
            <a:spLocks noGrp="1"/>
          </p:cNvSpPr>
          <p:nvPr userDrawn="1">
            <p:ph type="title" hasCustomPrompt="1"/>
          </p:nvPr>
        </p:nvSpPr>
        <p:spPr>
          <a:xfrm>
            <a:off x="448733" y="399501"/>
            <a:ext cx="8229600" cy="5376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altLang="ko-KR" dirty="0"/>
              <a:t>02/ Put Title here (size : 32 pt)</a:t>
            </a:r>
            <a:endParaRPr lang="ko-KR" altLang="en-US" dirty="0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378000" y="1025872"/>
            <a:ext cx="8388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텍스트 개체 틀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2464" y="1628801"/>
            <a:ext cx="8186212" cy="19793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defRPr>
            </a:lvl1pPr>
          </a:lstStyle>
          <a:p>
            <a:pPr lvl="0"/>
            <a:r>
              <a:rPr lang="en-US" altLang="ko-KR" dirty="0"/>
              <a:t>Description</a:t>
            </a:r>
            <a:r>
              <a:rPr lang="ko-KR" altLang="en-US" dirty="0"/>
              <a:t> </a:t>
            </a:r>
            <a:r>
              <a:rPr lang="en-US" altLang="ko-KR" dirty="0"/>
              <a:t>( Font : Calibri / Size : 18 pt )</a:t>
            </a:r>
          </a:p>
        </p:txBody>
      </p:sp>
      <p:sp>
        <p:nvSpPr>
          <p:cNvPr id="12" name="텍스트 개체 틀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2464" y="1159918"/>
            <a:ext cx="8186212" cy="411693"/>
          </a:xfrm>
          <a:prstGeom prst="rect">
            <a:avLst/>
          </a:prstGeom>
          <a:solidFill>
            <a:srgbClr val="D1EDFF"/>
          </a:solidFill>
        </p:spPr>
        <p:txBody>
          <a:bodyPr>
            <a:noAutofit/>
          </a:bodyPr>
          <a:lstStyle>
            <a:lvl1pPr>
              <a:buNone/>
              <a:defRPr sz="2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defRPr>
            </a:lvl1pPr>
          </a:lstStyle>
          <a:p>
            <a:pPr lvl="0"/>
            <a:r>
              <a:rPr lang="en-US" altLang="ko-KR" dirty="0"/>
              <a:t>1. Title ( size : 24pt)</a:t>
            </a:r>
          </a:p>
        </p:txBody>
      </p:sp>
      <p:sp>
        <p:nvSpPr>
          <p:cNvPr id="14" name="텍스트 개체 틀 10"/>
          <p:cNvSpPr>
            <a:spLocks noGrp="1"/>
          </p:cNvSpPr>
          <p:nvPr>
            <p:ph type="body" sz="quarter" idx="16" hasCustomPrompt="1"/>
          </p:nvPr>
        </p:nvSpPr>
        <p:spPr>
          <a:xfrm>
            <a:off x="467544" y="4257923"/>
            <a:ext cx="8186212" cy="19793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defRPr>
            </a:lvl1pPr>
          </a:lstStyle>
          <a:p>
            <a:pPr lvl="0"/>
            <a:r>
              <a:rPr lang="en-US" altLang="ko-KR" dirty="0"/>
              <a:t>Description</a:t>
            </a:r>
            <a:r>
              <a:rPr lang="ko-KR" altLang="en-US" dirty="0"/>
              <a:t> </a:t>
            </a:r>
            <a:r>
              <a:rPr lang="en-US" altLang="ko-KR" dirty="0"/>
              <a:t>( Font : Calibri / Size : 18 pt )</a:t>
            </a:r>
          </a:p>
        </p:txBody>
      </p:sp>
      <p:sp>
        <p:nvSpPr>
          <p:cNvPr id="15" name="텍스트 개체 틀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4" y="3789040"/>
            <a:ext cx="8186212" cy="411693"/>
          </a:xfrm>
          <a:prstGeom prst="rect">
            <a:avLst/>
          </a:prstGeom>
          <a:solidFill>
            <a:srgbClr val="D1EDFF"/>
          </a:solidFill>
        </p:spPr>
        <p:txBody>
          <a:bodyPr>
            <a:noAutofit/>
          </a:bodyPr>
          <a:lstStyle>
            <a:lvl1pPr>
              <a:buNone/>
              <a:defRPr sz="2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defRPr>
            </a:lvl1pPr>
          </a:lstStyle>
          <a:p>
            <a:pPr lvl="0"/>
            <a:r>
              <a:rPr lang="en-US" altLang="ko-KR" dirty="0"/>
              <a:t>2. Title ( size : 24pt)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5395" y="84386"/>
            <a:ext cx="870051" cy="14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2611" y="6603917"/>
            <a:ext cx="594829" cy="16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텍스트 개체 틀 14"/>
          <p:cNvSpPr>
            <a:spLocks noGrp="1"/>
          </p:cNvSpPr>
          <p:nvPr>
            <p:ph type="body" sz="quarter" idx="15" hasCustomPrompt="1"/>
          </p:nvPr>
        </p:nvSpPr>
        <p:spPr>
          <a:xfrm>
            <a:off x="7020272" y="6527624"/>
            <a:ext cx="1656184" cy="2857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latin typeface="맑은 고딕" pitchFamily="50" charset="-127"/>
                <a:ea typeface="맑은 고딕" pitchFamily="50" charset="-127"/>
              </a:defRPr>
            </a:lvl1pPr>
          </a:lstStyle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로고를 넣어주세요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학회 로고 등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endParaRPr lang="ko-KR" altLang="en-US" dirty="0"/>
          </a:p>
        </p:txBody>
      </p:sp>
      <p:pic>
        <p:nvPicPr>
          <p:cNvPr id="20" name="Picture 2" descr="E:\'10 works\spring\tinies\project02\ppt\circle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450681" y="2689647"/>
            <a:ext cx="3602038" cy="3784600"/>
          </a:xfrm>
          <a:prstGeom prst="rect">
            <a:avLst/>
          </a:prstGeom>
          <a:noFill/>
        </p:spPr>
      </p:pic>
      <p:pic>
        <p:nvPicPr>
          <p:cNvPr id="21" name="Picture 2" descr="E:\'10 works\spring\tinies\project02\ppt\circle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 rot="7192078">
            <a:off x="396186" y="-63485"/>
            <a:ext cx="1059197" cy="111288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b="2589"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2343573" y="2651428"/>
            <a:ext cx="44568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Thank you</a:t>
            </a:r>
          </a:p>
          <a:p>
            <a:pPr algn="ctr"/>
            <a:r>
              <a:rPr lang="en-US" altLang="ko-KR" sz="2400" dirty="0">
                <a:latin typeface="Calibri" pitchFamily="34" charset="0"/>
                <a:cs typeface="Calibri" pitchFamily="34" charset="0"/>
              </a:rPr>
              <a:t>More</a:t>
            </a:r>
            <a:r>
              <a:rPr lang="en-US" altLang="ko-KR" sz="2400" baseline="0" dirty="0">
                <a:latin typeface="Calibri" pitchFamily="34" charset="0"/>
                <a:cs typeface="Calibri" pitchFamily="34" charset="0"/>
              </a:rPr>
              <a:t> comments and questions at </a:t>
            </a:r>
            <a:br>
              <a:rPr lang="en-US" altLang="ko-KR" sz="2400" baseline="0" dirty="0">
                <a:latin typeface="Calibri" pitchFamily="34" charset="0"/>
                <a:cs typeface="Calibri" pitchFamily="34" charset="0"/>
              </a:rPr>
            </a:br>
            <a:r>
              <a:rPr lang="en-US" altLang="ko-KR" sz="2400" baseline="0" dirty="0">
                <a:latin typeface="Calibri" pitchFamily="34" charset="0"/>
                <a:cs typeface="Calibri" pitchFamily="34" charset="0"/>
              </a:rPr>
              <a:t>yiyung@kaist.edu</a:t>
            </a:r>
            <a:endParaRPr lang="ko-KR" altLang="en-US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496300" cy="633412"/>
          </a:xfrm>
          <a:prstGeom prst="rect">
            <a:avLst/>
          </a:prstGeo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178800" cy="4968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348038" y="623728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0EB74-B2A7-404D-9C8E-769C9DFC2123}" type="slidenum">
              <a:rPr lang="en-US" altLang="ko-KR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5: DataLink Layer</a:t>
            </a:r>
            <a:endParaRPr lang="en-US" altLang="ko-KR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5a-</a:t>
            </a:r>
            <a:fld id="{E2F6E717-0B04-485A-AD9D-AAB5509EEAE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49" r:id="rId3"/>
    <p:sldLayoutId id="2147483653" r:id="rId4"/>
    <p:sldLayoutId id="2147483651" r:id="rId5"/>
    <p:sldLayoutId id="2147483655" r:id="rId6"/>
    <p:sldLayoutId id="2147483652" r:id="rId7"/>
    <p:sldLayoutId id="2147483658" r:id="rId8"/>
    <p:sldLayoutId id="2147483659" r:id="rId9"/>
    <p:sldLayoutId id="2147483660" r:id="rId10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67544" y="980728"/>
            <a:ext cx="8172400" cy="1872208"/>
          </a:xfrm>
          <a:prstGeom prst="rect">
            <a:avLst/>
          </a:prstGeom>
        </p:spPr>
        <p:txBody>
          <a:bodyPr/>
          <a:lstStyle/>
          <a:p>
            <a:r>
              <a:rPr lang="en-US" altLang="ko-KR" sz="400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Lecture 4:</a:t>
            </a:r>
            <a:br>
              <a:rPr lang="en-US" altLang="ko-KR" sz="40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ko-KR" sz="40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Continuous Normal-form game</a:t>
            </a:r>
            <a:br>
              <a:rPr lang="en-US" altLang="ko-KR" sz="40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ko-KR" sz="40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and</a:t>
            </a:r>
            <a:br>
              <a:rPr lang="en-US" altLang="ko-KR" sz="40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ko-KR" sz="40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Equilibrium efficiency </a:t>
            </a:r>
            <a:r>
              <a:rPr lang="en-US" altLang="ko-KR" sz="400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and selection</a:t>
            </a:r>
            <a:endParaRPr lang="ko-KR" altLang="en-US" sz="4000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altLang="ko-KR" sz="2800" dirty="0">
                <a:latin typeface="Calibri" charset="0"/>
                <a:ea typeface="Calibri" charset="0"/>
                <a:cs typeface="Calibri" charset="0"/>
              </a:rPr>
              <a:t>Does the Nash equilibrium always exist?</a:t>
            </a:r>
          </a:p>
          <a:p>
            <a:pPr>
              <a:buFont typeface="Wingdings" charset="2"/>
              <a:buChar char="§"/>
            </a:pPr>
            <a:r>
              <a:rPr lang="en-US" altLang="ko-KR" sz="2800" dirty="0">
                <a:latin typeface="Calibri" charset="0"/>
                <a:ea typeface="Calibri" charset="0"/>
                <a:cs typeface="Calibri" charset="0"/>
              </a:rPr>
              <a:t>If so, are they “efficient”? Which is more “efficient”?</a:t>
            </a:r>
          </a:p>
          <a:p>
            <a:pPr>
              <a:buFont typeface="Wingdings" charset="2"/>
              <a:buChar char="§"/>
            </a:pPr>
            <a:endParaRPr lang="en-US" altLang="ko-KR" sz="2800" dirty="0">
              <a:latin typeface="Calibri" charset="0"/>
              <a:ea typeface="Calibri" charset="0"/>
              <a:cs typeface="Calibri" charset="0"/>
            </a:endParaRPr>
          </a:p>
          <a:p>
            <a:pPr>
              <a:buFont typeface="Wingdings" charset="2"/>
              <a:buChar char="§"/>
            </a:pPr>
            <a:r>
              <a:rPr lang="en-US" altLang="ko-KR" sz="2800" dirty="0">
                <a:latin typeface="Calibri" charset="0"/>
                <a:ea typeface="Calibri" charset="0"/>
                <a:cs typeface="Calibri" charset="0"/>
              </a:rPr>
              <a:t>Essentially, we need to compare two vectors</a:t>
            </a:r>
          </a:p>
          <a:p>
            <a:pPr lvl="2">
              <a:lnSpc>
                <a:spcPct val="90000"/>
              </a:lnSpc>
              <a:buFont typeface="Wingdings" charset="0"/>
              <a:buNone/>
            </a:pPr>
            <a:endParaRPr lang="en-US" altLang="ko-KR" dirty="0">
              <a:latin typeface="Calibri" charset="0"/>
              <a:ea typeface="Calibri" charset="0"/>
              <a:cs typeface="Calibri" charset="0"/>
            </a:endParaRPr>
          </a:p>
          <a:p>
            <a:pPr lvl="2">
              <a:lnSpc>
                <a:spcPct val="90000"/>
              </a:lnSpc>
              <a:buFont typeface="Wingdings" charset="0"/>
              <a:buNone/>
            </a:pPr>
            <a:endParaRPr lang="en-US" altLang="ko-KR" dirty="0">
              <a:latin typeface="Calibri" charset="0"/>
              <a:ea typeface="Calibri" charset="0"/>
              <a:cs typeface="Calibri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altLang="ko-KR" sz="2400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90000"/>
              </a:lnSpc>
            </a:pPr>
            <a:endParaRPr lang="en-US" altLang="ko-KR" sz="2800" dirty="0">
              <a:latin typeface="Calibri" charset="0"/>
              <a:ea typeface="Calibri" charset="0"/>
              <a:cs typeface="Calibri" charset="0"/>
            </a:endParaRPr>
          </a:p>
          <a:p>
            <a:pPr lvl="2">
              <a:lnSpc>
                <a:spcPct val="90000"/>
              </a:lnSpc>
            </a:pPr>
            <a:endParaRPr lang="en-GB" altLang="ko-KR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Calibri" charset="0"/>
                <a:cs typeface="Calibri" charset="0"/>
              </a:rPr>
              <a:t>Nash equilibrium</a:t>
            </a:r>
            <a:r>
              <a:rPr lang="en-US" altLang="ko-KR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Calibri" charset="0"/>
                <a:cs typeface="Calibri" charset="0"/>
              </a:rPr>
              <a:t>: Efficiency</a:t>
            </a:r>
            <a:endParaRPr lang="en-GB" altLang="ko-KR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892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altLang="ko-KR" sz="2800" dirty="0">
                <a:latin typeface="Calibri" charset="0"/>
                <a:ea typeface="Calibri" charset="0"/>
                <a:cs typeface="Calibri" charset="0"/>
              </a:rPr>
              <a:t>One measure of efficiency is Pareto optimality</a:t>
            </a:r>
          </a:p>
          <a:p>
            <a:pPr lvl="1"/>
            <a:r>
              <a:rPr lang="en-US" altLang="ko-KR" sz="2400" dirty="0">
                <a:latin typeface="Calibri" charset="0"/>
                <a:ea typeface="Calibri" charset="0"/>
                <a:cs typeface="Calibri" charset="0"/>
              </a:rPr>
              <a:t>A payoff vector </a:t>
            </a:r>
            <a:r>
              <a:rPr lang="en-US" altLang="ko-KR" sz="2400" b="1" dirty="0"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en-US" altLang="ko-KR" sz="2400" dirty="0">
                <a:latin typeface="Calibri" charset="0"/>
                <a:ea typeface="Calibri" charset="0"/>
                <a:cs typeface="Calibri" charset="0"/>
              </a:rPr>
              <a:t> is Pareto optimal if there does </a:t>
            </a:r>
            <a:r>
              <a:rPr lang="en-US" altLang="ko-KR" sz="2400" b="1" dirty="0">
                <a:latin typeface="Calibri" charset="0"/>
                <a:ea typeface="Calibri" charset="0"/>
                <a:cs typeface="Calibri" charset="0"/>
              </a:rPr>
              <a:t>not</a:t>
            </a:r>
            <a:r>
              <a:rPr lang="en-US" altLang="ko-KR" sz="2400" dirty="0">
                <a:latin typeface="Calibri" charset="0"/>
                <a:ea typeface="Calibri" charset="0"/>
                <a:cs typeface="Calibri" charset="0"/>
              </a:rPr>
              <a:t> exist any payoff vector </a:t>
            </a:r>
            <a:r>
              <a:rPr lang="en-US" altLang="ko-KR" sz="2400" b="1" dirty="0">
                <a:latin typeface="Calibri" charset="0"/>
                <a:ea typeface="Calibri" charset="0"/>
                <a:cs typeface="Calibri" charset="0"/>
              </a:rPr>
              <a:t>y </a:t>
            </a:r>
            <a:r>
              <a:rPr lang="en-US" altLang="ko-KR" sz="2400" dirty="0">
                <a:latin typeface="Calibri" charset="0"/>
                <a:ea typeface="Calibri" charset="0"/>
                <a:cs typeface="Calibri" charset="0"/>
              </a:rPr>
              <a:t>such that </a:t>
            </a:r>
          </a:p>
          <a:p>
            <a:pPr lvl="1">
              <a:buFont typeface="Wingdings" charset="0"/>
              <a:buNone/>
            </a:pPr>
            <a:r>
              <a:rPr lang="en-US" altLang="ko-KR" sz="2400" dirty="0">
                <a:latin typeface="Calibri" charset="0"/>
                <a:ea typeface="Calibri" charset="0"/>
                <a:cs typeface="Calibri" charset="0"/>
              </a:rPr>
              <a:t>				</a:t>
            </a:r>
            <a:r>
              <a:rPr lang="en-US" altLang="ko-KR" sz="2400" b="1" dirty="0">
                <a:latin typeface="Calibri" charset="0"/>
                <a:ea typeface="Calibri" charset="0"/>
                <a:cs typeface="Calibri" charset="0"/>
              </a:rPr>
              <a:t>y ≥ x</a:t>
            </a:r>
          </a:p>
          <a:p>
            <a:pPr lvl="1">
              <a:buFont typeface="Wingdings" charset="0"/>
              <a:buNone/>
            </a:pPr>
            <a:r>
              <a:rPr lang="en-US" altLang="ko-KR" sz="2400" i="1" dirty="0">
                <a:latin typeface="Calibri" charset="0"/>
                <a:ea typeface="Calibri" charset="0"/>
                <a:cs typeface="Calibri" charset="0"/>
              </a:rPr>
              <a:t>	with at least one strict inequality for an element </a:t>
            </a:r>
            <a:r>
              <a:rPr lang="en-US" altLang="ko-KR" sz="2400" i="1" dirty="0" err="1">
                <a:latin typeface="Calibri" charset="0"/>
                <a:ea typeface="Calibri" charset="0"/>
                <a:cs typeface="Calibri" charset="0"/>
              </a:rPr>
              <a:t>y</a:t>
            </a:r>
            <a:r>
              <a:rPr lang="en-US" altLang="ko-KR" sz="2400" i="1" baseline="-25000" dirty="0" err="1">
                <a:latin typeface="Calibri" charset="0"/>
                <a:ea typeface="Calibri" charset="0"/>
                <a:cs typeface="Calibri" charset="0"/>
              </a:rPr>
              <a:t>i</a:t>
            </a:r>
            <a:endParaRPr lang="en-US" altLang="ko-KR" sz="2400" i="1" baseline="-25000" dirty="0">
              <a:latin typeface="Calibri" charset="0"/>
              <a:ea typeface="Calibri" charset="0"/>
              <a:cs typeface="Calibri" charset="0"/>
            </a:endParaRPr>
          </a:p>
          <a:p>
            <a:pPr lvl="2">
              <a:lnSpc>
                <a:spcPct val="90000"/>
              </a:lnSpc>
              <a:buFont typeface="Wingdings" charset="0"/>
              <a:buNone/>
            </a:pPr>
            <a:endParaRPr lang="en-US" altLang="ko-KR" dirty="0">
              <a:latin typeface="Calibri" charset="0"/>
              <a:ea typeface="Calibri" charset="0"/>
              <a:cs typeface="Calibri" charset="0"/>
            </a:endParaRPr>
          </a:p>
          <a:p>
            <a:pPr lvl="2">
              <a:lnSpc>
                <a:spcPct val="90000"/>
              </a:lnSpc>
              <a:buFont typeface="Wingdings" charset="0"/>
              <a:buNone/>
            </a:pPr>
            <a:endParaRPr lang="en-US" altLang="ko-KR" dirty="0">
              <a:latin typeface="Calibri" charset="0"/>
              <a:ea typeface="Calibri" charset="0"/>
              <a:cs typeface="Calibri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altLang="ko-KR" sz="2400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90000"/>
              </a:lnSpc>
            </a:pPr>
            <a:endParaRPr lang="en-US" altLang="ko-KR" sz="2800" dirty="0">
              <a:latin typeface="Calibri" charset="0"/>
              <a:ea typeface="Calibri" charset="0"/>
              <a:cs typeface="Calibri" charset="0"/>
            </a:endParaRPr>
          </a:p>
          <a:p>
            <a:pPr lvl="2">
              <a:lnSpc>
                <a:spcPct val="90000"/>
              </a:lnSpc>
            </a:pPr>
            <a:endParaRPr lang="en-GB" altLang="ko-KR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Calibri" charset="0"/>
                <a:cs typeface="Calibri" charset="0"/>
              </a:rPr>
              <a:t>Pareto Optimality</a:t>
            </a:r>
            <a:endParaRPr lang="en-GB" altLang="ko-KR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898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327" name="Rectangle 39"/>
          <p:cNvSpPr>
            <a:spLocks noChangeArrowheads="1"/>
          </p:cNvSpPr>
          <p:nvPr/>
        </p:nvSpPr>
        <p:spPr bwMode="auto">
          <a:xfrm>
            <a:off x="4051300" y="2705100"/>
            <a:ext cx="709613" cy="3841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52328" name="Rectangle 40"/>
          <p:cNvSpPr>
            <a:spLocks noChangeArrowheads="1"/>
          </p:cNvSpPr>
          <p:nvPr/>
        </p:nvSpPr>
        <p:spPr bwMode="auto">
          <a:xfrm>
            <a:off x="3217863" y="3157538"/>
            <a:ext cx="709612" cy="3841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52329" name="Rectangle 41"/>
          <p:cNvSpPr>
            <a:spLocks noChangeArrowheads="1"/>
          </p:cNvSpPr>
          <p:nvPr/>
        </p:nvSpPr>
        <p:spPr bwMode="auto">
          <a:xfrm>
            <a:off x="3225800" y="2697163"/>
            <a:ext cx="709613" cy="3841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altLang="ko-KR" dirty="0">
              <a:ea typeface="굴림" charset="-127"/>
            </a:endParaRPr>
          </a:p>
        </p:txBody>
      </p:sp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u="none" dirty="0">
                <a:ea typeface="굴림" charset="-127"/>
              </a:rPr>
              <a:t>Example: Pareto Optimal</a:t>
            </a:r>
          </a:p>
        </p:txBody>
      </p:sp>
      <p:graphicFrame>
        <p:nvGraphicFramePr>
          <p:cNvPr id="652322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609624"/>
              </p:ext>
            </p:extLst>
          </p:nvPr>
        </p:nvGraphicFramePr>
        <p:xfrm>
          <a:off x="2322513" y="2200275"/>
          <a:ext cx="2503487" cy="1371600"/>
        </p:xfrm>
        <a:graphic>
          <a:graphicData uri="http://schemas.openxmlformats.org/drawingml/2006/table">
            <a:tbl>
              <a:tblPr/>
              <a:tblGrid>
                <a:gridCol w="83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6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endParaRPr kumimoji="0" lang="ko-KR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A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5, 5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1, 10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B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10, 1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2, 2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52315" name="Text Box 27"/>
          <p:cNvSpPr txBox="1">
            <a:spLocks noChangeArrowheads="1"/>
          </p:cNvSpPr>
          <p:nvPr/>
        </p:nvSpPr>
        <p:spPr bwMode="auto">
          <a:xfrm>
            <a:off x="674688" y="2800350"/>
            <a:ext cx="1870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2400" dirty="0">
                <a:latin typeface="Comic Sans MS" pitchFamily="66" charset="0"/>
                <a:ea typeface="굴림" charset="-127"/>
              </a:rPr>
              <a:t>Player 1</a:t>
            </a:r>
          </a:p>
        </p:txBody>
      </p:sp>
      <p:sp>
        <p:nvSpPr>
          <p:cNvPr id="652316" name="Text Box 28"/>
          <p:cNvSpPr txBox="1">
            <a:spLocks noChangeArrowheads="1"/>
          </p:cNvSpPr>
          <p:nvPr/>
        </p:nvSpPr>
        <p:spPr bwMode="auto">
          <a:xfrm>
            <a:off x="3173413" y="1836738"/>
            <a:ext cx="13420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400" dirty="0">
                <a:latin typeface="Comic Sans MS" pitchFamily="66" charset="0"/>
                <a:ea typeface="굴림" charset="-127"/>
              </a:rPr>
              <a:t>Player 2</a:t>
            </a:r>
          </a:p>
        </p:txBody>
      </p:sp>
      <p:sp>
        <p:nvSpPr>
          <p:cNvPr id="652323" name="Rectangle 35"/>
          <p:cNvSpPr>
            <a:spLocks noChangeArrowheads="1"/>
          </p:cNvSpPr>
          <p:nvPr/>
        </p:nvSpPr>
        <p:spPr bwMode="auto">
          <a:xfrm>
            <a:off x="279400" y="3911600"/>
            <a:ext cx="8089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SzPct val="85000"/>
              <a:buFont typeface="Wingdings" pitchFamily="2" charset="2"/>
              <a:buChar char="l"/>
            </a:pPr>
            <a:r>
              <a:rPr lang="en-US" altLang="ko-KR" sz="2800" dirty="0">
                <a:latin typeface="Comic Sans MS" pitchFamily="66" charset="0"/>
                <a:ea typeface="굴림" charset="-127"/>
              </a:rPr>
              <a:t>Another type of solution concept: group rationality</a:t>
            </a:r>
          </a:p>
          <a:p>
            <a:pPr marL="742950" lvl="1" indent="-285750" algn="l">
              <a:spcBef>
                <a:spcPct val="20000"/>
              </a:spcBef>
              <a:buSzPct val="75000"/>
              <a:buFont typeface="Wingdings" pitchFamily="2" charset="2"/>
              <a:buChar char="l"/>
            </a:pPr>
            <a:r>
              <a:rPr lang="en-US" altLang="ko-KR" sz="2400" dirty="0">
                <a:latin typeface="Comic Sans MS" pitchFamily="66" charset="0"/>
                <a:ea typeface="굴림" charset="-127"/>
              </a:rPr>
              <a:t>Pareto optimal</a:t>
            </a:r>
          </a:p>
          <a:p>
            <a:pPr marL="742950" lvl="1" indent="-285750" algn="l">
              <a:spcBef>
                <a:spcPct val="20000"/>
              </a:spcBef>
              <a:buSzPct val="75000"/>
              <a:buFont typeface="Wingdings" pitchFamily="2" charset="2"/>
              <a:buChar char="l"/>
            </a:pPr>
            <a:endParaRPr lang="en-US" altLang="ko-KR" sz="2400" dirty="0">
              <a:latin typeface="Comic Sans MS" pitchFamily="66" charset="0"/>
              <a:ea typeface="굴림" charset="-127"/>
            </a:endParaRPr>
          </a:p>
          <a:p>
            <a:pPr marL="342900" indent="-342900" algn="l">
              <a:spcBef>
                <a:spcPct val="20000"/>
              </a:spcBef>
              <a:buSzPct val="85000"/>
              <a:buFont typeface="Wingdings" pitchFamily="2" charset="2"/>
              <a:buChar char="l"/>
            </a:pPr>
            <a:endParaRPr lang="en-US" altLang="ko-KR" sz="2800" dirty="0">
              <a:latin typeface="Comic Sans MS" pitchFamily="66" charset="0"/>
              <a:ea typeface="굴림" charset="-127"/>
            </a:endParaRPr>
          </a:p>
        </p:txBody>
      </p:sp>
      <p:sp>
        <p:nvSpPr>
          <p:cNvPr id="652324" name="Text Box 36"/>
          <p:cNvSpPr txBox="1">
            <a:spLocks noChangeArrowheads="1"/>
          </p:cNvSpPr>
          <p:nvPr/>
        </p:nvSpPr>
        <p:spPr bwMode="auto">
          <a:xfrm>
            <a:off x="6046788" y="2630488"/>
            <a:ext cx="2316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400">
                <a:latin typeface="Comic Sans MS" pitchFamily="66" charset="0"/>
                <a:ea typeface="굴림" charset="-127"/>
              </a:rPr>
              <a:t>Pareto Optimal</a:t>
            </a:r>
          </a:p>
        </p:txBody>
      </p:sp>
      <p:sp>
        <p:nvSpPr>
          <p:cNvPr id="652326" name="Rectangle 38"/>
          <p:cNvSpPr>
            <a:spLocks noChangeArrowheads="1"/>
          </p:cNvSpPr>
          <p:nvPr/>
        </p:nvSpPr>
        <p:spPr bwMode="auto">
          <a:xfrm>
            <a:off x="5630863" y="2660650"/>
            <a:ext cx="444500" cy="3841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365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2327" grpId="0" animBg="1"/>
      <p:bldP spid="652328" grpId="0" animBg="1"/>
      <p:bldP spid="652329" grpId="0" animBg="1"/>
      <p:bldP spid="652323" grpId="0" build="p"/>
      <p:bldP spid="652324" grpId="0"/>
      <p:bldP spid="6523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55" name="Rectangle 43"/>
          <p:cNvSpPr>
            <a:spLocks noChangeArrowheads="1"/>
          </p:cNvSpPr>
          <p:nvPr/>
        </p:nvSpPr>
        <p:spPr bwMode="auto">
          <a:xfrm>
            <a:off x="4287986" y="3308325"/>
            <a:ext cx="735012" cy="4699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Comic Sans MS" pitchFamily="66" charset="0"/>
            </a:endParaRP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</a:rPr>
              <a:t>One of the most studied and used games</a:t>
            </a:r>
          </a:p>
          <a:p>
            <a:pPr lvl="1"/>
            <a:r>
              <a:rPr lang="en-US" altLang="ko-KR" dirty="0">
                <a:ea typeface="굴림" charset="-127"/>
              </a:rPr>
              <a:t>proposed in 1950s</a:t>
            </a:r>
          </a:p>
          <a:p>
            <a:pPr lvl="1"/>
            <a:endParaRPr lang="en-US" altLang="ko-KR" dirty="0">
              <a:ea typeface="굴림" charset="-127"/>
            </a:endParaRPr>
          </a:p>
        </p:txBody>
      </p:sp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u="none">
                <a:ea typeface="굴림" charset="-127"/>
              </a:rPr>
              <a:t>The Prisoner’s Dilemma</a:t>
            </a:r>
          </a:p>
        </p:txBody>
      </p:sp>
      <p:sp>
        <p:nvSpPr>
          <p:cNvPr id="653317" name="Rectangle 5"/>
          <p:cNvSpPr>
            <a:spLocks noChangeArrowheads="1"/>
          </p:cNvSpPr>
          <p:nvPr/>
        </p:nvSpPr>
        <p:spPr bwMode="auto">
          <a:xfrm>
            <a:off x="5370661" y="3954438"/>
            <a:ext cx="6985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Comic Sans MS" pitchFamily="66" charset="0"/>
            </a:endParaRPr>
          </a:p>
        </p:txBody>
      </p:sp>
      <p:graphicFrame>
        <p:nvGraphicFramePr>
          <p:cNvPr id="653318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248274"/>
              </p:ext>
            </p:extLst>
          </p:nvPr>
        </p:nvGraphicFramePr>
        <p:xfrm>
          <a:off x="3008461" y="2801913"/>
          <a:ext cx="3260725" cy="1636713"/>
        </p:xfrm>
        <a:graphic>
          <a:graphicData uri="http://schemas.openxmlformats.org/drawingml/2006/table">
            <a:tbl>
              <a:tblPr/>
              <a:tblGrid>
                <a:gridCol w="1085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endParaRPr kumimoji="0" lang="ko-KR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A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5, 5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1, 10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B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10, 1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2, 2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53340" name="Text Box 28"/>
          <p:cNvSpPr txBox="1">
            <a:spLocks noChangeArrowheads="1"/>
          </p:cNvSpPr>
          <p:nvPr/>
        </p:nvSpPr>
        <p:spPr bwMode="auto">
          <a:xfrm>
            <a:off x="1447948" y="3405733"/>
            <a:ext cx="1811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2400" dirty="0">
                <a:latin typeface="Comic Sans MS" pitchFamily="66" charset="0"/>
                <a:ea typeface="굴림" charset="-127"/>
              </a:rPr>
              <a:t>Player 1</a:t>
            </a:r>
          </a:p>
        </p:txBody>
      </p:sp>
      <p:sp>
        <p:nvSpPr>
          <p:cNvPr id="653341" name="Text Box 29"/>
          <p:cNvSpPr txBox="1">
            <a:spLocks noChangeArrowheads="1"/>
          </p:cNvSpPr>
          <p:nvPr/>
        </p:nvSpPr>
        <p:spPr bwMode="auto">
          <a:xfrm>
            <a:off x="4426098" y="2380208"/>
            <a:ext cx="13420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400" dirty="0">
                <a:latin typeface="Comic Sans MS" pitchFamily="66" charset="0"/>
                <a:ea typeface="굴림" charset="-127"/>
              </a:rPr>
              <a:t>Player 2</a:t>
            </a:r>
          </a:p>
        </p:txBody>
      </p:sp>
      <p:sp>
        <p:nvSpPr>
          <p:cNvPr id="653342" name="Line 30"/>
          <p:cNvSpPr>
            <a:spLocks noChangeShapeType="1"/>
          </p:cNvSpPr>
          <p:nvPr/>
        </p:nvSpPr>
        <p:spPr bwMode="auto">
          <a:xfrm flipH="1">
            <a:off x="4548336" y="3759175"/>
            <a:ext cx="1004887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Comic Sans MS" pitchFamily="66" charset="0"/>
            </a:endParaRPr>
          </a:p>
        </p:txBody>
      </p:sp>
      <p:sp>
        <p:nvSpPr>
          <p:cNvPr id="653343" name="Line 31"/>
          <p:cNvSpPr>
            <a:spLocks noChangeShapeType="1"/>
          </p:cNvSpPr>
          <p:nvPr/>
        </p:nvSpPr>
        <p:spPr bwMode="auto">
          <a:xfrm flipH="1" flipV="1">
            <a:off x="6034236" y="3627413"/>
            <a:ext cx="6350" cy="649287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Comic Sans MS" pitchFamily="66" charset="0"/>
            </a:endParaRPr>
          </a:p>
        </p:txBody>
      </p:sp>
      <p:sp>
        <p:nvSpPr>
          <p:cNvPr id="653344" name="Line 32"/>
          <p:cNvSpPr>
            <a:spLocks noChangeShapeType="1"/>
          </p:cNvSpPr>
          <p:nvPr/>
        </p:nvSpPr>
        <p:spPr bwMode="auto">
          <a:xfrm flipH="1">
            <a:off x="4529286" y="4368775"/>
            <a:ext cx="1004887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Comic Sans MS" pitchFamily="66" charset="0"/>
            </a:endParaRPr>
          </a:p>
        </p:txBody>
      </p:sp>
      <p:sp>
        <p:nvSpPr>
          <p:cNvPr id="653345" name="Line 33"/>
          <p:cNvSpPr>
            <a:spLocks noChangeShapeType="1"/>
          </p:cNvSpPr>
          <p:nvPr/>
        </p:nvSpPr>
        <p:spPr bwMode="auto">
          <a:xfrm flipH="1" flipV="1">
            <a:off x="4287986" y="3608363"/>
            <a:ext cx="6350" cy="649287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Comic Sans MS" pitchFamily="66" charset="0"/>
            </a:endParaRPr>
          </a:p>
        </p:txBody>
      </p:sp>
      <p:sp>
        <p:nvSpPr>
          <p:cNvPr id="653350" name="Text Box 38"/>
          <p:cNvSpPr txBox="1">
            <a:spLocks noChangeArrowheads="1"/>
          </p:cNvSpPr>
          <p:nvPr/>
        </p:nvSpPr>
        <p:spPr bwMode="auto">
          <a:xfrm>
            <a:off x="5923111" y="4844008"/>
            <a:ext cx="15279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400" dirty="0">
                <a:latin typeface="Comic Sans MS" pitchFamily="66" charset="0"/>
                <a:ea typeface="굴림" charset="-127"/>
              </a:rPr>
              <a:t>single NE</a:t>
            </a:r>
          </a:p>
        </p:txBody>
      </p:sp>
      <p:sp>
        <p:nvSpPr>
          <p:cNvPr id="653351" name="Text Box 39"/>
          <p:cNvSpPr txBox="1">
            <a:spLocks noChangeArrowheads="1"/>
          </p:cNvSpPr>
          <p:nvPr/>
        </p:nvSpPr>
        <p:spPr bwMode="auto">
          <a:xfrm>
            <a:off x="3014711" y="5004368"/>
            <a:ext cx="13789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400">
                <a:latin typeface="Comic Sans MS" pitchFamily="66" charset="0"/>
                <a:ea typeface="굴림" charset="-127"/>
              </a:rPr>
              <a:t>better </a:t>
            </a:r>
          </a:p>
          <a:p>
            <a:r>
              <a:rPr lang="en-US" altLang="ko-KR" sz="2400" dirty="0">
                <a:latin typeface="Comic Sans MS" pitchFamily="66" charset="0"/>
                <a:ea typeface="굴림" charset="-127"/>
              </a:rPr>
              <a:t>outcome</a:t>
            </a:r>
          </a:p>
        </p:txBody>
      </p:sp>
      <p:sp>
        <p:nvSpPr>
          <p:cNvPr id="653352" name="Line 40"/>
          <p:cNvSpPr>
            <a:spLocks noChangeShapeType="1"/>
          </p:cNvSpPr>
          <p:nvPr/>
        </p:nvSpPr>
        <p:spPr bwMode="auto">
          <a:xfrm flipH="1" flipV="1">
            <a:off x="5710386" y="4397350"/>
            <a:ext cx="314325" cy="541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ko-KR" altLang="en-US">
              <a:latin typeface="Comic Sans MS" pitchFamily="66" charset="0"/>
            </a:endParaRPr>
          </a:p>
        </p:txBody>
      </p:sp>
      <p:sp>
        <p:nvSpPr>
          <p:cNvPr id="653353" name="Line 41"/>
          <p:cNvSpPr>
            <a:spLocks noChangeShapeType="1"/>
          </p:cNvSpPr>
          <p:nvPr/>
        </p:nvSpPr>
        <p:spPr bwMode="auto">
          <a:xfrm flipV="1">
            <a:off x="3786336" y="3735363"/>
            <a:ext cx="517525" cy="1203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ko-KR" altLang="en-US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30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55" grpId="0" animBg="1"/>
      <p:bldP spid="653317" grpId="0" animBg="1"/>
      <p:bldP spid="653340" grpId="0"/>
      <p:bldP spid="653341" grpId="0"/>
      <p:bldP spid="653342" grpId="0" animBg="1"/>
      <p:bldP spid="653343" grpId="0" animBg="1"/>
      <p:bldP spid="653344" grpId="0" animBg="1"/>
      <p:bldP spid="653345" grpId="0" animBg="1"/>
      <p:bldP spid="653350" grpId="0"/>
      <p:bldP spid="653351" grpId="0"/>
      <p:bldP spid="653352" grpId="0" animBg="1"/>
      <p:bldP spid="6533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3318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521921"/>
              </p:ext>
            </p:extLst>
          </p:nvPr>
        </p:nvGraphicFramePr>
        <p:xfrm>
          <a:off x="2823443" y="1484784"/>
          <a:ext cx="3260725" cy="1636713"/>
        </p:xfrm>
        <a:graphic>
          <a:graphicData uri="http://schemas.openxmlformats.org/drawingml/2006/table">
            <a:tbl>
              <a:tblPr/>
              <a:tblGrid>
                <a:gridCol w="1085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endParaRPr kumimoji="0" lang="ko-KR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5, 5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1, 10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C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10, 1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굴림" charset="-127"/>
                        </a:rPr>
                        <a:t>2, 2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53315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462464" y="4005064"/>
            <a:ext cx="8186212" cy="2418549"/>
          </a:xfrm>
        </p:spPr>
        <p:txBody>
          <a:bodyPr/>
          <a:lstStyle/>
          <a:p>
            <a:r>
              <a:rPr lang="en-US" altLang="ko-KR" dirty="0">
                <a:ea typeface="굴림" charset="-127"/>
              </a:rPr>
              <a:t>Price of Anarchy (</a:t>
            </a:r>
            <a:r>
              <a:rPr lang="en-US" altLang="ko-KR" dirty="0" err="1">
                <a:ea typeface="굴림" charset="-127"/>
              </a:rPr>
              <a:t>PoA</a:t>
            </a:r>
            <a:r>
              <a:rPr lang="en-US" altLang="ko-KR" dirty="0">
                <a:ea typeface="굴림" charset="-127"/>
              </a:rPr>
              <a:t>): (1+10)/(2+2)</a:t>
            </a:r>
          </a:p>
          <a:p>
            <a:pPr lvl="1"/>
            <a:r>
              <a:rPr lang="en-US" altLang="ko-KR" dirty="0">
                <a:ea typeface="굴림" charset="-127"/>
              </a:rPr>
              <a:t>Max aggregate payoff / min aggregate payoff at NE</a:t>
            </a:r>
          </a:p>
          <a:p>
            <a:pPr lvl="1"/>
            <a:endParaRPr lang="en-US" altLang="ko-KR" dirty="0">
              <a:ea typeface="굴림" charset="-127"/>
            </a:endParaRPr>
          </a:p>
          <a:p>
            <a:r>
              <a:rPr lang="en-US" altLang="ko-KR" dirty="0">
                <a:ea typeface="굴림" charset="-127"/>
              </a:rPr>
              <a:t>Price of Stability (</a:t>
            </a:r>
            <a:r>
              <a:rPr lang="en-US" altLang="ko-KR" dirty="0" err="1">
                <a:ea typeface="굴림" charset="-127"/>
              </a:rPr>
              <a:t>PoS</a:t>
            </a:r>
            <a:r>
              <a:rPr lang="en-US" altLang="ko-KR" dirty="0">
                <a:ea typeface="굴림" charset="-127"/>
              </a:rPr>
              <a:t>):</a:t>
            </a:r>
            <a:r>
              <a:rPr lang="ko-KR" altLang="en-US" dirty="0">
                <a:ea typeface="굴림" charset="-127"/>
              </a:rPr>
              <a:t> </a:t>
            </a:r>
            <a:endParaRPr lang="en-US" altLang="ko-KR" dirty="0">
              <a:ea typeface="굴림" charset="-127"/>
            </a:endParaRPr>
          </a:p>
          <a:p>
            <a:pPr lvl="1"/>
            <a:r>
              <a:rPr lang="en-US" altLang="ko-KR" dirty="0">
                <a:ea typeface="굴림" charset="-127"/>
              </a:rPr>
              <a:t>Max aggregate payoff/ max aggregate payoff at NE</a:t>
            </a:r>
          </a:p>
        </p:txBody>
      </p:sp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u="none" dirty="0">
                <a:ea typeface="굴림" charset="-127"/>
              </a:rPr>
              <a:t>Price of Anarchy and Price of Stability</a:t>
            </a:r>
          </a:p>
        </p:txBody>
      </p:sp>
    </p:spTree>
    <p:extLst>
      <p:ext uri="{BB962C8B-B14F-4D97-AF65-F5344CB8AC3E}">
        <p14:creationId xmlns:p14="http://schemas.microsoft.com/office/powerpoint/2010/main" val="66274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内容占位符 2"/>
          <p:cNvSpPr>
            <a:spLocks noGrp="1"/>
          </p:cNvSpPr>
          <p:nvPr>
            <p:ph type="body" sz="quarter" idx="13"/>
          </p:nvPr>
        </p:nvSpPr>
        <p:spPr>
          <a:xfrm>
            <a:off x="462464" y="4077072"/>
            <a:ext cx="8186212" cy="2780928"/>
          </a:xfrm>
        </p:spPr>
        <p:txBody>
          <a:bodyPr>
            <a:normAutofit/>
          </a:bodyPr>
          <a:lstStyle/>
          <a:p>
            <a:pPr lvl="1"/>
            <a:endParaRPr lang="en-US" altLang="zh-CN" dirty="0">
              <a:latin typeface="Times New Roman" charset="0"/>
              <a:ea typeface="宋体" charset="0"/>
              <a:cs typeface="宋体" charset="0"/>
            </a:endParaRPr>
          </a:p>
          <a:p>
            <a:pPr lvl="1"/>
            <a:endParaRPr lang="en-US" altLang="zh-CN" dirty="0">
              <a:latin typeface="Times New Roman" charset="0"/>
              <a:ea typeface="宋体" charset="0"/>
              <a:cs typeface="宋体" charset="0"/>
            </a:endParaRPr>
          </a:p>
          <a:p>
            <a:pPr lvl="1"/>
            <a:endParaRPr lang="en-US" altLang="zh-CN" dirty="0">
              <a:latin typeface="Times New Roman" charset="0"/>
              <a:ea typeface="宋体" charset="0"/>
              <a:cs typeface="宋体" charset="0"/>
            </a:endParaRPr>
          </a:p>
          <a:p>
            <a:pPr lvl="1"/>
            <a:endParaRPr lang="en-US" altLang="zh-CN" dirty="0">
              <a:latin typeface="Times New Roman" charset="0"/>
              <a:ea typeface="宋体" charset="0"/>
              <a:cs typeface="宋体" charset="0"/>
            </a:endParaRPr>
          </a:p>
          <a:p>
            <a:endParaRPr lang="en-US" altLang="zh-CN" dirty="0">
              <a:latin typeface="Times New Roman" charset="0"/>
              <a:ea typeface="宋体" charset="0"/>
              <a:cs typeface="宋体" charset="0"/>
            </a:endParaRPr>
          </a:p>
          <a:p>
            <a:endParaRPr lang="en-US" altLang="zh-CN" dirty="0">
              <a:latin typeface="Times New Roman" charset="0"/>
              <a:ea typeface="宋体" charset="0"/>
              <a:cs typeface="宋体" charset="0"/>
            </a:endParaRPr>
          </a:p>
          <a:p>
            <a:endParaRPr lang="en-US" altLang="zh-CN" dirty="0">
              <a:latin typeface="Times New Roman" charset="0"/>
              <a:ea typeface="宋体" charset="0"/>
              <a:cs typeface="宋体" charset="0"/>
            </a:endParaRPr>
          </a:p>
          <a:p>
            <a:endParaRPr lang="en-US" altLang="zh-CN" dirty="0">
              <a:latin typeface="Times New Roman" charset="0"/>
              <a:ea typeface="宋体" charset="0"/>
              <a:cs typeface="宋体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19672" y="399501"/>
            <a:ext cx="7058660" cy="537628"/>
          </a:xfrm>
        </p:spPr>
        <p:txBody>
          <a:bodyPr/>
          <a:lstStyle/>
          <a:p>
            <a:pPr marL="342900" indent="-342900">
              <a:defRPr/>
            </a:pPr>
            <a:r>
              <a:rPr lang="en-US" altLang="zh-CN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Calibri" charset="0"/>
                <a:cs typeface="Calibri" charset="0"/>
              </a:rPr>
              <a:t>What is </a:t>
            </a:r>
            <a:r>
              <a:rPr lang="en-US" altLang="zh-CN" sz="32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Calibri" charset="0"/>
                <a:cs typeface="Calibri" charset="0"/>
              </a:rPr>
              <a:t>PoA</a:t>
            </a:r>
            <a:r>
              <a:rPr lang="en-US" altLang="zh-CN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en-US" altLang="zh-CN" sz="32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Calibri" charset="0"/>
                <a:cs typeface="Calibri" charset="0"/>
              </a:rPr>
              <a:t>PoS</a:t>
            </a:r>
            <a:r>
              <a:rPr lang="en-US" altLang="zh-CN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Calibri" charset="0"/>
                <a:cs typeface="Calibri" charset="0"/>
              </a:rPr>
              <a:t> here?</a:t>
            </a:r>
            <a:endParaRPr lang="zh-CN" altLang="en-US" sz="4000" dirty="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90" y="1148852"/>
            <a:ext cx="7812360" cy="27164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397942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3077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Summary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120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24" y="403941"/>
            <a:ext cx="8287240" cy="586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1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24" y="620688"/>
            <a:ext cx="8331879" cy="575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76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Normal-form (Strategic form) Game</a:t>
            </a:r>
          </a:p>
          <a:p>
            <a:r>
              <a:rPr lang="en-US" dirty="0"/>
              <a:t>Matrix game</a:t>
            </a:r>
          </a:p>
          <a:p>
            <a:pPr lvl="1"/>
            <a:r>
              <a:rPr lang="en-US" dirty="0"/>
              <a:t>Strategy spaces are discrete</a:t>
            </a:r>
          </a:p>
          <a:p>
            <a:r>
              <a:rPr lang="en-US" dirty="0"/>
              <a:t>Continuous-kernel game</a:t>
            </a:r>
          </a:p>
          <a:p>
            <a:pPr lvl="1"/>
            <a:r>
              <a:rPr lang="en-US" dirty="0"/>
              <a:t>Strategy spaces are continuous</a:t>
            </a:r>
          </a:p>
          <a:p>
            <a:endParaRPr lang="en-US" dirty="0"/>
          </a:p>
          <a:p>
            <a:r>
              <a:rPr lang="en-US" dirty="0"/>
              <a:t>Strictly dominated strategies</a:t>
            </a:r>
          </a:p>
          <a:p>
            <a:r>
              <a:rPr lang="en-US" dirty="0"/>
              <a:t>Pure/Mixed strategy</a:t>
            </a:r>
          </a:p>
          <a:p>
            <a:r>
              <a:rPr lang="en-US" dirty="0"/>
              <a:t>Saddle point, Nash equilibrium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Words</a:t>
            </a:r>
          </a:p>
        </p:txBody>
      </p:sp>
    </p:spTree>
    <p:extLst>
      <p:ext uri="{BB962C8B-B14F-4D97-AF65-F5344CB8AC3E}">
        <p14:creationId xmlns:p14="http://schemas.microsoft.com/office/powerpoint/2010/main" val="4071072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ko-KR" dirty="0"/>
              <a:t>Congestion pricing game</a:t>
            </a:r>
          </a:p>
          <a:p>
            <a:endParaRPr kumimoji="1" lang="en-US" altLang="ko-KR" dirty="0"/>
          </a:p>
          <a:p>
            <a:r>
              <a:rPr kumimoji="1" lang="ko-KR" altLang="en-US" dirty="0"/>
              <a:t>나중에 </a:t>
            </a:r>
            <a:r>
              <a:rPr kumimoji="1" lang="en-US" altLang="ko-KR" dirty="0"/>
              <a:t>NE</a:t>
            </a:r>
            <a:r>
              <a:rPr kumimoji="1" lang="ko-KR" altLang="en-US" dirty="0"/>
              <a:t>의 </a:t>
            </a:r>
            <a:r>
              <a:rPr kumimoji="1" lang="en-US" altLang="ko-KR" dirty="0"/>
              <a:t>existence</a:t>
            </a:r>
            <a:r>
              <a:rPr kumimoji="1" lang="ko-KR" altLang="en-US" dirty="0"/>
              <a:t>에서 써먹을 것임</a:t>
            </a:r>
            <a:r>
              <a:rPr kumimoji="1" lang="en-US" altLang="ko-KR" dirty="0"/>
              <a:t>.</a:t>
            </a:r>
            <a:r>
              <a:rPr kumimoji="1" lang="ko-KR" altLang="en-US" dirty="0"/>
              <a:t> 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Homework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3447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62464" y="4221088"/>
            <a:ext cx="8186212" cy="22025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Congestion-Pricing Game (1)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80035"/>
            <a:ext cx="7133872" cy="27791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35671" b="44042"/>
          <a:stretch/>
        </p:blipFill>
        <p:spPr>
          <a:xfrm>
            <a:off x="469420" y="5361418"/>
            <a:ext cx="8208912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45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Congestion-Pricing Game (2)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4606" b="1"/>
          <a:stretch/>
        </p:blipFill>
        <p:spPr>
          <a:xfrm>
            <a:off x="439764" y="4031094"/>
            <a:ext cx="8208912" cy="2416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052736"/>
            <a:ext cx="5688632" cy="221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01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1041400"/>
            <a:ext cx="7747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84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1117600"/>
            <a:ext cx="77216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1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1435100"/>
            <a:ext cx="76581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5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1117600"/>
            <a:ext cx="75565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310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95164"/>
            <a:ext cx="8537735" cy="560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86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内容占位符 2"/>
          <p:cNvSpPr>
            <a:spLocks noGrp="1"/>
          </p:cNvSpPr>
          <p:nvPr>
            <p:ph type="body" sz="quarter" idx="13"/>
          </p:nvPr>
        </p:nvSpPr>
        <p:spPr>
          <a:xfrm>
            <a:off x="462464" y="1196752"/>
            <a:ext cx="8186212" cy="5661248"/>
          </a:xfrm>
        </p:spPr>
        <p:txBody>
          <a:bodyPr>
            <a:normAutofit/>
          </a:bodyPr>
          <a:lstStyle/>
          <a:p>
            <a:r>
              <a:rPr lang="en-US" altLang="ko-KR" dirty="0">
                <a:latin typeface="Calibri" charset="0"/>
                <a:ea typeface="Calibri" charset="0"/>
                <a:cs typeface="Calibri" charset="0"/>
              </a:rPr>
              <a:t>Action (strategy) sets have </a:t>
            </a:r>
            <a:r>
              <a:rPr lang="en-US" altLang="ko-KR" dirty="0" err="1">
                <a:latin typeface="Calibri" charset="0"/>
                <a:ea typeface="Calibri" charset="0"/>
                <a:cs typeface="Calibri" charset="0"/>
              </a:rPr>
              <a:t>uncountably</a:t>
            </a:r>
            <a:r>
              <a:rPr lang="en-US" altLang="ko-KR" dirty="0">
                <a:latin typeface="Calibri" charset="0"/>
                <a:ea typeface="Calibri" charset="0"/>
                <a:cs typeface="Calibri" charset="0"/>
              </a:rPr>
              <a:t> many elements</a:t>
            </a:r>
          </a:p>
          <a:p>
            <a:pPr lvl="1"/>
            <a:r>
              <a:rPr lang="en-US" altLang="ko-KR" dirty="0">
                <a:latin typeface="Calibri" charset="0"/>
                <a:ea typeface="Calibri" charset="0"/>
                <a:cs typeface="Calibri" charset="0"/>
              </a:rPr>
              <a:t>For example, strategies are:</a:t>
            </a:r>
          </a:p>
          <a:p>
            <a:pPr lvl="1"/>
            <a:r>
              <a:rPr lang="en-US" altLang="ko-KR" dirty="0">
                <a:latin typeface="Calibri" charset="0"/>
                <a:ea typeface="Calibri" charset="0"/>
                <a:cs typeface="Calibri" charset="0"/>
              </a:rPr>
              <a:t>Amount of transmission powers, access probabilities in Wi-Fi</a:t>
            </a:r>
          </a:p>
          <a:p>
            <a:endParaRPr lang="en-US" altLang="ko-KR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altLang="ko-KR" dirty="0">
                <a:latin typeface="Calibri" charset="0"/>
                <a:ea typeface="Calibri" charset="0"/>
                <a:cs typeface="Calibri" charset="0"/>
              </a:rPr>
              <a:t>We will focus on pure strategies. </a:t>
            </a:r>
            <a:endParaRPr lang="en-US" altLang="zh-CN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endParaRPr lang="en-US" altLang="zh-CN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endParaRPr lang="en-US" altLang="zh-CN" dirty="0">
              <a:latin typeface="Times New Roman" charset="0"/>
              <a:ea typeface="宋体" charset="0"/>
              <a:cs typeface="宋体" charset="0"/>
            </a:endParaRPr>
          </a:p>
          <a:p>
            <a:pPr lvl="1"/>
            <a:endParaRPr lang="en-US" altLang="zh-CN" dirty="0">
              <a:latin typeface="Times New Roman" charset="0"/>
              <a:ea typeface="宋体" charset="0"/>
              <a:cs typeface="宋体" charset="0"/>
            </a:endParaRPr>
          </a:p>
          <a:p>
            <a:pPr lvl="1"/>
            <a:endParaRPr lang="en-US" altLang="zh-CN" dirty="0">
              <a:latin typeface="Times New Roman" charset="0"/>
              <a:ea typeface="宋体" charset="0"/>
              <a:cs typeface="宋体" charset="0"/>
            </a:endParaRPr>
          </a:p>
          <a:p>
            <a:endParaRPr lang="en-US" altLang="zh-CN" dirty="0">
              <a:latin typeface="Times New Roman" charset="0"/>
              <a:ea typeface="宋体" charset="0"/>
              <a:cs typeface="宋体" charset="0"/>
            </a:endParaRPr>
          </a:p>
          <a:p>
            <a:endParaRPr lang="en-US" altLang="zh-CN" dirty="0">
              <a:latin typeface="Times New Roman" charset="0"/>
              <a:ea typeface="宋体" charset="0"/>
              <a:cs typeface="宋体" charset="0"/>
            </a:endParaRPr>
          </a:p>
          <a:p>
            <a:endParaRPr lang="en-US" altLang="zh-CN" dirty="0">
              <a:latin typeface="Times New Roman" charset="0"/>
              <a:ea typeface="宋体" charset="0"/>
              <a:cs typeface="宋体" charset="0"/>
            </a:endParaRPr>
          </a:p>
          <a:p>
            <a:endParaRPr lang="en-US" altLang="zh-CN" dirty="0">
              <a:latin typeface="Times New Roman" charset="0"/>
              <a:ea typeface="宋体" charset="0"/>
              <a:cs typeface="宋体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defRPr/>
            </a:pPr>
            <a:r>
              <a:rPr lang="en-US" altLang="zh-CN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Calibri" charset="0"/>
                <a:cs typeface="Calibri" charset="0"/>
              </a:rPr>
              <a:t>Continuous-kernel Game</a:t>
            </a:r>
            <a:endParaRPr lang="zh-CN" altLang="en-US" sz="4000" dirty="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902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内容占位符 2"/>
          <p:cNvSpPr>
            <a:spLocks noGrp="1"/>
          </p:cNvSpPr>
          <p:nvPr>
            <p:ph type="body" sz="quarter" idx="13"/>
          </p:nvPr>
        </p:nvSpPr>
        <p:spPr>
          <a:xfrm>
            <a:off x="462464" y="1196752"/>
            <a:ext cx="8186212" cy="5661248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Calibri" charset="0"/>
                <a:ea typeface="Calibri" charset="0"/>
                <a:cs typeface="Calibri" charset="0"/>
              </a:rPr>
              <a:t>A famous example from microeconomics</a:t>
            </a:r>
            <a:endParaRPr lang="en-US" altLang="zh-CN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1"/>
            <a:endParaRPr lang="en-US" altLang="zh-CN" dirty="0">
              <a:latin typeface="Times New Roman" charset="0"/>
              <a:ea typeface="宋体" charset="0"/>
              <a:cs typeface="宋体" charset="0"/>
            </a:endParaRPr>
          </a:p>
          <a:p>
            <a:pPr lvl="1"/>
            <a:endParaRPr lang="en-US" altLang="zh-CN" dirty="0">
              <a:latin typeface="Times New Roman" charset="0"/>
              <a:ea typeface="宋体" charset="0"/>
              <a:cs typeface="宋体" charset="0"/>
            </a:endParaRPr>
          </a:p>
          <a:p>
            <a:pPr lvl="1"/>
            <a:endParaRPr lang="en-US" altLang="zh-CN" dirty="0">
              <a:latin typeface="Times New Roman" charset="0"/>
              <a:ea typeface="宋体" charset="0"/>
              <a:cs typeface="宋体" charset="0"/>
            </a:endParaRPr>
          </a:p>
          <a:p>
            <a:pPr lvl="1"/>
            <a:endParaRPr lang="en-US" altLang="zh-CN" dirty="0">
              <a:latin typeface="Times New Roman" charset="0"/>
              <a:ea typeface="宋体" charset="0"/>
              <a:cs typeface="宋体" charset="0"/>
            </a:endParaRPr>
          </a:p>
          <a:p>
            <a:endParaRPr lang="en-US" altLang="zh-CN" dirty="0">
              <a:latin typeface="Times New Roman" charset="0"/>
              <a:ea typeface="宋体" charset="0"/>
              <a:cs typeface="宋体" charset="0"/>
            </a:endParaRPr>
          </a:p>
          <a:p>
            <a:endParaRPr lang="en-US" altLang="zh-CN" dirty="0">
              <a:latin typeface="Times New Roman" charset="0"/>
              <a:ea typeface="宋体" charset="0"/>
              <a:cs typeface="宋体" charset="0"/>
            </a:endParaRPr>
          </a:p>
          <a:p>
            <a:endParaRPr lang="en-US" altLang="zh-CN" dirty="0">
              <a:latin typeface="Times New Roman" charset="0"/>
              <a:ea typeface="宋体" charset="0"/>
              <a:cs typeface="宋体" charset="0"/>
            </a:endParaRPr>
          </a:p>
          <a:p>
            <a:endParaRPr lang="en-US" altLang="zh-CN" dirty="0">
              <a:latin typeface="Times New Roman" charset="0"/>
              <a:ea typeface="宋体" charset="0"/>
              <a:cs typeface="宋体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defRPr/>
            </a:pPr>
            <a:r>
              <a:rPr lang="en-US" altLang="zh-CN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Calibri" charset="0"/>
                <a:cs typeface="Calibri" charset="0"/>
              </a:rPr>
              <a:t>Example: </a:t>
            </a:r>
            <a:r>
              <a:rPr lang="en-US" altLang="zh-CN" sz="32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Calibri" charset="0"/>
                <a:cs typeface="Calibri" charset="0"/>
              </a:rPr>
              <a:t>Cournot</a:t>
            </a:r>
            <a:r>
              <a:rPr lang="en-US" altLang="zh-CN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Calibri" charset="0"/>
                <a:cs typeface="Calibri" charset="0"/>
              </a:rPr>
              <a:t> Competition</a:t>
            </a:r>
            <a:endParaRPr lang="zh-CN" altLang="en-US" sz="4000" dirty="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90" y="1844824"/>
            <a:ext cx="7812360" cy="27164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37960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内容占位符 2"/>
          <p:cNvSpPr>
            <a:spLocks noGrp="1"/>
          </p:cNvSpPr>
          <p:nvPr>
            <p:ph type="body" sz="quarter" idx="13"/>
          </p:nvPr>
        </p:nvSpPr>
        <p:spPr>
          <a:xfrm>
            <a:off x="462464" y="2703984"/>
            <a:ext cx="8186212" cy="4154016"/>
          </a:xfrm>
        </p:spPr>
        <p:txBody>
          <a:bodyPr>
            <a:normAutofit/>
          </a:bodyPr>
          <a:lstStyle/>
          <a:p>
            <a:pPr lvl="1"/>
            <a:endParaRPr lang="en-US" altLang="zh-CN" dirty="0">
              <a:latin typeface="Times New Roman" charset="0"/>
              <a:ea typeface="宋体" charset="0"/>
              <a:cs typeface="宋体" charset="0"/>
            </a:endParaRPr>
          </a:p>
          <a:p>
            <a:pPr lvl="1"/>
            <a:endParaRPr lang="en-US" altLang="zh-CN" dirty="0">
              <a:latin typeface="Times New Roman" charset="0"/>
              <a:ea typeface="宋体" charset="0"/>
              <a:cs typeface="宋体" charset="0"/>
            </a:endParaRPr>
          </a:p>
          <a:p>
            <a:pPr lvl="1"/>
            <a:endParaRPr lang="en-US" altLang="zh-CN" dirty="0">
              <a:latin typeface="Times New Roman" charset="0"/>
              <a:ea typeface="宋体" charset="0"/>
              <a:cs typeface="宋体" charset="0"/>
            </a:endParaRPr>
          </a:p>
          <a:p>
            <a:pPr lvl="1"/>
            <a:endParaRPr lang="en-US" altLang="zh-CN" dirty="0">
              <a:latin typeface="Times New Roman" charset="0"/>
              <a:ea typeface="宋体" charset="0"/>
              <a:cs typeface="宋体" charset="0"/>
            </a:endParaRPr>
          </a:p>
          <a:p>
            <a:pPr lvl="1"/>
            <a:endParaRPr lang="en-US" altLang="zh-CN" dirty="0">
              <a:latin typeface="Times New Roman" charset="0"/>
              <a:ea typeface="宋体" charset="0"/>
              <a:cs typeface="宋体" charset="0"/>
            </a:endParaRPr>
          </a:p>
          <a:p>
            <a:pPr lvl="1"/>
            <a:endParaRPr lang="en-US" altLang="zh-CN" dirty="0">
              <a:latin typeface="Times New Roman" charset="0"/>
              <a:ea typeface="宋体" charset="0"/>
              <a:cs typeface="宋体" charset="0"/>
            </a:endParaRPr>
          </a:p>
          <a:p>
            <a:pPr lvl="1"/>
            <a:endParaRPr lang="en-US" altLang="zh-CN" dirty="0">
              <a:latin typeface="Times New Roman" charset="0"/>
              <a:ea typeface="宋体" charset="0"/>
              <a:cs typeface="宋体" charset="0"/>
            </a:endParaRPr>
          </a:p>
          <a:p>
            <a:endParaRPr lang="en-US" altLang="zh-CN" dirty="0">
              <a:latin typeface="Times New Roman" charset="0"/>
              <a:ea typeface="宋体" charset="0"/>
              <a:cs typeface="宋体" charset="0"/>
            </a:endParaRPr>
          </a:p>
          <a:p>
            <a:endParaRPr lang="en-US" altLang="zh-CN" dirty="0">
              <a:latin typeface="Times New Roman" charset="0"/>
              <a:ea typeface="宋体" charset="0"/>
              <a:cs typeface="宋体" charset="0"/>
            </a:endParaRPr>
          </a:p>
          <a:p>
            <a:endParaRPr lang="en-US" altLang="zh-CN" dirty="0">
              <a:latin typeface="Times New Roman" charset="0"/>
              <a:ea typeface="宋体" charset="0"/>
              <a:cs typeface="宋体" charset="0"/>
            </a:endParaRPr>
          </a:p>
          <a:p>
            <a:endParaRPr lang="en-US" altLang="zh-CN" dirty="0">
              <a:latin typeface="Times New Roman" charset="0"/>
              <a:ea typeface="宋体" charset="0"/>
              <a:cs typeface="宋体" charset="0"/>
            </a:endParaRPr>
          </a:p>
          <a:p>
            <a:endParaRPr lang="en-US" altLang="zh-CN" dirty="0">
              <a:latin typeface="Times New Roman" charset="0"/>
              <a:ea typeface="宋体" charset="0"/>
              <a:cs typeface="宋体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defRPr/>
            </a:pPr>
            <a:r>
              <a:rPr lang="en-US" altLang="zh-CN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宋体" charset="0"/>
                <a:cs typeface="宋体" charset="0"/>
              </a:rPr>
              <a:t>Recall: Best Response</a:t>
            </a:r>
            <a:endParaRPr lang="zh-CN" altLang="en-US" sz="40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宋体" charset="0"/>
              <a:cs typeface="宋体" charset="0"/>
            </a:endParaRPr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70" y="1484784"/>
            <a:ext cx="7924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32" y="3485592"/>
            <a:ext cx="76914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594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内容占位符 2"/>
          <p:cNvSpPr>
            <a:spLocks noGrp="1"/>
          </p:cNvSpPr>
          <p:nvPr>
            <p:ph type="body" sz="quarter" idx="13"/>
          </p:nvPr>
        </p:nvSpPr>
        <p:spPr>
          <a:xfrm>
            <a:off x="462464" y="4077072"/>
            <a:ext cx="8186212" cy="2780928"/>
          </a:xfrm>
        </p:spPr>
        <p:txBody>
          <a:bodyPr>
            <a:normAutofit/>
          </a:bodyPr>
          <a:lstStyle/>
          <a:p>
            <a:pPr lvl="1"/>
            <a:endParaRPr lang="en-US" altLang="zh-CN" dirty="0">
              <a:latin typeface="Times New Roman" charset="0"/>
              <a:ea typeface="宋体" charset="0"/>
              <a:cs typeface="宋体" charset="0"/>
            </a:endParaRPr>
          </a:p>
          <a:p>
            <a:pPr lvl="1"/>
            <a:endParaRPr lang="en-US" altLang="zh-CN" dirty="0">
              <a:latin typeface="Times New Roman" charset="0"/>
              <a:ea typeface="宋体" charset="0"/>
              <a:cs typeface="宋体" charset="0"/>
            </a:endParaRPr>
          </a:p>
          <a:p>
            <a:pPr lvl="1"/>
            <a:endParaRPr lang="en-US" altLang="zh-CN" dirty="0">
              <a:latin typeface="Times New Roman" charset="0"/>
              <a:ea typeface="宋体" charset="0"/>
              <a:cs typeface="宋体" charset="0"/>
            </a:endParaRPr>
          </a:p>
          <a:p>
            <a:pPr lvl="1"/>
            <a:endParaRPr lang="en-US" altLang="zh-CN" dirty="0">
              <a:latin typeface="Times New Roman" charset="0"/>
              <a:ea typeface="宋体" charset="0"/>
              <a:cs typeface="宋体" charset="0"/>
            </a:endParaRPr>
          </a:p>
          <a:p>
            <a:endParaRPr lang="en-US" altLang="zh-CN" dirty="0">
              <a:latin typeface="Times New Roman" charset="0"/>
              <a:ea typeface="宋体" charset="0"/>
              <a:cs typeface="宋体" charset="0"/>
            </a:endParaRPr>
          </a:p>
          <a:p>
            <a:endParaRPr lang="en-US" altLang="zh-CN" dirty="0">
              <a:latin typeface="Times New Roman" charset="0"/>
              <a:ea typeface="宋体" charset="0"/>
              <a:cs typeface="宋体" charset="0"/>
            </a:endParaRPr>
          </a:p>
          <a:p>
            <a:endParaRPr lang="en-US" altLang="zh-CN" dirty="0">
              <a:latin typeface="Times New Roman" charset="0"/>
              <a:ea typeface="宋体" charset="0"/>
              <a:cs typeface="宋体" charset="0"/>
            </a:endParaRPr>
          </a:p>
          <a:p>
            <a:endParaRPr lang="en-US" altLang="zh-CN" dirty="0">
              <a:latin typeface="Times New Roman" charset="0"/>
              <a:ea typeface="宋体" charset="0"/>
              <a:cs typeface="宋体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19672" y="399501"/>
            <a:ext cx="7058660" cy="537628"/>
          </a:xfrm>
        </p:spPr>
        <p:txBody>
          <a:bodyPr/>
          <a:lstStyle/>
          <a:p>
            <a:pPr marL="342900" indent="-342900">
              <a:defRPr/>
            </a:pPr>
            <a:r>
              <a:rPr lang="en-US" altLang="zh-CN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Calibri" charset="0"/>
                <a:cs typeface="Calibri" charset="0"/>
              </a:rPr>
              <a:t>Back to </a:t>
            </a:r>
            <a:r>
              <a:rPr lang="en-US" altLang="zh-CN" sz="32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Calibri" charset="0"/>
                <a:cs typeface="Calibri" charset="0"/>
              </a:rPr>
              <a:t>Cournot</a:t>
            </a:r>
            <a:r>
              <a:rPr lang="en-US" altLang="zh-CN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Calibri" charset="0"/>
                <a:cs typeface="Calibri" charset="0"/>
              </a:rPr>
              <a:t> Competition</a:t>
            </a:r>
            <a:endParaRPr lang="zh-CN" altLang="en-US" sz="4000" dirty="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90" y="1148852"/>
            <a:ext cx="7812360" cy="27164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8324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0939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711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115616" y="2460377"/>
            <a:ext cx="7131050" cy="53657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Efficiency and </a:t>
            </a:r>
            <a:br>
              <a:rPr lang="en-US" dirty="0">
                <a:latin typeface="Calibri" charset="0"/>
                <a:ea typeface="Calibri" charset="0"/>
                <a:cs typeface="Calibri" charset="0"/>
              </a:rPr>
            </a:br>
            <a:r>
              <a:rPr lang="en-US" dirty="0">
                <a:latin typeface="Calibri" charset="0"/>
                <a:ea typeface="Calibri" charset="0"/>
                <a:cs typeface="Calibri" charset="0"/>
              </a:rPr>
              <a:t>Equilibrium Selection</a:t>
            </a:r>
          </a:p>
        </p:txBody>
      </p:sp>
    </p:spTree>
    <p:extLst>
      <p:ext uri="{BB962C8B-B14F-4D97-AF65-F5344CB8AC3E}">
        <p14:creationId xmlns:p14="http://schemas.microsoft.com/office/powerpoint/2010/main" val="2499834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smtClean="0">
            <a:latin typeface="Comic Sans MS" pitchFamily="66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6347</TotalTime>
  <Words>349</Words>
  <Application>Microsoft Macintosh PowerPoint</Application>
  <PresentationFormat>화면 슬라이드 쇼(4:3)</PresentationFormat>
  <Paragraphs>130</Paragraphs>
  <Slides>27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6" baseType="lpstr">
      <vt:lpstr>맑은 고딕</vt:lpstr>
      <vt:lpstr>나눔고딕</vt:lpstr>
      <vt:lpstr>ZapfDingbats</vt:lpstr>
      <vt:lpstr>Arial</vt:lpstr>
      <vt:lpstr>Calibri</vt:lpstr>
      <vt:lpstr>Comic Sans MS</vt:lpstr>
      <vt:lpstr>Times New Roman</vt:lpstr>
      <vt:lpstr>Wingdings</vt:lpstr>
      <vt:lpstr>Office 테마</vt:lpstr>
      <vt:lpstr>Lecture 4: Continuous Normal-form game and Equilibrium efficiency and selection</vt:lpstr>
      <vt:lpstr>Key Words</vt:lpstr>
      <vt:lpstr>Continuous-kernel Game</vt:lpstr>
      <vt:lpstr>Example: Cournot Competition</vt:lpstr>
      <vt:lpstr>Recall: Best Response</vt:lpstr>
      <vt:lpstr>Back to Cournot Competition</vt:lpstr>
      <vt:lpstr>PowerPoint 프레젠테이션</vt:lpstr>
      <vt:lpstr>PowerPoint 프레젠테이션</vt:lpstr>
      <vt:lpstr>Efficiency and  Equilibrium Selection</vt:lpstr>
      <vt:lpstr>Nash equilibrium: Efficiency</vt:lpstr>
      <vt:lpstr>Pareto Optimality</vt:lpstr>
      <vt:lpstr>Example: Pareto Optimal</vt:lpstr>
      <vt:lpstr>The Prisoner’s Dilemma</vt:lpstr>
      <vt:lpstr>Price of Anarchy and Price of Stability</vt:lpstr>
      <vt:lpstr>What is PoA and PoS here?</vt:lpstr>
      <vt:lpstr>PowerPoint 프레젠테이션</vt:lpstr>
      <vt:lpstr>Summary</vt:lpstr>
      <vt:lpstr>PowerPoint 프레젠테이션</vt:lpstr>
      <vt:lpstr>PowerPoint 프레젠테이션</vt:lpstr>
      <vt:lpstr>Homework</vt:lpstr>
      <vt:lpstr>Congestion-Pricing Game (1)</vt:lpstr>
      <vt:lpstr>Congestion-Pricing Game (2)</vt:lpstr>
      <vt:lpstr>Example 1</vt:lpstr>
      <vt:lpstr>PowerPoint 프레젠테이션</vt:lpstr>
      <vt:lpstr>PowerPoint 프레젠테이션</vt:lpstr>
      <vt:lpstr>PowerPoint 프레젠테이션</vt:lpstr>
      <vt:lpstr>Example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admin</dc:creator>
  <cp:lastModifiedBy>Microsoft Office User</cp:lastModifiedBy>
  <cp:revision>599</cp:revision>
  <cp:lastPrinted>2017-02-17T02:49:02Z</cp:lastPrinted>
  <dcterms:created xsi:type="dcterms:W3CDTF">2010-07-02T06:15:08Z</dcterms:created>
  <dcterms:modified xsi:type="dcterms:W3CDTF">2021-02-27T12:53:03Z</dcterms:modified>
</cp:coreProperties>
</file>