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464" r:id="rId3"/>
    <p:sldId id="478" r:id="rId4"/>
    <p:sldId id="438" r:id="rId5"/>
    <p:sldId id="497" r:id="rId6"/>
    <p:sldId id="440" r:id="rId7"/>
    <p:sldId id="498" r:id="rId8"/>
    <p:sldId id="441" r:id="rId9"/>
    <p:sldId id="442" r:id="rId10"/>
    <p:sldId id="443" r:id="rId11"/>
    <p:sldId id="444" r:id="rId12"/>
    <p:sldId id="445" r:id="rId13"/>
    <p:sldId id="446" r:id="rId14"/>
    <p:sldId id="447" r:id="rId15"/>
    <p:sldId id="448" r:id="rId16"/>
    <p:sldId id="449" r:id="rId17"/>
    <p:sldId id="450" r:id="rId18"/>
    <p:sldId id="500" r:id="rId19"/>
    <p:sldId id="451" r:id="rId20"/>
    <p:sldId id="456" r:id="rId21"/>
    <p:sldId id="486" r:id="rId22"/>
    <p:sldId id="487" r:id="rId23"/>
    <p:sldId id="488" r:id="rId24"/>
    <p:sldId id="501" r:id="rId25"/>
    <p:sldId id="502" r:id="rId26"/>
    <p:sldId id="503" r:id="rId27"/>
    <p:sldId id="499" r:id="rId28"/>
  </p:sldIdLst>
  <p:sldSz cx="9144000" cy="6858000" type="screen4x3"/>
  <p:notesSz cx="6797675" cy="98742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D1EDFF"/>
    <a:srgbClr val="CCEC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8" autoAdjust="0"/>
    <p:restoredTop sz="94674" autoAdjust="0"/>
  </p:normalViewPr>
  <p:slideViewPr>
    <p:cSldViewPr>
      <p:cViewPr varScale="1">
        <p:scale>
          <a:sx n="124" d="100"/>
          <a:sy n="124" d="100"/>
        </p:scale>
        <p:origin x="209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5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r">
              <a:defRPr sz="1300"/>
            </a:lvl1pPr>
          </a:lstStyle>
          <a:p>
            <a:fld id="{66A34F84-89D5-4103-A9F5-2A4E8C749CAE}" type="datetimeFigureOut">
              <a:rPr lang="ko-KR" altLang="en-US" smtClean="0"/>
              <a:pPr/>
              <a:t>2021. 2. 27.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r">
              <a:defRPr sz="1300"/>
            </a:lvl1pPr>
          </a:lstStyle>
          <a:p>
            <a:fld id="{0010351E-67A8-4AFC-B24C-2B610D064F2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9488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r">
              <a:defRPr sz="1300"/>
            </a:lvl1pPr>
          </a:lstStyle>
          <a:p>
            <a:fld id="{FFF0AD6B-AEAA-4FC8-B9BE-275E5EF376AB}" type="datetimeFigureOut">
              <a:rPr lang="ko-KR" altLang="en-US" smtClean="0"/>
              <a:pPr/>
              <a:t>2021. 2. 27.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64" tIns="47632" rIns="95264" bIns="47632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8"/>
            <a:ext cx="5438140" cy="4443413"/>
          </a:xfrm>
          <a:prstGeom prst="rect">
            <a:avLst/>
          </a:prstGeom>
        </p:spPr>
        <p:txBody>
          <a:bodyPr vert="horz" lIns="95264" tIns="47632" rIns="95264" bIns="47632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r">
              <a:defRPr sz="1300"/>
            </a:lvl1pPr>
          </a:lstStyle>
          <a:p>
            <a:fld id="{D51A2556-5F5E-4107-B3C9-889FA75FD09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62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0892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42923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77217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12087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37598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52974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95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9435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1913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8710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600200"/>
            <a:ext cx="7772400" cy="4648200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5: DataLink Layer</a:t>
            </a:r>
            <a:endParaRPr lang="en-US" altLang="ko-KR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62925" y="6400800"/>
            <a:ext cx="6762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5a-</a:t>
            </a:r>
            <a:fld id="{8785AD08-688C-4031-BB03-F2BD5307A13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8155"/>
            <a:ext cx="9144000" cy="690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7388" y="1451052"/>
            <a:ext cx="6189225" cy="395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82909" y="6618077"/>
            <a:ext cx="594829" cy="16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b="2589"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제목 1"/>
          <p:cNvSpPr txBox="1">
            <a:spLocks/>
          </p:cNvSpPr>
          <p:nvPr userDrawn="1"/>
        </p:nvSpPr>
        <p:spPr>
          <a:xfrm>
            <a:off x="2132112" y="3573016"/>
            <a:ext cx="6000792" cy="2088232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Yi, Yung (</a:t>
            </a: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이융</a:t>
            </a: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)</a:t>
            </a:r>
            <a:b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KAIST, Electrical Engineering</a:t>
            </a:r>
            <a:b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http://lanada.kaist.ac.kr</a:t>
            </a:r>
            <a:b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yiyung@kaist.edu</a:t>
            </a: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92932"/>
          <a:stretch>
            <a:fillRect/>
          </a:stretch>
        </p:blipFill>
        <p:spPr bwMode="auto">
          <a:xfrm>
            <a:off x="8528206" y="130324"/>
            <a:ext cx="508290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r="92856"/>
          <a:stretch>
            <a:fillRect/>
          </a:stretch>
        </p:blipFill>
        <p:spPr bwMode="auto">
          <a:xfrm>
            <a:off x="107504" y="130324"/>
            <a:ext cx="513731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2611" y="6603917"/>
            <a:ext cx="594829" cy="16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텍스트 개체 틀 10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62464" y="1196752"/>
            <a:ext cx="8186212" cy="52268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Wingdings" pitchFamily="2" charset="2"/>
              <a:buChar char="l"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defRPr>
            </a:lvl1pPr>
            <a:lvl2pPr>
              <a:defRPr sz="2000">
                <a:latin typeface="Calibri"/>
                <a:cs typeface="Calibri"/>
              </a:defRPr>
            </a:lvl2pPr>
            <a:lvl3pPr>
              <a:defRPr sz="1800">
                <a:latin typeface="나눔고딕"/>
                <a:ea typeface="나눔고딕"/>
                <a:cs typeface="나눔고딕"/>
              </a:defRPr>
            </a:lvl3pPr>
          </a:lstStyle>
          <a:p>
            <a:pPr lvl="0"/>
            <a:r>
              <a:rPr lang="en-US" altLang="ko-KR" dirty="0"/>
              <a:t>Description</a:t>
            </a:r>
          </a:p>
          <a:p>
            <a:pPr lvl="1"/>
            <a:r>
              <a:rPr lang="en-US" altLang="ko-KR" sz="2000" dirty="0" err="1"/>
              <a:t>Sdfsf</a:t>
            </a:r>
            <a:endParaRPr lang="en-US" altLang="ko-KR" sz="2000" dirty="0"/>
          </a:p>
          <a:p>
            <a:pPr lvl="2"/>
            <a:r>
              <a:rPr lang="en-US" altLang="ko-KR" sz="1800" dirty="0" err="1">
                <a:latin typeface="Comic Sans MS" pitchFamily="66" charset="0"/>
              </a:rPr>
              <a:t>sdfasdf</a:t>
            </a:r>
            <a:endParaRPr lang="en-US" altLang="ko-KR" dirty="0"/>
          </a:p>
        </p:txBody>
      </p:sp>
      <p:sp>
        <p:nvSpPr>
          <p:cNvPr id="8" name="제목 1"/>
          <p:cNvSpPr>
            <a:spLocks noGrp="1"/>
          </p:cNvSpPr>
          <p:nvPr userDrawn="1">
            <p:ph type="title" hasCustomPrompt="1"/>
          </p:nvPr>
        </p:nvSpPr>
        <p:spPr>
          <a:xfrm>
            <a:off x="1547663" y="399501"/>
            <a:ext cx="7130669" cy="53762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="1" baseline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en-US" altLang="ko-KR" dirty="0"/>
              <a:t>01/ Put Title here (size : 32 pt)</a:t>
            </a:r>
            <a:endParaRPr lang="ko-KR" altLang="en-US" dirty="0"/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378000" y="1025872"/>
            <a:ext cx="83880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Picture 4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15395" y="84386"/>
            <a:ext cx="870051" cy="14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E:\'10 works\spring\tinies\project02\ppt\circle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5450681" y="2689647"/>
            <a:ext cx="3602038" cy="3784600"/>
          </a:xfrm>
          <a:prstGeom prst="rect">
            <a:avLst/>
          </a:prstGeom>
          <a:noFill/>
        </p:spPr>
      </p:pic>
      <p:pic>
        <p:nvPicPr>
          <p:cNvPr id="14" name="Picture 2" descr="E:\'10 works\spring\tinies\project02\ppt\circle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 rot="7192078">
            <a:off x="396186" y="-63485"/>
            <a:ext cx="1059197" cy="111288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92932"/>
          <a:stretch>
            <a:fillRect/>
          </a:stretch>
        </p:blipFill>
        <p:spPr bwMode="auto">
          <a:xfrm>
            <a:off x="8528206" y="130324"/>
            <a:ext cx="508290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r="92856"/>
          <a:stretch>
            <a:fillRect/>
          </a:stretch>
        </p:blipFill>
        <p:spPr bwMode="auto">
          <a:xfrm>
            <a:off x="107504" y="130324"/>
            <a:ext cx="513731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제목 1"/>
          <p:cNvSpPr>
            <a:spLocks noGrp="1"/>
          </p:cNvSpPr>
          <p:nvPr userDrawn="1">
            <p:ph type="title" hasCustomPrompt="1"/>
          </p:nvPr>
        </p:nvSpPr>
        <p:spPr>
          <a:xfrm>
            <a:off x="448733" y="399501"/>
            <a:ext cx="8229600" cy="53762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="1" baseline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altLang="ko-KR" dirty="0"/>
              <a:t>02/ Put Title here (size : 32 pt)</a:t>
            </a:r>
            <a:endParaRPr lang="ko-KR" altLang="en-US" dirty="0"/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378000" y="1025872"/>
            <a:ext cx="83880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텍스트 개체 틀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2464" y="1628801"/>
            <a:ext cx="8186212" cy="1979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defRPr>
            </a:lvl1pPr>
          </a:lstStyle>
          <a:p>
            <a:pPr lvl="0"/>
            <a:r>
              <a:rPr lang="en-US" altLang="ko-KR" dirty="0"/>
              <a:t>Description</a:t>
            </a:r>
            <a:r>
              <a:rPr lang="ko-KR" altLang="en-US" dirty="0"/>
              <a:t> </a:t>
            </a:r>
            <a:r>
              <a:rPr lang="en-US" altLang="ko-KR" dirty="0"/>
              <a:t>( Font : Calibri / Size : 18 pt )</a:t>
            </a:r>
          </a:p>
        </p:txBody>
      </p:sp>
      <p:sp>
        <p:nvSpPr>
          <p:cNvPr id="12" name="텍스트 개체 틀 10"/>
          <p:cNvSpPr>
            <a:spLocks noGrp="1"/>
          </p:cNvSpPr>
          <p:nvPr>
            <p:ph type="body" sz="quarter" idx="14" hasCustomPrompt="1"/>
          </p:nvPr>
        </p:nvSpPr>
        <p:spPr>
          <a:xfrm>
            <a:off x="462464" y="1159918"/>
            <a:ext cx="8186212" cy="411693"/>
          </a:xfrm>
          <a:prstGeom prst="rect">
            <a:avLst/>
          </a:prstGeom>
          <a:solidFill>
            <a:srgbClr val="D1EDFF"/>
          </a:solidFill>
        </p:spPr>
        <p:txBody>
          <a:bodyPr>
            <a:noAutofit/>
          </a:bodyPr>
          <a:lstStyle>
            <a:lvl1pPr>
              <a:buNone/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defRPr>
            </a:lvl1pPr>
          </a:lstStyle>
          <a:p>
            <a:pPr lvl="0"/>
            <a:r>
              <a:rPr lang="en-US" altLang="ko-KR" dirty="0"/>
              <a:t>1. Title ( size : 24pt)</a:t>
            </a:r>
          </a:p>
        </p:txBody>
      </p:sp>
      <p:sp>
        <p:nvSpPr>
          <p:cNvPr id="14" name="텍스트 개체 틀 10"/>
          <p:cNvSpPr>
            <a:spLocks noGrp="1"/>
          </p:cNvSpPr>
          <p:nvPr>
            <p:ph type="body" sz="quarter" idx="16" hasCustomPrompt="1"/>
          </p:nvPr>
        </p:nvSpPr>
        <p:spPr>
          <a:xfrm>
            <a:off x="467544" y="4257923"/>
            <a:ext cx="8186212" cy="1979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defRPr>
            </a:lvl1pPr>
          </a:lstStyle>
          <a:p>
            <a:pPr lvl="0"/>
            <a:r>
              <a:rPr lang="en-US" altLang="ko-KR" dirty="0"/>
              <a:t>Description</a:t>
            </a:r>
            <a:r>
              <a:rPr lang="ko-KR" altLang="en-US" dirty="0"/>
              <a:t> </a:t>
            </a:r>
            <a:r>
              <a:rPr lang="en-US" altLang="ko-KR" dirty="0"/>
              <a:t>( Font : Calibri / Size : 18 pt )</a:t>
            </a:r>
          </a:p>
        </p:txBody>
      </p:sp>
      <p:sp>
        <p:nvSpPr>
          <p:cNvPr id="15" name="텍스트 개체 틀 10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4" y="3789040"/>
            <a:ext cx="8186212" cy="411693"/>
          </a:xfrm>
          <a:prstGeom prst="rect">
            <a:avLst/>
          </a:prstGeom>
          <a:solidFill>
            <a:srgbClr val="D1EDFF"/>
          </a:solidFill>
        </p:spPr>
        <p:txBody>
          <a:bodyPr>
            <a:noAutofit/>
          </a:bodyPr>
          <a:lstStyle>
            <a:lvl1pPr>
              <a:buNone/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defRPr>
            </a:lvl1pPr>
          </a:lstStyle>
          <a:p>
            <a:pPr lvl="0"/>
            <a:r>
              <a:rPr lang="en-US" altLang="ko-KR" dirty="0"/>
              <a:t>2. Title ( size : 24pt)</a:t>
            </a:r>
          </a:p>
        </p:txBody>
      </p:sp>
      <p:pic>
        <p:nvPicPr>
          <p:cNvPr id="17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5395" y="84386"/>
            <a:ext cx="870051" cy="14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5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62611" y="6603917"/>
            <a:ext cx="594829" cy="16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텍스트 개체 틀 14"/>
          <p:cNvSpPr>
            <a:spLocks noGrp="1"/>
          </p:cNvSpPr>
          <p:nvPr>
            <p:ph type="body" sz="quarter" idx="15" hasCustomPrompt="1"/>
          </p:nvPr>
        </p:nvSpPr>
        <p:spPr>
          <a:xfrm>
            <a:off x="7020272" y="6527624"/>
            <a:ext cx="1656184" cy="2857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800">
                <a:latin typeface="맑은 고딕" pitchFamily="50" charset="-127"/>
                <a:ea typeface="맑은 고딕" pitchFamily="50" charset="-127"/>
              </a:defRPr>
            </a:lvl1pPr>
          </a:lstStyle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로고를 넣어주세요 </a:t>
            </a:r>
            <a:r>
              <a:rPr lang="en-US" altLang="ko-KR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학회 로고 등 </a:t>
            </a:r>
            <a:r>
              <a:rPr lang="en-US" altLang="ko-KR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dirty="0"/>
          </a:p>
        </p:txBody>
      </p:sp>
      <p:pic>
        <p:nvPicPr>
          <p:cNvPr id="20" name="Picture 2" descr="E:\'10 works\spring\tinies\project02\ppt\circle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5450681" y="2689647"/>
            <a:ext cx="3602038" cy="3784600"/>
          </a:xfrm>
          <a:prstGeom prst="rect">
            <a:avLst/>
          </a:prstGeom>
          <a:noFill/>
        </p:spPr>
      </p:pic>
      <p:pic>
        <p:nvPicPr>
          <p:cNvPr id="21" name="Picture 2" descr="E:\'10 works\spring\tinies\project02\ppt\circle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 rot="7192078">
            <a:off x="396186" y="-63485"/>
            <a:ext cx="1059197" cy="111288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b="2589"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2343573" y="2651428"/>
            <a:ext cx="445686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Thank you</a:t>
            </a:r>
          </a:p>
          <a:p>
            <a:pPr algn="ctr"/>
            <a:r>
              <a:rPr lang="en-US" altLang="ko-KR" sz="2400" dirty="0">
                <a:latin typeface="Calibri" pitchFamily="34" charset="0"/>
                <a:cs typeface="Calibri" pitchFamily="34" charset="0"/>
              </a:rPr>
              <a:t>More</a:t>
            </a:r>
            <a:r>
              <a:rPr lang="en-US" altLang="ko-KR" sz="2400" baseline="0" dirty="0">
                <a:latin typeface="Calibri" pitchFamily="34" charset="0"/>
                <a:cs typeface="Calibri" pitchFamily="34" charset="0"/>
              </a:rPr>
              <a:t> comments and questions at </a:t>
            </a:r>
            <a:br>
              <a:rPr lang="en-US" altLang="ko-KR" sz="2400" baseline="0" dirty="0">
                <a:latin typeface="Calibri" pitchFamily="34" charset="0"/>
                <a:cs typeface="Calibri" pitchFamily="34" charset="0"/>
              </a:rPr>
            </a:br>
            <a:r>
              <a:rPr lang="en-US" altLang="ko-KR" sz="2400" baseline="0" dirty="0">
                <a:latin typeface="Calibri" pitchFamily="34" charset="0"/>
                <a:cs typeface="Calibri" pitchFamily="34" charset="0"/>
              </a:rPr>
              <a:t>yiyung@kaist.edu</a:t>
            </a:r>
            <a:endParaRPr lang="ko-KR" alt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496300" cy="633412"/>
          </a:xfrm>
          <a:prstGeom prst="rect">
            <a:avLst/>
          </a:prstGeo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178800" cy="4968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348038" y="6237288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0EB74-B2A7-404D-9C8E-769C9DFC2123}" type="slidenum">
              <a:rPr lang="en-US" altLang="ko-KR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5: DataLink Layer</a:t>
            </a:r>
            <a:endParaRPr lang="en-US" altLang="ko-KR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62925" y="6400800"/>
            <a:ext cx="6762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5a-</a:t>
            </a:r>
            <a:fld id="{E2F6E717-0B04-485A-AD9D-AAB5509EEAE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49" r:id="rId3"/>
    <p:sldLayoutId id="2147483653" r:id="rId4"/>
    <p:sldLayoutId id="2147483651" r:id="rId5"/>
    <p:sldLayoutId id="2147483655" r:id="rId6"/>
    <p:sldLayoutId id="2147483652" r:id="rId7"/>
    <p:sldLayoutId id="2147483658" r:id="rId8"/>
    <p:sldLayoutId id="2147483659" r:id="rId9"/>
    <p:sldLayoutId id="2147483660" r:id="rId10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6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oleObject" Target="../embeddings/oleObject7.bin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wmf"/><Relationship Id="rId1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67544" y="1052736"/>
            <a:ext cx="8172400" cy="1872208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Lecture 2:</a:t>
            </a:r>
            <a:b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Normal-form game</a:t>
            </a:r>
            <a:b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(Strategic-form game) </a:t>
            </a:r>
            <a:b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with </a:t>
            </a:r>
            <a:r>
              <a:rPr lang="en-US" altLang="ko-KR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pure strategies</a:t>
            </a:r>
            <a:endParaRPr lang="ko-KR" altLang="en-US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141" name="Rectangle 117"/>
          <p:cNvSpPr>
            <a:spLocks noChangeArrowheads="1"/>
          </p:cNvSpPr>
          <p:nvPr/>
        </p:nvSpPr>
        <p:spPr bwMode="auto">
          <a:xfrm>
            <a:off x="4140200" y="3241675"/>
            <a:ext cx="544513" cy="411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none">
                <a:ea typeface="굴림" charset="-127"/>
              </a:rPr>
              <a:t>Solving the Game</a:t>
            </a:r>
          </a:p>
        </p:txBody>
      </p:sp>
      <p:graphicFrame>
        <p:nvGraphicFramePr>
          <p:cNvPr id="641135" name="Group 111"/>
          <p:cNvGraphicFramePr>
            <a:graphicFrameLocks noGrp="1"/>
          </p:cNvGraphicFramePr>
          <p:nvPr/>
        </p:nvGraphicFramePr>
        <p:xfrm>
          <a:off x="1608138" y="2205038"/>
          <a:ext cx="4487862" cy="1500188"/>
        </p:xfrm>
        <a:graphic>
          <a:graphicData uri="http://schemas.openxmlformats.org/drawingml/2006/table">
            <a:tbl>
              <a:tblPr/>
              <a:tblGrid>
                <a:gridCol w="1120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2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ko-KR" altLang="ko-K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B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41122" name="Text Box 98"/>
          <p:cNvSpPr txBox="1">
            <a:spLocks noChangeArrowheads="1"/>
          </p:cNvSpPr>
          <p:nvPr/>
        </p:nvSpPr>
        <p:spPr bwMode="auto">
          <a:xfrm>
            <a:off x="292100" y="2916238"/>
            <a:ext cx="1281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>
                <a:latin typeface="Comic Sans MS" pitchFamily="66" charset="0"/>
                <a:ea typeface="굴림" charset="-127"/>
              </a:rPr>
              <a:t>Player 1</a:t>
            </a:r>
          </a:p>
        </p:txBody>
      </p:sp>
      <p:sp>
        <p:nvSpPr>
          <p:cNvPr id="641123" name="Text Box 99"/>
          <p:cNvSpPr txBox="1">
            <a:spLocks noChangeArrowheads="1"/>
          </p:cNvSpPr>
          <p:nvPr/>
        </p:nvSpPr>
        <p:spPr bwMode="auto">
          <a:xfrm>
            <a:off x="3800475" y="1747838"/>
            <a:ext cx="133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Comic Sans MS" pitchFamily="66" charset="0"/>
                <a:ea typeface="굴림" charset="-127"/>
              </a:rPr>
              <a:t>Player 2</a:t>
            </a:r>
          </a:p>
        </p:txBody>
      </p:sp>
      <p:sp>
        <p:nvSpPr>
          <p:cNvPr id="641136" name="Rectangle 112"/>
          <p:cNvSpPr>
            <a:spLocks noChangeArrowheads="1"/>
          </p:cNvSpPr>
          <p:nvPr/>
        </p:nvSpPr>
        <p:spPr bwMode="auto">
          <a:xfrm>
            <a:off x="374650" y="1088728"/>
            <a:ext cx="860425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SzPct val="85000"/>
              <a:buFont typeface="Wingdings" pitchFamily="2" charset="2"/>
              <a:buChar char="l"/>
            </a:pPr>
            <a:r>
              <a:rPr lang="en-US" altLang="ko-KR" sz="2600" dirty="0">
                <a:latin typeface="Comic Sans MS" pitchFamily="66" charset="0"/>
                <a:ea typeface="굴림" charset="-127"/>
              </a:rPr>
              <a:t>Iterated removal of strictly dominated strategies</a:t>
            </a:r>
          </a:p>
        </p:txBody>
      </p:sp>
      <p:sp>
        <p:nvSpPr>
          <p:cNvPr id="641137" name="Rectangle 113"/>
          <p:cNvSpPr>
            <a:spLocks noChangeArrowheads="1"/>
          </p:cNvSpPr>
          <p:nvPr/>
        </p:nvSpPr>
        <p:spPr bwMode="auto">
          <a:xfrm>
            <a:off x="146050" y="3929063"/>
            <a:ext cx="860425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>
              <a:spcBef>
                <a:spcPct val="20000"/>
              </a:spcBef>
              <a:buSzPct val="75000"/>
              <a:buFont typeface="Wingdings" pitchFamily="2" charset="2"/>
              <a:buChar char="l"/>
            </a:pPr>
            <a:r>
              <a:rPr lang="en-US" altLang="ko-KR" sz="2200" dirty="0">
                <a:latin typeface="Comic Sans MS" pitchFamily="66" charset="0"/>
                <a:ea typeface="굴림" charset="-127"/>
              </a:rPr>
              <a:t>Player 1 cannot remove any strategy (neither T or B dominates the other)</a:t>
            </a:r>
          </a:p>
          <a:p>
            <a:pPr marL="742950" lvl="1" indent="-285750" algn="l">
              <a:spcBef>
                <a:spcPct val="20000"/>
              </a:spcBef>
              <a:buSzPct val="75000"/>
              <a:buFont typeface="Wingdings" pitchFamily="2" charset="2"/>
              <a:buChar char="l"/>
            </a:pPr>
            <a:r>
              <a:rPr lang="en-US" altLang="ko-KR" sz="2200" dirty="0">
                <a:latin typeface="Comic Sans MS" pitchFamily="66" charset="0"/>
                <a:ea typeface="굴림" charset="-127"/>
              </a:rPr>
              <a:t>Player 2 can remove strategy R (dominated by M) </a:t>
            </a:r>
          </a:p>
          <a:p>
            <a:pPr marL="742950" lvl="1" indent="-285750" algn="l">
              <a:spcBef>
                <a:spcPct val="20000"/>
              </a:spcBef>
              <a:buSzPct val="75000"/>
              <a:buFont typeface="Wingdings" pitchFamily="2" charset="2"/>
              <a:buChar char="l"/>
            </a:pPr>
            <a:r>
              <a:rPr lang="en-US" altLang="ko-KR" sz="2200" dirty="0">
                <a:latin typeface="Comic Sans MS" pitchFamily="66" charset="0"/>
                <a:ea typeface="굴림" charset="-127"/>
              </a:rPr>
              <a:t>Player 1 can remove strategy T (dominated by B)</a:t>
            </a:r>
          </a:p>
          <a:p>
            <a:pPr marL="742950" lvl="1" indent="-285750" algn="l">
              <a:spcBef>
                <a:spcPct val="20000"/>
              </a:spcBef>
              <a:buSzPct val="75000"/>
              <a:buFont typeface="Wingdings" pitchFamily="2" charset="2"/>
              <a:buChar char="l"/>
            </a:pPr>
            <a:r>
              <a:rPr lang="en-US" altLang="ko-KR" sz="2200" dirty="0">
                <a:latin typeface="Comic Sans MS" pitchFamily="66" charset="0"/>
                <a:ea typeface="굴림" charset="-127"/>
              </a:rPr>
              <a:t>Player 2 can remove strategy L (dominated by M)</a:t>
            </a:r>
          </a:p>
          <a:p>
            <a:pPr marL="742950" lvl="1" indent="-285750" algn="l">
              <a:spcBef>
                <a:spcPct val="20000"/>
              </a:spcBef>
              <a:buSzPct val="75000"/>
              <a:buFont typeface="Wingdings" pitchFamily="2" charset="2"/>
              <a:buChar char="l"/>
            </a:pPr>
            <a:r>
              <a:rPr lang="en-US" altLang="ko-KR" sz="2200" dirty="0">
                <a:solidFill>
                  <a:srgbClr val="FF0000"/>
                </a:solidFill>
                <a:latin typeface="Comic Sans MS" pitchFamily="66" charset="0"/>
                <a:ea typeface="굴림" charset="-127"/>
              </a:rPr>
              <a:t>Solution:</a:t>
            </a:r>
            <a:r>
              <a:rPr lang="en-US" altLang="ko-KR" sz="2200" dirty="0">
                <a:latin typeface="Comic Sans MS" pitchFamily="66" charset="0"/>
                <a:ea typeface="굴림" charset="-127"/>
              </a:rPr>
              <a:t> P</a:t>
            </a:r>
            <a:r>
              <a:rPr lang="en-US" altLang="ko-KR" sz="2200" baseline="-25000" dirty="0">
                <a:latin typeface="Comic Sans MS" pitchFamily="66" charset="0"/>
                <a:ea typeface="굴림" charset="-127"/>
              </a:rPr>
              <a:t>1</a:t>
            </a:r>
            <a:r>
              <a:rPr lang="en-US" altLang="ko-KR" sz="2200" dirty="0">
                <a:latin typeface="Comic Sans MS" pitchFamily="66" charset="0"/>
                <a:ea typeface="굴림" charset="-127"/>
              </a:rPr>
              <a:t> -&gt; B,  P</a:t>
            </a:r>
            <a:r>
              <a:rPr lang="en-US" altLang="ko-KR" sz="2200" baseline="-25000" dirty="0">
                <a:latin typeface="Comic Sans MS" pitchFamily="66" charset="0"/>
                <a:ea typeface="굴림" charset="-127"/>
              </a:rPr>
              <a:t>2</a:t>
            </a:r>
            <a:r>
              <a:rPr lang="en-US" altLang="ko-KR" sz="2200" dirty="0">
                <a:latin typeface="Comic Sans MS" pitchFamily="66" charset="0"/>
                <a:ea typeface="굴림" charset="-127"/>
              </a:rPr>
              <a:t> -&gt; M</a:t>
            </a:r>
          </a:p>
          <a:p>
            <a:pPr marL="1143000" lvl="2" indent="-228600" algn="l">
              <a:spcBef>
                <a:spcPct val="20000"/>
              </a:spcBef>
              <a:buFont typeface="Wingdings" pitchFamily="2" charset="2"/>
              <a:buChar char="l"/>
            </a:pPr>
            <a:r>
              <a:rPr lang="en-US" altLang="ko-KR" sz="2000" dirty="0">
                <a:latin typeface="Comic Sans MS" pitchFamily="66" charset="0"/>
                <a:ea typeface="굴림" charset="-127"/>
              </a:rPr>
              <a:t>payoff of 2</a:t>
            </a:r>
          </a:p>
        </p:txBody>
      </p:sp>
      <p:sp>
        <p:nvSpPr>
          <p:cNvPr id="641138" name="Line 114"/>
          <p:cNvSpPr>
            <a:spLocks noChangeShapeType="1"/>
          </p:cNvSpPr>
          <p:nvPr/>
        </p:nvSpPr>
        <p:spPr bwMode="auto">
          <a:xfrm flipH="1" flipV="1">
            <a:off x="5508104" y="2109788"/>
            <a:ext cx="11112" cy="1671637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41139" name="Line 115"/>
          <p:cNvSpPr>
            <a:spLocks noChangeShapeType="1"/>
          </p:cNvSpPr>
          <p:nvPr/>
        </p:nvSpPr>
        <p:spPr bwMode="auto">
          <a:xfrm flipH="1" flipV="1">
            <a:off x="1870075" y="2924944"/>
            <a:ext cx="4048125" cy="254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41140" name="Line 116"/>
          <p:cNvSpPr>
            <a:spLocks noChangeShapeType="1"/>
          </p:cNvSpPr>
          <p:nvPr/>
        </p:nvSpPr>
        <p:spPr bwMode="auto">
          <a:xfrm flipH="1" flipV="1">
            <a:off x="3336752" y="2103438"/>
            <a:ext cx="11112" cy="1671637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1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41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41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41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41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41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1141" grpId="0" animBg="1"/>
      <p:bldP spid="641138" grpId="0" animBg="1"/>
      <p:bldP spid="641139" grpId="0" animBg="1"/>
      <p:bldP spid="6411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none">
                <a:ea typeface="굴림" charset="-127"/>
              </a:rPr>
              <a:t>Solving the Game</a:t>
            </a:r>
          </a:p>
        </p:txBody>
      </p:sp>
      <p:graphicFrame>
        <p:nvGraphicFramePr>
          <p:cNvPr id="712708" name="Group 4"/>
          <p:cNvGraphicFramePr>
            <a:graphicFrameLocks noGrp="1"/>
          </p:cNvGraphicFramePr>
          <p:nvPr/>
        </p:nvGraphicFramePr>
        <p:xfrm>
          <a:off x="2344738" y="3130550"/>
          <a:ext cx="4487862" cy="2022476"/>
        </p:xfrm>
        <a:graphic>
          <a:graphicData uri="http://schemas.openxmlformats.org/drawingml/2006/table">
            <a:tbl>
              <a:tblPr/>
              <a:tblGrid>
                <a:gridCol w="1120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2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ko-KR" altLang="ko-K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C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12739" name="Text Box 35"/>
          <p:cNvSpPr txBox="1">
            <a:spLocks noChangeArrowheads="1"/>
          </p:cNvSpPr>
          <p:nvPr/>
        </p:nvSpPr>
        <p:spPr bwMode="auto">
          <a:xfrm>
            <a:off x="1079500" y="4097338"/>
            <a:ext cx="1281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Comic Sans MS" pitchFamily="66" charset="0"/>
                <a:ea typeface="굴림" charset="-127"/>
              </a:rPr>
              <a:t>Player 1</a:t>
            </a:r>
          </a:p>
        </p:txBody>
      </p:sp>
      <p:sp>
        <p:nvSpPr>
          <p:cNvPr id="712740" name="Text Box 36"/>
          <p:cNvSpPr txBox="1">
            <a:spLocks noChangeArrowheads="1"/>
          </p:cNvSpPr>
          <p:nvPr/>
        </p:nvSpPr>
        <p:spPr bwMode="auto">
          <a:xfrm>
            <a:off x="4773613" y="2541588"/>
            <a:ext cx="133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>
                <a:latin typeface="Comic Sans MS" pitchFamily="66" charset="0"/>
                <a:ea typeface="굴림" charset="-127"/>
              </a:rPr>
              <a:t>Player 2</a:t>
            </a:r>
          </a:p>
        </p:txBody>
      </p:sp>
      <p:sp>
        <p:nvSpPr>
          <p:cNvPr id="712749" name="Rectangle 45"/>
          <p:cNvSpPr>
            <a:spLocks noChangeArrowheads="1"/>
          </p:cNvSpPr>
          <p:nvPr/>
        </p:nvSpPr>
        <p:spPr bwMode="auto">
          <a:xfrm>
            <a:off x="374650" y="1163638"/>
            <a:ext cx="8329613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SzPct val="85000"/>
              <a:buFont typeface="Wingdings" pitchFamily="2" charset="2"/>
              <a:buChar char="l"/>
            </a:pPr>
            <a:r>
              <a:rPr lang="en-US" altLang="ko-KR" sz="2800" dirty="0">
                <a:latin typeface="Comic Sans MS" pitchFamily="66" charset="0"/>
                <a:ea typeface="굴림" charset="-127"/>
              </a:rPr>
              <a:t>Removal of strictly dominates strategies does not always work</a:t>
            </a:r>
          </a:p>
          <a:p>
            <a:pPr marL="342900" indent="-342900" algn="l">
              <a:spcBef>
                <a:spcPct val="20000"/>
              </a:spcBef>
              <a:buSzPct val="85000"/>
              <a:buFont typeface="Wingdings" pitchFamily="2" charset="2"/>
              <a:buChar char="l"/>
            </a:pPr>
            <a:r>
              <a:rPr lang="en-US" altLang="ko-KR" sz="2800" dirty="0">
                <a:latin typeface="Comic Sans MS" pitchFamily="66" charset="0"/>
                <a:ea typeface="굴림" charset="-127"/>
              </a:rPr>
              <a:t>Consider the game</a:t>
            </a:r>
          </a:p>
        </p:txBody>
      </p:sp>
      <p:sp>
        <p:nvSpPr>
          <p:cNvPr id="712750" name="Rectangle 46"/>
          <p:cNvSpPr>
            <a:spLocks noChangeArrowheads="1"/>
          </p:cNvSpPr>
          <p:nvPr/>
        </p:nvSpPr>
        <p:spPr bwMode="auto">
          <a:xfrm>
            <a:off x="446088" y="5413375"/>
            <a:ext cx="8329612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SzPct val="85000"/>
              <a:buFont typeface="Wingdings" pitchFamily="2" charset="2"/>
              <a:buChar char="l"/>
            </a:pPr>
            <a:r>
              <a:rPr lang="en-US" altLang="ko-KR" sz="2800" dirty="0">
                <a:latin typeface="Comic Sans MS" pitchFamily="66" charset="0"/>
                <a:ea typeface="굴림" charset="-127"/>
              </a:rPr>
              <a:t>Neither player has dominated strategies</a:t>
            </a:r>
          </a:p>
          <a:p>
            <a:pPr marL="342900" indent="-342900" algn="l">
              <a:spcBef>
                <a:spcPct val="20000"/>
              </a:spcBef>
              <a:buSzPct val="85000"/>
              <a:buFont typeface="Wingdings" pitchFamily="2" charset="2"/>
              <a:buChar char="l"/>
            </a:pPr>
            <a:r>
              <a:rPr lang="en-US" altLang="ko-KR" sz="2800" dirty="0">
                <a:latin typeface="Comic Sans MS" pitchFamily="66" charset="0"/>
                <a:ea typeface="굴림" charset="-127"/>
              </a:rPr>
              <a:t>Requires another solution concept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ChangeArrowheads="1"/>
          </p:cNvSpPr>
          <p:nvPr/>
        </p:nvSpPr>
        <p:spPr bwMode="auto">
          <a:xfrm>
            <a:off x="4427215" y="3170238"/>
            <a:ext cx="544513" cy="411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116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none">
                <a:ea typeface="굴림" charset="-127"/>
              </a:rPr>
              <a:t>Analyzing the Game</a:t>
            </a:r>
          </a:p>
        </p:txBody>
      </p:sp>
      <p:graphicFrame>
        <p:nvGraphicFramePr>
          <p:cNvPr id="711727" name="Group 47"/>
          <p:cNvGraphicFramePr>
            <a:graphicFrameLocks noGrp="1"/>
          </p:cNvGraphicFramePr>
          <p:nvPr/>
        </p:nvGraphicFramePr>
        <p:xfrm>
          <a:off x="1930078" y="1973263"/>
          <a:ext cx="4487862" cy="2316480"/>
        </p:xfrm>
        <a:graphic>
          <a:graphicData uri="http://schemas.openxmlformats.org/drawingml/2006/table">
            <a:tbl>
              <a:tblPr/>
              <a:tblGrid>
                <a:gridCol w="1120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2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ko-KR" altLang="ko-K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C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11715" name="Text Box 35"/>
          <p:cNvSpPr txBox="1">
            <a:spLocks noChangeArrowheads="1"/>
          </p:cNvSpPr>
          <p:nvPr/>
        </p:nvSpPr>
        <p:spPr bwMode="auto">
          <a:xfrm>
            <a:off x="323528" y="3009900"/>
            <a:ext cx="1647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3200">
                <a:latin typeface="Comic Sans MS" pitchFamily="66" charset="0"/>
                <a:ea typeface="굴림" charset="-127"/>
              </a:rPr>
              <a:t>Player 1</a:t>
            </a:r>
          </a:p>
        </p:txBody>
      </p:sp>
      <p:sp>
        <p:nvSpPr>
          <p:cNvPr id="711716" name="Text Box 36"/>
          <p:cNvSpPr txBox="1">
            <a:spLocks noChangeArrowheads="1"/>
          </p:cNvSpPr>
          <p:nvPr/>
        </p:nvSpPr>
        <p:spPr bwMode="auto">
          <a:xfrm>
            <a:off x="4136703" y="1339850"/>
            <a:ext cx="1712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3200" dirty="0">
                <a:latin typeface="Comic Sans MS" pitchFamily="66" charset="0"/>
                <a:ea typeface="굴림" charset="-127"/>
              </a:rPr>
              <a:t>Player 2</a:t>
            </a:r>
          </a:p>
        </p:txBody>
      </p:sp>
      <p:sp>
        <p:nvSpPr>
          <p:cNvPr id="711717" name="Line 37"/>
          <p:cNvSpPr>
            <a:spLocks noChangeShapeType="1"/>
          </p:cNvSpPr>
          <p:nvPr/>
        </p:nvSpPr>
        <p:spPr bwMode="auto">
          <a:xfrm flipH="1">
            <a:off x="3384228" y="2930525"/>
            <a:ext cx="1004887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11718" name="Line 38"/>
          <p:cNvSpPr>
            <a:spLocks noChangeShapeType="1"/>
          </p:cNvSpPr>
          <p:nvPr/>
        </p:nvSpPr>
        <p:spPr bwMode="auto">
          <a:xfrm flipH="1">
            <a:off x="4919340" y="2947988"/>
            <a:ext cx="1004888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11719" name="Line 39"/>
          <p:cNvSpPr>
            <a:spLocks noChangeShapeType="1"/>
          </p:cNvSpPr>
          <p:nvPr/>
        </p:nvSpPr>
        <p:spPr bwMode="auto">
          <a:xfrm flipH="1">
            <a:off x="4873303" y="2735263"/>
            <a:ext cx="11112" cy="584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11720" name="Line 40"/>
          <p:cNvSpPr>
            <a:spLocks noChangeShapeType="1"/>
          </p:cNvSpPr>
          <p:nvPr/>
        </p:nvSpPr>
        <p:spPr bwMode="auto">
          <a:xfrm flipH="1">
            <a:off x="4860603" y="3471863"/>
            <a:ext cx="11112" cy="584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11721" name="Line 41"/>
          <p:cNvSpPr>
            <a:spLocks noChangeShapeType="1"/>
          </p:cNvSpPr>
          <p:nvPr/>
        </p:nvSpPr>
        <p:spPr bwMode="auto">
          <a:xfrm flipH="1">
            <a:off x="3365178" y="3541713"/>
            <a:ext cx="1004887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11722" name="Line 42"/>
          <p:cNvSpPr>
            <a:spLocks noChangeShapeType="1"/>
          </p:cNvSpPr>
          <p:nvPr/>
        </p:nvSpPr>
        <p:spPr bwMode="auto">
          <a:xfrm flipH="1">
            <a:off x="4970140" y="3544888"/>
            <a:ext cx="1004888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11723" name="Rectangle 43"/>
          <p:cNvSpPr>
            <a:spLocks noChangeArrowheads="1"/>
          </p:cNvSpPr>
          <p:nvPr/>
        </p:nvSpPr>
        <p:spPr bwMode="auto">
          <a:xfrm>
            <a:off x="1990403" y="4575175"/>
            <a:ext cx="437991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altLang="ko-KR" sz="2800" dirty="0">
                <a:latin typeface="Comic Sans MS" pitchFamily="66" charset="0"/>
                <a:ea typeface="굴림" charset="-127"/>
              </a:rPr>
              <a:t>	Outcome (C, B) seems “stable”</a:t>
            </a:r>
          </a:p>
          <a:p>
            <a:pPr marL="742950" lvl="1" indent="-285750" algn="l">
              <a:spcBef>
                <a:spcPct val="20000"/>
              </a:spcBef>
              <a:buSzPct val="75000"/>
              <a:buFont typeface="Wingdings" pitchFamily="2" charset="2"/>
              <a:buChar char="l"/>
            </a:pPr>
            <a:r>
              <a:rPr lang="en-US" altLang="ko-KR" sz="2800" dirty="0">
                <a:solidFill>
                  <a:srgbClr val="FF0000"/>
                </a:solidFill>
                <a:latin typeface="Comic Sans MS" pitchFamily="66" charset="0"/>
                <a:ea typeface="굴림" charset="-127"/>
              </a:rPr>
              <a:t>saddle point </a:t>
            </a:r>
            <a:r>
              <a:rPr lang="en-US" altLang="ko-KR" sz="2800" dirty="0">
                <a:latin typeface="Comic Sans MS" pitchFamily="66" charset="0"/>
                <a:ea typeface="굴림" charset="-127"/>
              </a:rPr>
              <a:t>of game</a:t>
            </a:r>
          </a:p>
        </p:txBody>
      </p:sp>
      <p:sp>
        <p:nvSpPr>
          <p:cNvPr id="711724" name="Line 44"/>
          <p:cNvSpPr>
            <a:spLocks noChangeShapeType="1"/>
          </p:cNvSpPr>
          <p:nvPr/>
        </p:nvSpPr>
        <p:spPr bwMode="auto">
          <a:xfrm flipV="1">
            <a:off x="3481065" y="3422650"/>
            <a:ext cx="979488" cy="1193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8546" name="Picture 2" descr="http://upload.wikimedia.org/wikipedia/commons/4/40/Saddle_poi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0"/>
            <a:ext cx="2296846" cy="19093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11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1682" grpId="0" animBg="1"/>
      <p:bldP spid="711717" grpId="0" animBg="1"/>
      <p:bldP spid="711718" grpId="0" animBg="1"/>
      <p:bldP spid="711719" grpId="0" animBg="1"/>
      <p:bldP spid="711720" grpId="0" animBg="1"/>
      <p:bldP spid="711721" grpId="0" animBg="1"/>
      <p:bldP spid="711722" grpId="0" animBg="1"/>
      <p:bldP spid="711723" grpId="0" build="allAtOnce"/>
      <p:bldP spid="7117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1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>
                <a:ea typeface="굴림" charset="-127"/>
              </a:rPr>
              <a:t>An outcome is a </a:t>
            </a:r>
            <a:r>
              <a:rPr lang="en-US" altLang="ko-KR" sz="2800" i="1" dirty="0">
                <a:solidFill>
                  <a:srgbClr val="FF0000"/>
                </a:solidFill>
                <a:ea typeface="굴림" charset="-127"/>
              </a:rPr>
              <a:t>saddle point</a:t>
            </a:r>
            <a:r>
              <a:rPr lang="en-US" altLang="ko-KR" sz="2800" dirty="0">
                <a:ea typeface="굴림" charset="-127"/>
              </a:rPr>
              <a:t> </a:t>
            </a:r>
          </a:p>
          <a:p>
            <a:pPr lvl="1"/>
            <a:r>
              <a:rPr lang="en-US" altLang="ko-KR" sz="2400" dirty="0">
                <a:ea typeface="굴림" charset="-127"/>
              </a:rPr>
              <a:t>if it is both less than or equal to any value in its row and greater than or equal to any value in its column</a:t>
            </a:r>
          </a:p>
          <a:p>
            <a:pPr lvl="1"/>
            <a:endParaRPr lang="en-US" altLang="ko-KR" sz="2400" dirty="0">
              <a:ea typeface="굴림" charset="-127"/>
            </a:endParaRPr>
          </a:p>
          <a:p>
            <a:r>
              <a:rPr lang="en-US" altLang="ko-KR" sz="2800" dirty="0">
                <a:ea typeface="굴림" charset="-127"/>
              </a:rPr>
              <a:t>Saddle Point Principle</a:t>
            </a:r>
          </a:p>
          <a:p>
            <a:pPr lvl="1"/>
            <a:r>
              <a:rPr lang="en-US" altLang="ko-KR" sz="2400" dirty="0">
                <a:ea typeface="굴림" charset="-127"/>
              </a:rPr>
              <a:t>Players should choose outcomes that are saddle points of the game</a:t>
            </a:r>
          </a:p>
          <a:p>
            <a:pPr lvl="1"/>
            <a:endParaRPr lang="en-US" altLang="ko-KR" sz="2400" dirty="0">
              <a:ea typeface="굴림" charset="-127"/>
            </a:endParaRPr>
          </a:p>
          <a:p>
            <a:r>
              <a:rPr lang="en-US" altLang="ko-KR" sz="2800" dirty="0">
                <a:ea typeface="굴림" charset="-127"/>
              </a:rPr>
              <a:t>Value of the game</a:t>
            </a:r>
          </a:p>
          <a:p>
            <a:pPr lvl="1"/>
            <a:r>
              <a:rPr lang="en-US" altLang="ko-KR" sz="2400" dirty="0">
                <a:ea typeface="굴림" charset="-127"/>
              </a:rPr>
              <a:t>value of saddle point outcome if it exists</a:t>
            </a:r>
          </a:p>
        </p:txBody>
      </p:sp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none">
                <a:ea typeface="굴림" charset="-127"/>
              </a:rPr>
              <a:t>Saddle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3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67544" y="3501008"/>
            <a:ext cx="8186212" cy="5226861"/>
          </a:xfrm>
        </p:spPr>
        <p:txBody>
          <a:bodyPr/>
          <a:lstStyle/>
          <a:p>
            <a:r>
              <a:rPr lang="en-US" altLang="ko-KR" dirty="0">
                <a:solidFill>
                  <a:srgbClr val="FF0000"/>
                </a:solidFill>
                <a:ea typeface="굴림" charset="-127"/>
              </a:rPr>
              <a:t>If</a:t>
            </a:r>
            <a:r>
              <a:rPr lang="en-US" altLang="ko-KR" dirty="0">
                <a:ea typeface="굴림" charset="-127"/>
              </a:rPr>
              <a:t> player 1 believes player 2 will play B</a:t>
            </a:r>
          </a:p>
          <a:p>
            <a:pPr lvl="1"/>
            <a:r>
              <a:rPr lang="en-US" altLang="ko-KR" dirty="0">
                <a:ea typeface="굴림" charset="-127"/>
              </a:rPr>
              <a:t>player 1 should play best response to B (which is C)</a:t>
            </a:r>
          </a:p>
          <a:p>
            <a:r>
              <a:rPr lang="en-US" altLang="ko-KR" dirty="0">
                <a:solidFill>
                  <a:srgbClr val="FF0000"/>
                </a:solidFill>
                <a:ea typeface="굴림" charset="-127"/>
              </a:rPr>
              <a:t>If</a:t>
            </a:r>
            <a:r>
              <a:rPr lang="en-US" altLang="ko-KR" dirty="0">
                <a:ea typeface="굴림" charset="-127"/>
              </a:rPr>
              <a:t> player 2 believes player 1 will play C</a:t>
            </a:r>
          </a:p>
          <a:p>
            <a:pPr lvl="1"/>
            <a:r>
              <a:rPr lang="en-US" altLang="ko-KR" dirty="0">
                <a:ea typeface="굴림" charset="-127"/>
              </a:rPr>
              <a:t>player 2 should play best response to C (which is B)</a:t>
            </a:r>
          </a:p>
          <a:p>
            <a:pPr lvl="1">
              <a:buFont typeface="ZapfDingbats" pitchFamily="82" charset="2"/>
              <a:buNone/>
            </a:pPr>
            <a:endParaRPr lang="en-US" altLang="ko-KR" dirty="0">
              <a:ea typeface="굴림" charset="-127"/>
            </a:endParaRPr>
          </a:p>
        </p:txBody>
      </p:sp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none">
                <a:ea typeface="굴림" charset="-127"/>
              </a:rPr>
              <a:t>Why Play Saddle Points?</a:t>
            </a:r>
          </a:p>
        </p:txBody>
      </p:sp>
      <p:sp>
        <p:nvSpPr>
          <p:cNvPr id="706567" name="Rectangle 7"/>
          <p:cNvSpPr>
            <a:spLocks noChangeArrowheads="1"/>
          </p:cNvSpPr>
          <p:nvPr/>
        </p:nvSpPr>
        <p:spPr bwMode="auto">
          <a:xfrm>
            <a:off x="4356100" y="2314575"/>
            <a:ext cx="544513" cy="411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aphicFrame>
        <p:nvGraphicFramePr>
          <p:cNvPr id="706613" name="Group 53"/>
          <p:cNvGraphicFramePr>
            <a:graphicFrameLocks noGrp="1"/>
          </p:cNvGraphicFramePr>
          <p:nvPr/>
        </p:nvGraphicFramePr>
        <p:xfrm>
          <a:off x="2354263" y="1384300"/>
          <a:ext cx="3586162" cy="1828800"/>
        </p:xfrm>
        <a:graphic>
          <a:graphicData uri="http://schemas.openxmlformats.org/drawingml/2006/table">
            <a:tbl>
              <a:tblPr/>
              <a:tblGrid>
                <a:gridCol w="89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ko-KR" altLang="ko-K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C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06599" name="Text Box 39"/>
          <p:cNvSpPr txBox="1">
            <a:spLocks noChangeArrowheads="1"/>
          </p:cNvSpPr>
          <p:nvPr/>
        </p:nvSpPr>
        <p:spPr bwMode="auto">
          <a:xfrm>
            <a:off x="955675" y="2217738"/>
            <a:ext cx="1281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>
                <a:latin typeface="Comic Sans MS" pitchFamily="66" charset="0"/>
                <a:ea typeface="굴림" charset="-127"/>
              </a:rPr>
              <a:t>Player 1</a:t>
            </a:r>
          </a:p>
        </p:txBody>
      </p:sp>
      <p:sp>
        <p:nvSpPr>
          <p:cNvPr id="706600" name="Text Box 40"/>
          <p:cNvSpPr txBox="1">
            <a:spLocks noChangeArrowheads="1"/>
          </p:cNvSpPr>
          <p:nvPr/>
        </p:nvSpPr>
        <p:spPr bwMode="auto">
          <a:xfrm>
            <a:off x="3952875" y="1001713"/>
            <a:ext cx="133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>
                <a:latin typeface="Comic Sans MS" pitchFamily="66" charset="0"/>
                <a:ea typeface="굴림" charset="-127"/>
              </a:rPr>
              <a:t>Player 2</a:t>
            </a:r>
          </a:p>
        </p:txBody>
      </p:sp>
      <p:sp>
        <p:nvSpPr>
          <p:cNvPr id="706603" name="Line 43"/>
          <p:cNvSpPr>
            <a:spLocks noChangeShapeType="1"/>
          </p:cNvSpPr>
          <p:nvPr/>
        </p:nvSpPr>
        <p:spPr bwMode="auto">
          <a:xfrm flipH="1">
            <a:off x="4802188" y="1879600"/>
            <a:ext cx="11112" cy="584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6604" name="Line 44"/>
          <p:cNvSpPr>
            <a:spLocks noChangeShapeType="1"/>
          </p:cNvSpPr>
          <p:nvPr/>
        </p:nvSpPr>
        <p:spPr bwMode="auto">
          <a:xfrm flipH="1">
            <a:off x="4789488" y="2578100"/>
            <a:ext cx="11112" cy="584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6605" name="Line 45"/>
          <p:cNvSpPr>
            <a:spLocks noChangeShapeType="1"/>
          </p:cNvSpPr>
          <p:nvPr/>
        </p:nvSpPr>
        <p:spPr bwMode="auto">
          <a:xfrm flipH="1">
            <a:off x="3294063" y="2647950"/>
            <a:ext cx="1004887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6606" name="Line 46"/>
          <p:cNvSpPr>
            <a:spLocks noChangeShapeType="1"/>
          </p:cNvSpPr>
          <p:nvPr/>
        </p:nvSpPr>
        <p:spPr bwMode="auto">
          <a:xfrm flipH="1">
            <a:off x="4899025" y="2651125"/>
            <a:ext cx="1004888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63" grpId="0" build="p"/>
      <p:bldP spid="706567" grpId="0" animBg="1"/>
      <p:bldP spid="706603" grpId="0" animBg="1"/>
      <p:bldP spid="706604" grpId="0" animBg="1"/>
      <p:bldP spid="706605" grpId="0" animBg="1"/>
      <p:bldP spid="70660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51" name="Rectangle 4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62464" y="3530731"/>
            <a:ext cx="8186212" cy="5226861"/>
          </a:xfrm>
          <a:noFill/>
          <a:ln/>
        </p:spPr>
        <p:txBody>
          <a:bodyPr/>
          <a:lstStyle/>
          <a:p>
            <a:r>
              <a:rPr lang="en-US" altLang="ko-KR" dirty="0">
                <a:ea typeface="굴림" charset="-127"/>
              </a:rPr>
              <a:t>Why should player 1 believe player 2 will play B?</a:t>
            </a:r>
          </a:p>
          <a:p>
            <a:pPr lvl="1"/>
            <a:r>
              <a:rPr lang="en-US" altLang="ko-KR" dirty="0">
                <a:ea typeface="굴림" charset="-127"/>
              </a:rPr>
              <a:t>playing B guarantees player 2 </a:t>
            </a:r>
            <a:r>
              <a:rPr lang="en-US" altLang="ko-KR" i="1" dirty="0">
                <a:solidFill>
                  <a:srgbClr val="FF0000"/>
                </a:solidFill>
                <a:ea typeface="굴림" charset="-127"/>
              </a:rPr>
              <a:t>loses at most v</a:t>
            </a:r>
            <a:r>
              <a:rPr lang="en-US" altLang="ko-KR" dirty="0">
                <a:ea typeface="굴림" charset="-127"/>
              </a:rPr>
              <a:t> (which is 2)</a:t>
            </a:r>
          </a:p>
          <a:p>
            <a:r>
              <a:rPr lang="en-US" altLang="ko-KR" dirty="0">
                <a:ea typeface="굴림" charset="-127"/>
              </a:rPr>
              <a:t>Why should player 2 believe player 1 will play C?</a:t>
            </a:r>
          </a:p>
          <a:p>
            <a:pPr lvl="1"/>
            <a:r>
              <a:rPr lang="en-US" altLang="ko-KR" dirty="0">
                <a:ea typeface="굴림" charset="-127"/>
              </a:rPr>
              <a:t>playing C guarantees player 1 </a:t>
            </a:r>
            <a:r>
              <a:rPr lang="en-US" altLang="ko-KR" i="1" dirty="0">
                <a:solidFill>
                  <a:srgbClr val="FF0000"/>
                </a:solidFill>
                <a:ea typeface="굴림" charset="-127"/>
              </a:rPr>
              <a:t>wins at least v</a:t>
            </a:r>
            <a:r>
              <a:rPr lang="en-US" altLang="ko-KR" dirty="0">
                <a:ea typeface="굴림" charset="-127"/>
              </a:rPr>
              <a:t> (which is 2)</a:t>
            </a:r>
          </a:p>
        </p:txBody>
      </p:sp>
      <p:sp>
        <p:nvSpPr>
          <p:cNvPr id="73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none" dirty="0">
                <a:ea typeface="굴림" charset="-127"/>
              </a:rPr>
              <a:t>Why Play Saddle Points?</a:t>
            </a:r>
          </a:p>
        </p:txBody>
      </p:sp>
      <p:sp>
        <p:nvSpPr>
          <p:cNvPr id="734212" name="Rectangle 4"/>
          <p:cNvSpPr>
            <a:spLocks noChangeArrowheads="1"/>
          </p:cNvSpPr>
          <p:nvPr/>
        </p:nvSpPr>
        <p:spPr bwMode="auto">
          <a:xfrm>
            <a:off x="4356100" y="2314575"/>
            <a:ext cx="544513" cy="411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aphicFrame>
        <p:nvGraphicFramePr>
          <p:cNvPr id="734213" name="Group 5"/>
          <p:cNvGraphicFramePr>
            <a:graphicFrameLocks noGrp="1"/>
          </p:cNvGraphicFramePr>
          <p:nvPr/>
        </p:nvGraphicFramePr>
        <p:xfrm>
          <a:off x="2354263" y="1384300"/>
          <a:ext cx="3586162" cy="1828800"/>
        </p:xfrm>
        <a:graphic>
          <a:graphicData uri="http://schemas.openxmlformats.org/drawingml/2006/table">
            <a:tbl>
              <a:tblPr/>
              <a:tblGrid>
                <a:gridCol w="89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ko-KR" altLang="ko-K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C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34244" name="Text Box 36"/>
          <p:cNvSpPr txBox="1">
            <a:spLocks noChangeArrowheads="1"/>
          </p:cNvSpPr>
          <p:nvPr/>
        </p:nvSpPr>
        <p:spPr bwMode="auto">
          <a:xfrm>
            <a:off x="955675" y="2217738"/>
            <a:ext cx="1281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>
                <a:latin typeface="Comic Sans MS" pitchFamily="66" charset="0"/>
                <a:ea typeface="굴림" charset="-127"/>
              </a:rPr>
              <a:t>Player 1</a:t>
            </a:r>
          </a:p>
        </p:txBody>
      </p:sp>
      <p:sp>
        <p:nvSpPr>
          <p:cNvPr id="734245" name="Text Box 37"/>
          <p:cNvSpPr txBox="1">
            <a:spLocks noChangeArrowheads="1"/>
          </p:cNvSpPr>
          <p:nvPr/>
        </p:nvSpPr>
        <p:spPr bwMode="auto">
          <a:xfrm>
            <a:off x="3952875" y="1001713"/>
            <a:ext cx="133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Comic Sans MS" pitchFamily="66" charset="0"/>
                <a:ea typeface="굴림" charset="-127"/>
              </a:rPr>
              <a:t>Player 2</a:t>
            </a:r>
          </a:p>
        </p:txBody>
      </p:sp>
      <p:sp>
        <p:nvSpPr>
          <p:cNvPr id="734246" name="Line 38"/>
          <p:cNvSpPr>
            <a:spLocks noChangeShapeType="1"/>
          </p:cNvSpPr>
          <p:nvPr/>
        </p:nvSpPr>
        <p:spPr bwMode="auto">
          <a:xfrm flipH="1">
            <a:off x="4802188" y="1879600"/>
            <a:ext cx="11112" cy="584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34247" name="Line 39"/>
          <p:cNvSpPr>
            <a:spLocks noChangeShapeType="1"/>
          </p:cNvSpPr>
          <p:nvPr/>
        </p:nvSpPr>
        <p:spPr bwMode="auto">
          <a:xfrm flipH="1">
            <a:off x="4789488" y="2578100"/>
            <a:ext cx="11112" cy="584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34248" name="Line 40"/>
          <p:cNvSpPr>
            <a:spLocks noChangeShapeType="1"/>
          </p:cNvSpPr>
          <p:nvPr/>
        </p:nvSpPr>
        <p:spPr bwMode="auto">
          <a:xfrm flipH="1">
            <a:off x="3294063" y="2647950"/>
            <a:ext cx="1004887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34249" name="Line 41"/>
          <p:cNvSpPr>
            <a:spLocks noChangeShapeType="1"/>
          </p:cNvSpPr>
          <p:nvPr/>
        </p:nvSpPr>
        <p:spPr bwMode="auto">
          <a:xfrm flipH="1">
            <a:off x="4899025" y="2651125"/>
            <a:ext cx="1004888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836116" y="5517232"/>
            <a:ext cx="7480300" cy="890587"/>
            <a:chOff x="493" y="3653"/>
            <a:chExt cx="4539" cy="561"/>
          </a:xfrm>
        </p:grpSpPr>
        <p:sp>
          <p:nvSpPr>
            <p:cNvPr id="734253" name="Rectangle 45"/>
            <p:cNvSpPr>
              <a:spLocks noChangeArrowheads="1"/>
            </p:cNvSpPr>
            <p:nvPr/>
          </p:nvSpPr>
          <p:spPr bwMode="auto">
            <a:xfrm>
              <a:off x="493" y="3653"/>
              <a:ext cx="4539" cy="56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Comic Sans MS" pitchFamily="66" charset="0"/>
              </a:endParaRPr>
            </a:p>
          </p:txBody>
        </p:sp>
        <p:sp>
          <p:nvSpPr>
            <p:cNvPr id="734254" name="Rectangle 46"/>
            <p:cNvSpPr>
              <a:spLocks noChangeArrowheads="1"/>
            </p:cNvSpPr>
            <p:nvPr/>
          </p:nvSpPr>
          <p:spPr bwMode="auto">
            <a:xfrm>
              <a:off x="635" y="3763"/>
              <a:ext cx="4288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r>
                <a:rPr lang="en-US" altLang="ko-KR" sz="2800">
                  <a:solidFill>
                    <a:srgbClr val="FF0000"/>
                  </a:solidFill>
                  <a:latin typeface="Comic Sans MS" pitchFamily="66" charset="0"/>
                  <a:ea typeface="굴림" charset="-127"/>
                </a:rPr>
                <a:t>Powerful arguments to play saddle point!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4251" grpId="0" build="p"/>
      <p:bldP spid="734212" grpId="0" animBg="1"/>
      <p:bldP spid="734246" grpId="0" animBg="1"/>
      <p:bldP spid="734247" grpId="0" animBg="1"/>
      <p:bldP spid="734248" grpId="0" animBg="1"/>
      <p:bldP spid="73424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206" name="Rectangle 134"/>
          <p:cNvSpPr>
            <a:spLocks noChangeArrowheads="1"/>
          </p:cNvSpPr>
          <p:nvPr/>
        </p:nvSpPr>
        <p:spPr bwMode="auto">
          <a:xfrm>
            <a:off x="4700588" y="1825625"/>
            <a:ext cx="685800" cy="3254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43203" name="Oval 131"/>
          <p:cNvSpPr>
            <a:spLocks noChangeArrowheads="1"/>
          </p:cNvSpPr>
          <p:nvPr/>
        </p:nvSpPr>
        <p:spPr bwMode="auto">
          <a:xfrm>
            <a:off x="4835525" y="3733800"/>
            <a:ext cx="438150" cy="4238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43204" name="Oval 132"/>
          <p:cNvSpPr>
            <a:spLocks noChangeArrowheads="1"/>
          </p:cNvSpPr>
          <p:nvPr/>
        </p:nvSpPr>
        <p:spPr bwMode="auto">
          <a:xfrm>
            <a:off x="6829425" y="1766888"/>
            <a:ext cx="438150" cy="423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43126" name="Rectangle 54"/>
          <p:cNvSpPr>
            <a:spLocks noGrp="1" noChangeArrowheads="1"/>
          </p:cNvSpPr>
          <p:nvPr>
            <p:ph type="body" sz="quarter" idx="13"/>
          </p:nvPr>
        </p:nvSpPr>
        <p:spPr>
          <a:xfrm>
            <a:off x="4283968" y="4293097"/>
            <a:ext cx="4464496" cy="1656184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2000" dirty="0">
                <a:latin typeface="Calibri" charset="0"/>
                <a:ea typeface="Calibri" charset="0"/>
                <a:cs typeface="Calibri" charset="0"/>
              </a:rPr>
              <a:t>choose minimum entry in each row</a:t>
            </a:r>
          </a:p>
          <a:p>
            <a:pPr>
              <a:lnSpc>
                <a:spcPct val="90000"/>
              </a:lnSpc>
            </a:pPr>
            <a:r>
              <a:rPr lang="en-US" altLang="ko-KR" sz="2000" dirty="0">
                <a:latin typeface="Calibri" charset="0"/>
                <a:ea typeface="Calibri" charset="0"/>
                <a:cs typeface="Calibri" charset="0"/>
              </a:rPr>
              <a:t>choose the maximum among these</a:t>
            </a:r>
          </a:p>
          <a:p>
            <a:pPr>
              <a:lnSpc>
                <a:spcPct val="90000"/>
              </a:lnSpc>
            </a:pPr>
            <a:r>
              <a:rPr lang="en-US" altLang="ko-KR" sz="2000" dirty="0">
                <a:latin typeface="Calibri" charset="0"/>
                <a:ea typeface="Calibri" charset="0"/>
                <a:cs typeface="Calibri" charset="0"/>
              </a:rPr>
              <a:t>this is </a:t>
            </a:r>
            <a:r>
              <a:rPr lang="en-US" altLang="ko-KR" sz="2000" dirty="0" err="1">
                <a:latin typeface="Calibri" charset="0"/>
                <a:ea typeface="Calibri" charset="0"/>
                <a:cs typeface="Calibri" charset="0"/>
              </a:rPr>
              <a:t>maximin</a:t>
            </a:r>
            <a:r>
              <a:rPr lang="en-US" altLang="ko-KR" sz="2000" dirty="0">
                <a:latin typeface="Calibri" charset="0"/>
                <a:ea typeface="Calibri" charset="0"/>
                <a:cs typeface="Calibri" charset="0"/>
              </a:rPr>
              <a:t> value</a:t>
            </a:r>
          </a:p>
          <a:p>
            <a:pPr>
              <a:lnSpc>
                <a:spcPct val="90000"/>
              </a:lnSpc>
            </a:pPr>
            <a:endParaRPr lang="en-US" altLang="ko-KR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404664"/>
            <a:ext cx="6840760" cy="537628"/>
          </a:xfrm>
        </p:spPr>
        <p:txBody>
          <a:bodyPr/>
          <a:lstStyle/>
          <a:p>
            <a:r>
              <a:rPr lang="en-US" altLang="ko-KR" u="none" dirty="0">
                <a:ea typeface="굴림" charset="-127"/>
              </a:rPr>
              <a:t>Solving the Game (min-max algorithm)</a:t>
            </a:r>
          </a:p>
        </p:txBody>
      </p:sp>
      <p:graphicFrame>
        <p:nvGraphicFramePr>
          <p:cNvPr id="643146" name="Group 74"/>
          <p:cNvGraphicFramePr>
            <a:graphicFrameLocks noGrp="1"/>
          </p:cNvGraphicFramePr>
          <p:nvPr>
            <p:ph sz="half" idx="4294967295"/>
          </p:nvPr>
        </p:nvGraphicFramePr>
        <p:xfrm>
          <a:off x="6588224" y="1758950"/>
          <a:ext cx="882650" cy="1863726"/>
        </p:xfrm>
        <a:graphic>
          <a:graphicData uri="http://schemas.openxmlformats.org/drawingml/2006/table">
            <a:tbl>
              <a:tblPr/>
              <a:tblGrid>
                <a:gridCol w="88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43124" name="Group 52"/>
          <p:cNvGraphicFramePr>
            <a:graphicFrameLocks noGrp="1"/>
          </p:cNvGraphicFramePr>
          <p:nvPr/>
        </p:nvGraphicFramePr>
        <p:xfrm>
          <a:off x="1600200" y="1301750"/>
          <a:ext cx="4922838" cy="2287588"/>
        </p:xfrm>
        <a:graphic>
          <a:graphicData uri="http://schemas.openxmlformats.org/drawingml/2006/table">
            <a:tbl>
              <a:tblPr/>
              <a:tblGrid>
                <a:gridCol w="982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26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ko-KR" altLang="ko-K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B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C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43122" name="Text Box 50"/>
          <p:cNvSpPr txBox="1">
            <a:spLocks noChangeArrowheads="1"/>
          </p:cNvSpPr>
          <p:nvPr/>
        </p:nvSpPr>
        <p:spPr bwMode="auto">
          <a:xfrm>
            <a:off x="292100" y="2306638"/>
            <a:ext cx="1281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>
                <a:latin typeface="Comic Sans MS" pitchFamily="66" charset="0"/>
                <a:ea typeface="굴림" charset="-127"/>
              </a:rPr>
              <a:t>Player 1</a:t>
            </a:r>
          </a:p>
        </p:txBody>
      </p:sp>
      <p:sp>
        <p:nvSpPr>
          <p:cNvPr id="643123" name="Text Box 51"/>
          <p:cNvSpPr txBox="1">
            <a:spLocks noChangeArrowheads="1"/>
          </p:cNvSpPr>
          <p:nvPr/>
        </p:nvSpPr>
        <p:spPr bwMode="auto">
          <a:xfrm>
            <a:off x="3833813" y="908720"/>
            <a:ext cx="133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>
                <a:latin typeface="Comic Sans MS" pitchFamily="66" charset="0"/>
                <a:ea typeface="굴림" charset="-127"/>
              </a:rPr>
              <a:t>Player 2</a:t>
            </a:r>
          </a:p>
        </p:txBody>
      </p:sp>
      <p:graphicFrame>
        <p:nvGraphicFramePr>
          <p:cNvPr id="643190" name="Group 118"/>
          <p:cNvGraphicFramePr>
            <a:graphicFrameLocks noGrp="1"/>
          </p:cNvGraphicFramePr>
          <p:nvPr/>
        </p:nvGraphicFramePr>
        <p:xfrm>
          <a:off x="2586038" y="3721100"/>
          <a:ext cx="3940175" cy="457200"/>
        </p:xfrm>
        <a:graphic>
          <a:graphicData uri="http://schemas.openxmlformats.org/drawingml/2006/table">
            <a:tbl>
              <a:tblPr/>
              <a:tblGrid>
                <a:gridCol w="985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43202" name="Rectangle 130"/>
          <p:cNvSpPr>
            <a:spLocks noChangeArrowheads="1"/>
          </p:cNvSpPr>
          <p:nvPr/>
        </p:nvSpPr>
        <p:spPr bwMode="auto">
          <a:xfrm>
            <a:off x="485775" y="4300538"/>
            <a:ext cx="3810000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SzPct val="85000"/>
              <a:buFont typeface="Wingdings" pitchFamily="2" charset="2"/>
              <a:buChar char="l"/>
            </a:pPr>
            <a:r>
              <a:rPr lang="en-US" altLang="ko-KR" sz="2000" dirty="0">
                <a:latin typeface="Calibri" charset="0"/>
                <a:ea typeface="Calibri" charset="0"/>
                <a:cs typeface="Calibri" charset="0"/>
              </a:rPr>
              <a:t>choose maximum entry in each column</a:t>
            </a:r>
          </a:p>
          <a:p>
            <a:pPr marL="342900" indent="-342900" algn="l">
              <a:spcBef>
                <a:spcPct val="20000"/>
              </a:spcBef>
              <a:buSzPct val="85000"/>
              <a:buFont typeface="Wingdings" pitchFamily="2" charset="2"/>
              <a:buChar char="l"/>
            </a:pPr>
            <a:r>
              <a:rPr lang="en-US" altLang="ko-KR" sz="2000" dirty="0">
                <a:latin typeface="Calibri" charset="0"/>
                <a:ea typeface="Calibri" charset="0"/>
                <a:cs typeface="Calibri" charset="0"/>
              </a:rPr>
              <a:t>choose the minimum among these</a:t>
            </a:r>
          </a:p>
          <a:p>
            <a:pPr marL="342900" indent="-342900" algn="l">
              <a:spcBef>
                <a:spcPct val="20000"/>
              </a:spcBef>
              <a:buSzPct val="85000"/>
              <a:buFont typeface="Wingdings" pitchFamily="2" charset="2"/>
              <a:buChar char="l"/>
            </a:pPr>
            <a:r>
              <a:rPr lang="en-US" altLang="ko-KR" sz="2000" dirty="0">
                <a:latin typeface="Calibri" charset="0"/>
                <a:ea typeface="Calibri" charset="0"/>
                <a:cs typeface="Calibri" charset="0"/>
              </a:rPr>
              <a:t>this is the </a:t>
            </a:r>
            <a:r>
              <a:rPr lang="en-US" altLang="ko-KR" sz="2000" dirty="0" err="1">
                <a:latin typeface="Calibri" charset="0"/>
                <a:ea typeface="Calibri" charset="0"/>
                <a:cs typeface="Calibri" charset="0"/>
              </a:rPr>
              <a:t>minimax</a:t>
            </a:r>
            <a:r>
              <a:rPr lang="en-US" altLang="ko-KR" sz="2000" dirty="0">
                <a:latin typeface="Calibri" charset="0"/>
                <a:ea typeface="Calibri" charset="0"/>
                <a:cs typeface="Calibri" charset="0"/>
              </a:rPr>
              <a:t> value</a:t>
            </a:r>
          </a:p>
          <a:p>
            <a:pPr marL="342900" indent="-342900" algn="l">
              <a:spcBef>
                <a:spcPct val="20000"/>
              </a:spcBef>
              <a:buSzPct val="85000"/>
              <a:buFont typeface="Wingdings" pitchFamily="2" charset="2"/>
              <a:buChar char="l"/>
            </a:pPr>
            <a:endParaRPr lang="en-US" altLang="ko-KR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43205" name="Rectangle 133"/>
          <p:cNvSpPr>
            <a:spLocks noChangeArrowheads="1"/>
          </p:cNvSpPr>
          <p:nvPr/>
        </p:nvSpPr>
        <p:spPr bwMode="auto">
          <a:xfrm>
            <a:off x="35496" y="6093296"/>
            <a:ext cx="9051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SzPct val="85000"/>
              <a:buFont typeface="Wingdings" pitchFamily="2" charset="2"/>
              <a:buChar char="l"/>
            </a:pPr>
            <a:r>
              <a:rPr lang="en-US" altLang="ko-KR" sz="2400" dirty="0">
                <a:latin typeface="Calibri" charset="0"/>
                <a:ea typeface="Calibri" charset="0"/>
                <a:cs typeface="Calibri" charset="0"/>
              </a:rPr>
              <a:t>if </a:t>
            </a:r>
            <a:r>
              <a:rPr lang="en-US" altLang="ko-KR" sz="2400" dirty="0" err="1">
                <a:latin typeface="Calibri" charset="0"/>
                <a:ea typeface="Calibri" charset="0"/>
                <a:cs typeface="Calibri" charset="0"/>
              </a:rPr>
              <a:t>minimax</a:t>
            </a:r>
            <a:r>
              <a:rPr lang="en-US" altLang="ko-KR" sz="2400" dirty="0">
                <a:latin typeface="Calibri" charset="0"/>
                <a:ea typeface="Calibri" charset="0"/>
                <a:cs typeface="Calibri" charset="0"/>
              </a:rPr>
              <a:t> == </a:t>
            </a:r>
            <a:r>
              <a:rPr lang="en-US" altLang="ko-KR" sz="2400" dirty="0" err="1">
                <a:latin typeface="Calibri" charset="0"/>
                <a:ea typeface="Calibri" charset="0"/>
                <a:cs typeface="Calibri" charset="0"/>
              </a:rPr>
              <a:t>maximin</a:t>
            </a:r>
            <a:r>
              <a:rPr lang="en-US" altLang="ko-KR" sz="2400" dirty="0">
                <a:latin typeface="Calibri" charset="0"/>
                <a:ea typeface="Calibri" charset="0"/>
                <a:cs typeface="Calibri" charset="0"/>
              </a:rPr>
              <a:t>, then this is the saddle point of game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206" grpId="0" animBg="1"/>
      <p:bldP spid="643203" grpId="0" animBg="1"/>
      <p:bldP spid="643204" grpId="0" animBg="1"/>
      <p:bldP spid="643126" grpId="0" build="p"/>
      <p:bldP spid="643202" grpId="0"/>
      <p:bldP spid="64320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702" name="Rectangle 94"/>
          <p:cNvSpPr>
            <a:spLocks noChangeArrowheads="1"/>
          </p:cNvSpPr>
          <p:nvPr/>
        </p:nvSpPr>
        <p:spPr bwMode="auto">
          <a:xfrm>
            <a:off x="4036194" y="3128739"/>
            <a:ext cx="685800" cy="3254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8703" name="Rectangle 95"/>
          <p:cNvSpPr>
            <a:spLocks noChangeArrowheads="1"/>
          </p:cNvSpPr>
          <p:nvPr/>
        </p:nvSpPr>
        <p:spPr bwMode="auto">
          <a:xfrm>
            <a:off x="4958531" y="3919314"/>
            <a:ext cx="685800" cy="3254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8704" name="Rectangle 96"/>
          <p:cNvSpPr>
            <a:spLocks noChangeArrowheads="1"/>
          </p:cNvSpPr>
          <p:nvPr/>
        </p:nvSpPr>
        <p:spPr bwMode="auto">
          <a:xfrm>
            <a:off x="4982344" y="3123977"/>
            <a:ext cx="685800" cy="32543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8705" name="Rectangle 97"/>
          <p:cNvSpPr>
            <a:spLocks noChangeArrowheads="1"/>
          </p:cNvSpPr>
          <p:nvPr/>
        </p:nvSpPr>
        <p:spPr bwMode="auto">
          <a:xfrm>
            <a:off x="4013969" y="3914552"/>
            <a:ext cx="685800" cy="32543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8688" name="Oval 80"/>
          <p:cNvSpPr>
            <a:spLocks noChangeArrowheads="1"/>
          </p:cNvSpPr>
          <p:nvPr/>
        </p:nvSpPr>
        <p:spPr bwMode="auto">
          <a:xfrm>
            <a:off x="4140969" y="4755927"/>
            <a:ext cx="438150" cy="423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8689" name="Oval 81"/>
          <p:cNvSpPr>
            <a:spLocks noChangeArrowheads="1"/>
          </p:cNvSpPr>
          <p:nvPr/>
        </p:nvSpPr>
        <p:spPr bwMode="auto">
          <a:xfrm>
            <a:off x="7090544" y="3878039"/>
            <a:ext cx="438150" cy="4238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8610" name="Oval 2"/>
          <p:cNvSpPr>
            <a:spLocks noChangeArrowheads="1"/>
          </p:cNvSpPr>
          <p:nvPr/>
        </p:nvSpPr>
        <p:spPr bwMode="auto">
          <a:xfrm>
            <a:off x="5152206" y="4754339"/>
            <a:ext cx="438150" cy="4238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8611" name="Oval 3"/>
          <p:cNvSpPr>
            <a:spLocks noChangeArrowheads="1"/>
          </p:cNvSpPr>
          <p:nvPr/>
        </p:nvSpPr>
        <p:spPr bwMode="auto">
          <a:xfrm>
            <a:off x="7095306" y="3079527"/>
            <a:ext cx="438150" cy="423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86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none">
                <a:ea typeface="굴림" charset="-127"/>
              </a:rPr>
              <a:t>Multiple Saddle Points</a:t>
            </a:r>
          </a:p>
        </p:txBody>
      </p:sp>
      <p:graphicFrame>
        <p:nvGraphicFramePr>
          <p:cNvPr id="708700" name="Group 9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029524852"/>
              </p:ext>
            </p:extLst>
          </p:nvPr>
        </p:nvGraphicFramePr>
        <p:xfrm>
          <a:off x="6911751" y="3131403"/>
          <a:ext cx="882650" cy="1584960"/>
        </p:xfrm>
        <a:graphic>
          <a:graphicData uri="http://schemas.openxmlformats.org/drawingml/2006/table">
            <a:tbl>
              <a:tblPr/>
              <a:tblGrid>
                <a:gridCol w="88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08697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443685"/>
              </p:ext>
            </p:extLst>
          </p:nvPr>
        </p:nvGraphicFramePr>
        <p:xfrm>
          <a:off x="1954981" y="2696939"/>
          <a:ext cx="4851400" cy="1981200"/>
        </p:xfrm>
        <a:graphic>
          <a:graphicData uri="http://schemas.openxmlformats.org/drawingml/2006/table">
            <a:tbl>
              <a:tblPr/>
              <a:tblGrid>
                <a:gridCol w="96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3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3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8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B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C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08660" name="Text Box 52"/>
          <p:cNvSpPr txBox="1">
            <a:spLocks noChangeArrowheads="1"/>
          </p:cNvSpPr>
          <p:nvPr/>
        </p:nvSpPr>
        <p:spPr bwMode="auto">
          <a:xfrm>
            <a:off x="699269" y="3743102"/>
            <a:ext cx="1100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>
                <a:latin typeface="Comic Sans MS" pitchFamily="66" charset="0"/>
                <a:ea typeface="굴림" charset="-127"/>
              </a:rPr>
              <a:t>Player 1</a:t>
            </a:r>
          </a:p>
        </p:txBody>
      </p:sp>
      <p:sp>
        <p:nvSpPr>
          <p:cNvPr id="708661" name="Text Box 53"/>
          <p:cNvSpPr txBox="1">
            <a:spLocks noChangeArrowheads="1"/>
          </p:cNvSpPr>
          <p:nvPr/>
        </p:nvSpPr>
        <p:spPr bwMode="auto">
          <a:xfrm>
            <a:off x="4218756" y="2447280"/>
            <a:ext cx="1141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dirty="0">
                <a:latin typeface="Comic Sans MS" pitchFamily="66" charset="0"/>
                <a:ea typeface="굴림" charset="-127"/>
              </a:rPr>
              <a:t>Player 2</a:t>
            </a:r>
          </a:p>
        </p:txBody>
      </p:sp>
      <p:graphicFrame>
        <p:nvGraphicFramePr>
          <p:cNvPr id="708699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385761"/>
              </p:ext>
            </p:extLst>
          </p:nvPr>
        </p:nvGraphicFramePr>
        <p:xfrm>
          <a:off x="2890019" y="4760689"/>
          <a:ext cx="3940175" cy="396240"/>
        </p:xfrm>
        <a:graphic>
          <a:graphicData uri="http://schemas.openxmlformats.org/drawingml/2006/table">
            <a:tbl>
              <a:tblPr/>
              <a:tblGrid>
                <a:gridCol w="985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08687" name="Rectangle 79"/>
          <p:cNvSpPr>
            <a:spLocks noChangeArrowheads="1"/>
          </p:cNvSpPr>
          <p:nvPr/>
        </p:nvSpPr>
        <p:spPr bwMode="auto">
          <a:xfrm>
            <a:off x="130695" y="1027584"/>
            <a:ext cx="8113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SzPct val="85000"/>
              <a:buFont typeface="Wingdings" pitchFamily="2" charset="2"/>
              <a:buChar char="l"/>
            </a:pPr>
            <a:r>
              <a:rPr lang="en-US" altLang="ko-KR" sz="2400" dirty="0">
                <a:latin typeface="Comic Sans MS" pitchFamily="66" charset="0"/>
                <a:ea typeface="굴림" charset="-127"/>
              </a:rPr>
              <a:t>In general, game can have multiple saddle points</a:t>
            </a:r>
          </a:p>
        </p:txBody>
      </p:sp>
      <p:sp>
        <p:nvSpPr>
          <p:cNvPr id="708701" name="Rectangle 93"/>
          <p:cNvSpPr>
            <a:spLocks noChangeArrowheads="1"/>
          </p:cNvSpPr>
          <p:nvPr/>
        </p:nvSpPr>
        <p:spPr bwMode="auto">
          <a:xfrm>
            <a:off x="562744" y="5348064"/>
            <a:ext cx="8113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SzPct val="85000"/>
              <a:buFont typeface="Wingdings" pitchFamily="2" charset="2"/>
              <a:buChar char="l"/>
            </a:pPr>
            <a:endParaRPr lang="en-US" altLang="ko-KR" sz="2000" dirty="0">
              <a:latin typeface="Comic Sans MS" pitchFamily="66" charset="0"/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708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708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708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708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702" grpId="0" animBg="1"/>
      <p:bldP spid="708702" grpId="1" animBg="1"/>
      <p:bldP spid="708702" grpId="2" animBg="1"/>
      <p:bldP spid="708703" grpId="0" animBg="1"/>
      <p:bldP spid="708703" grpId="1" animBg="1"/>
      <p:bldP spid="708703" grpId="2" animBg="1"/>
      <p:bldP spid="708704" grpId="0" animBg="1"/>
      <p:bldP spid="708704" grpId="1" animBg="1"/>
      <p:bldP spid="708704" grpId="2" animBg="1"/>
      <p:bldP spid="708705" grpId="0" animBg="1"/>
      <p:bldP spid="708705" grpId="1" animBg="1"/>
      <p:bldP spid="708705" grpId="2" animBg="1"/>
      <p:bldP spid="708688" grpId="0" animBg="1"/>
      <p:bldP spid="708689" grpId="0" animBg="1"/>
      <p:bldP spid="708610" grpId="0" animBg="1"/>
      <p:bldP spid="708611" grpId="0" animBg="1"/>
      <p:bldP spid="708701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702" name="Rectangle 94"/>
          <p:cNvSpPr>
            <a:spLocks noChangeArrowheads="1"/>
          </p:cNvSpPr>
          <p:nvPr/>
        </p:nvSpPr>
        <p:spPr bwMode="auto">
          <a:xfrm>
            <a:off x="3694113" y="2057400"/>
            <a:ext cx="685800" cy="3254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8703" name="Rectangle 95"/>
          <p:cNvSpPr>
            <a:spLocks noChangeArrowheads="1"/>
          </p:cNvSpPr>
          <p:nvPr/>
        </p:nvSpPr>
        <p:spPr bwMode="auto">
          <a:xfrm>
            <a:off x="4616450" y="2847975"/>
            <a:ext cx="685800" cy="3254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8704" name="Rectangle 96"/>
          <p:cNvSpPr>
            <a:spLocks noChangeArrowheads="1"/>
          </p:cNvSpPr>
          <p:nvPr/>
        </p:nvSpPr>
        <p:spPr bwMode="auto">
          <a:xfrm>
            <a:off x="4640263" y="2052638"/>
            <a:ext cx="685800" cy="32543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8705" name="Rectangle 97"/>
          <p:cNvSpPr>
            <a:spLocks noChangeArrowheads="1"/>
          </p:cNvSpPr>
          <p:nvPr/>
        </p:nvSpPr>
        <p:spPr bwMode="auto">
          <a:xfrm>
            <a:off x="3671888" y="2843213"/>
            <a:ext cx="685800" cy="32543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8688" name="Oval 80"/>
          <p:cNvSpPr>
            <a:spLocks noChangeArrowheads="1"/>
          </p:cNvSpPr>
          <p:nvPr/>
        </p:nvSpPr>
        <p:spPr bwMode="auto">
          <a:xfrm>
            <a:off x="3798888" y="3684588"/>
            <a:ext cx="438150" cy="423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8689" name="Oval 81"/>
          <p:cNvSpPr>
            <a:spLocks noChangeArrowheads="1"/>
          </p:cNvSpPr>
          <p:nvPr/>
        </p:nvSpPr>
        <p:spPr bwMode="auto">
          <a:xfrm>
            <a:off x="6748463" y="2806700"/>
            <a:ext cx="438150" cy="4238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8610" name="Oval 2"/>
          <p:cNvSpPr>
            <a:spLocks noChangeArrowheads="1"/>
          </p:cNvSpPr>
          <p:nvPr/>
        </p:nvSpPr>
        <p:spPr bwMode="auto">
          <a:xfrm>
            <a:off x="4810125" y="3683000"/>
            <a:ext cx="438150" cy="4238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8611" name="Oval 3"/>
          <p:cNvSpPr>
            <a:spLocks noChangeArrowheads="1"/>
          </p:cNvSpPr>
          <p:nvPr/>
        </p:nvSpPr>
        <p:spPr bwMode="auto">
          <a:xfrm>
            <a:off x="6753225" y="2008188"/>
            <a:ext cx="438150" cy="423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86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none">
                <a:ea typeface="굴림" charset="-127"/>
              </a:rPr>
              <a:t>Multiple Saddle Points</a:t>
            </a:r>
          </a:p>
        </p:txBody>
      </p:sp>
      <p:graphicFrame>
        <p:nvGraphicFramePr>
          <p:cNvPr id="708700" name="Group 92"/>
          <p:cNvGraphicFramePr>
            <a:graphicFrameLocks noGrp="1"/>
          </p:cNvGraphicFramePr>
          <p:nvPr>
            <p:ph sz="half" idx="4294967295"/>
          </p:nvPr>
        </p:nvGraphicFramePr>
        <p:xfrm>
          <a:off x="6569670" y="2060064"/>
          <a:ext cx="882650" cy="1584960"/>
        </p:xfrm>
        <a:graphic>
          <a:graphicData uri="http://schemas.openxmlformats.org/drawingml/2006/table">
            <a:tbl>
              <a:tblPr/>
              <a:tblGrid>
                <a:gridCol w="88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08697" name="Group 89"/>
          <p:cNvGraphicFramePr>
            <a:graphicFrameLocks noGrp="1"/>
          </p:cNvGraphicFramePr>
          <p:nvPr/>
        </p:nvGraphicFramePr>
        <p:xfrm>
          <a:off x="1612900" y="1625600"/>
          <a:ext cx="4851400" cy="1981200"/>
        </p:xfrm>
        <a:graphic>
          <a:graphicData uri="http://schemas.openxmlformats.org/drawingml/2006/table">
            <a:tbl>
              <a:tblPr/>
              <a:tblGrid>
                <a:gridCol w="96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3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3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8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B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C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08660" name="Text Box 52"/>
          <p:cNvSpPr txBox="1">
            <a:spLocks noChangeArrowheads="1"/>
          </p:cNvSpPr>
          <p:nvPr/>
        </p:nvSpPr>
        <p:spPr bwMode="auto">
          <a:xfrm>
            <a:off x="357188" y="2671763"/>
            <a:ext cx="1100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>
                <a:latin typeface="Comic Sans MS" pitchFamily="66" charset="0"/>
                <a:ea typeface="굴림" charset="-127"/>
              </a:rPr>
              <a:t>Player 1</a:t>
            </a:r>
          </a:p>
        </p:txBody>
      </p:sp>
      <p:sp>
        <p:nvSpPr>
          <p:cNvPr id="708661" name="Text Box 53"/>
          <p:cNvSpPr txBox="1">
            <a:spLocks noChangeArrowheads="1"/>
          </p:cNvSpPr>
          <p:nvPr/>
        </p:nvSpPr>
        <p:spPr bwMode="auto">
          <a:xfrm>
            <a:off x="3876675" y="1375941"/>
            <a:ext cx="1141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dirty="0">
                <a:latin typeface="Comic Sans MS" pitchFamily="66" charset="0"/>
                <a:ea typeface="굴림" charset="-127"/>
              </a:rPr>
              <a:t>Player 2</a:t>
            </a:r>
          </a:p>
        </p:txBody>
      </p:sp>
      <p:graphicFrame>
        <p:nvGraphicFramePr>
          <p:cNvPr id="708699" name="Group 91"/>
          <p:cNvGraphicFramePr>
            <a:graphicFrameLocks noGrp="1"/>
          </p:cNvGraphicFramePr>
          <p:nvPr/>
        </p:nvGraphicFramePr>
        <p:xfrm>
          <a:off x="2547938" y="3689350"/>
          <a:ext cx="3940175" cy="396240"/>
        </p:xfrm>
        <a:graphic>
          <a:graphicData uri="http://schemas.openxmlformats.org/drawingml/2006/table">
            <a:tbl>
              <a:tblPr/>
              <a:tblGrid>
                <a:gridCol w="985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08687" name="Rectangle 79"/>
          <p:cNvSpPr>
            <a:spLocks noChangeArrowheads="1"/>
          </p:cNvSpPr>
          <p:nvPr/>
        </p:nvSpPr>
        <p:spPr bwMode="auto">
          <a:xfrm>
            <a:off x="130695" y="1027584"/>
            <a:ext cx="8113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SzPct val="85000"/>
              <a:buFont typeface="Wingdings" pitchFamily="2" charset="2"/>
              <a:buChar char="l"/>
            </a:pPr>
            <a:r>
              <a:rPr lang="en-US" altLang="ko-KR" sz="2400" dirty="0">
                <a:latin typeface="Comic Sans MS" pitchFamily="66" charset="0"/>
                <a:ea typeface="굴림" charset="-127"/>
              </a:rPr>
              <a:t>In general, game can have multiple saddle points</a:t>
            </a:r>
          </a:p>
        </p:txBody>
      </p:sp>
      <p:sp>
        <p:nvSpPr>
          <p:cNvPr id="708701" name="Rectangle 93"/>
          <p:cNvSpPr>
            <a:spLocks noChangeArrowheads="1"/>
          </p:cNvSpPr>
          <p:nvPr/>
        </p:nvSpPr>
        <p:spPr bwMode="auto">
          <a:xfrm>
            <a:off x="220663" y="4276725"/>
            <a:ext cx="8113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SzPct val="85000"/>
              <a:buFont typeface="Wingdings" pitchFamily="2" charset="2"/>
              <a:buChar char="l"/>
            </a:pPr>
            <a:r>
              <a:rPr lang="en-US" altLang="ko-KR" sz="2400" dirty="0">
                <a:latin typeface="Comic Sans MS" pitchFamily="66" charset="0"/>
                <a:ea typeface="굴림" charset="-127"/>
              </a:rPr>
              <a:t>Same payoff in </a:t>
            </a:r>
            <a:r>
              <a:rPr lang="en-US" altLang="ko-KR" sz="2400" i="1" dirty="0">
                <a:latin typeface="Comic Sans MS" pitchFamily="66" charset="0"/>
                <a:ea typeface="굴림" charset="-127"/>
              </a:rPr>
              <a:t>every</a:t>
            </a:r>
            <a:r>
              <a:rPr lang="en-US" altLang="ko-KR" sz="2400" dirty="0">
                <a:latin typeface="Comic Sans MS" pitchFamily="66" charset="0"/>
                <a:ea typeface="굴림" charset="-127"/>
              </a:rPr>
              <a:t> saddle point</a:t>
            </a:r>
          </a:p>
          <a:p>
            <a:pPr marL="742950" lvl="1" indent="-285750" algn="l">
              <a:spcBef>
                <a:spcPct val="20000"/>
              </a:spcBef>
              <a:buSzPct val="75000"/>
              <a:buFont typeface="Wingdings" pitchFamily="2" charset="2"/>
              <a:buChar char="l"/>
            </a:pPr>
            <a:r>
              <a:rPr lang="en-US" altLang="ko-KR" sz="2000" dirty="0">
                <a:latin typeface="Comic Sans MS" pitchFamily="66" charset="0"/>
                <a:ea typeface="굴림" charset="-127"/>
              </a:rPr>
              <a:t>unique value of the game</a:t>
            </a:r>
          </a:p>
          <a:p>
            <a:pPr marL="342900" indent="-342900" algn="l">
              <a:spcBef>
                <a:spcPct val="20000"/>
              </a:spcBef>
              <a:buSzPct val="85000"/>
              <a:buFont typeface="Wingdings" pitchFamily="2" charset="2"/>
              <a:buChar char="l"/>
            </a:pPr>
            <a:r>
              <a:rPr lang="en-US" altLang="ko-KR" sz="2400" dirty="0">
                <a:latin typeface="Comic Sans MS" pitchFamily="66" charset="0"/>
                <a:ea typeface="굴림" charset="-127"/>
              </a:rPr>
              <a:t>Strategies are interchangeable</a:t>
            </a:r>
          </a:p>
          <a:p>
            <a:pPr marL="742950" lvl="1" indent="-285750" algn="l">
              <a:spcBef>
                <a:spcPct val="20000"/>
              </a:spcBef>
              <a:buSzPct val="75000"/>
              <a:buFont typeface="Wingdings" pitchFamily="2" charset="2"/>
              <a:buChar char="l"/>
            </a:pPr>
            <a:r>
              <a:rPr lang="en-US" altLang="ko-KR" sz="2000" dirty="0">
                <a:latin typeface="Comic Sans MS" pitchFamily="66" charset="0"/>
                <a:ea typeface="굴림" charset="-127"/>
              </a:rPr>
              <a:t>Example: strategies (A, B) and (C, C) are saddle points</a:t>
            </a:r>
          </a:p>
          <a:p>
            <a:pPr marL="742950" lvl="1" indent="-285750" algn="l">
              <a:spcBef>
                <a:spcPct val="20000"/>
              </a:spcBef>
              <a:buSzPct val="75000"/>
              <a:buFont typeface="Wingdings" pitchFamily="2" charset="2"/>
              <a:buChar char="l"/>
            </a:pPr>
            <a:r>
              <a:rPr lang="en-US" altLang="ko-KR" sz="2000" dirty="0">
                <a:latin typeface="Comic Sans MS" pitchFamily="66" charset="0"/>
                <a:ea typeface="굴림" charset="-127"/>
              </a:rPr>
              <a:t>	then (A, C) and (C, B) are also saddle points</a:t>
            </a:r>
          </a:p>
        </p:txBody>
      </p:sp>
    </p:spTree>
    <p:extLst>
      <p:ext uri="{BB962C8B-B14F-4D97-AF65-F5344CB8AC3E}">
        <p14:creationId xmlns:p14="http://schemas.microsoft.com/office/powerpoint/2010/main" val="180993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708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708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708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708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702" grpId="0" animBg="1"/>
      <p:bldP spid="708702" grpId="1" animBg="1"/>
      <p:bldP spid="708702" grpId="2" animBg="1"/>
      <p:bldP spid="708703" grpId="0" animBg="1"/>
      <p:bldP spid="708703" grpId="1" animBg="1"/>
      <p:bldP spid="708703" grpId="2" animBg="1"/>
      <p:bldP spid="708704" grpId="0" animBg="1"/>
      <p:bldP spid="708704" grpId="1" animBg="1"/>
      <p:bldP spid="708704" grpId="2" animBg="1"/>
      <p:bldP spid="708705" grpId="0" animBg="1"/>
      <p:bldP spid="708705" grpId="1" animBg="1"/>
      <p:bldP spid="708705" grpId="2" animBg="1"/>
      <p:bldP spid="708688" grpId="0" animBg="1"/>
      <p:bldP spid="708689" grpId="0" animBg="1"/>
      <p:bldP spid="708610" grpId="0" animBg="1"/>
      <p:bldP spid="708611" grpId="0" animBg="1"/>
      <p:bldP spid="708701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9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62464" y="1082459"/>
            <a:ext cx="8186212" cy="5226861"/>
          </a:xfrm>
        </p:spPr>
        <p:txBody>
          <a:bodyPr/>
          <a:lstStyle/>
          <a:p>
            <a:endParaRPr lang="en-US" altLang="ko-KR" dirty="0">
              <a:ea typeface="굴림" charset="-127"/>
            </a:endParaRPr>
          </a:p>
        </p:txBody>
      </p:sp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none">
                <a:ea typeface="굴림" charset="-127"/>
              </a:rPr>
              <a:t>Games With no Saddle Points</a:t>
            </a:r>
          </a:p>
        </p:txBody>
      </p:sp>
      <p:graphicFrame>
        <p:nvGraphicFramePr>
          <p:cNvPr id="64410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863483"/>
              </p:ext>
            </p:extLst>
          </p:nvPr>
        </p:nvGraphicFramePr>
        <p:xfrm>
          <a:off x="2187575" y="3279626"/>
          <a:ext cx="5543550" cy="1733550"/>
        </p:xfrm>
        <a:graphic>
          <a:graphicData uri="http://schemas.openxmlformats.org/drawingml/2006/table">
            <a:tbl>
              <a:tblPr/>
              <a:tblGrid>
                <a:gridCol w="1385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2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7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ko-KR" altLang="ko-K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B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44126" name="Text Box 30"/>
          <p:cNvSpPr txBox="1">
            <a:spLocks noChangeArrowheads="1"/>
          </p:cNvSpPr>
          <p:nvPr/>
        </p:nvSpPr>
        <p:spPr bwMode="auto">
          <a:xfrm>
            <a:off x="850900" y="4121001"/>
            <a:ext cx="1281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Comic Sans MS" pitchFamily="66" charset="0"/>
                <a:ea typeface="굴림" charset="-127"/>
              </a:rPr>
              <a:t>Player 1</a:t>
            </a:r>
          </a:p>
        </p:txBody>
      </p:sp>
      <p:sp>
        <p:nvSpPr>
          <p:cNvPr id="644127" name="Text Box 31"/>
          <p:cNvSpPr txBox="1">
            <a:spLocks noChangeArrowheads="1"/>
          </p:cNvSpPr>
          <p:nvPr/>
        </p:nvSpPr>
        <p:spPr bwMode="auto">
          <a:xfrm>
            <a:off x="4049713" y="2719239"/>
            <a:ext cx="133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>
                <a:latin typeface="Comic Sans MS" pitchFamily="66" charset="0"/>
                <a:ea typeface="굴림" charset="-127"/>
              </a:rPr>
              <a:t>Player 2</a:t>
            </a:r>
          </a:p>
        </p:txBody>
      </p:sp>
      <p:sp>
        <p:nvSpPr>
          <p:cNvPr id="644128" name="Line 32"/>
          <p:cNvSpPr>
            <a:spLocks noChangeShapeType="1"/>
          </p:cNvSpPr>
          <p:nvPr/>
        </p:nvSpPr>
        <p:spPr bwMode="auto">
          <a:xfrm>
            <a:off x="4298950" y="4208314"/>
            <a:ext cx="2744788" cy="1587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44129" name="Line 33"/>
          <p:cNvSpPr>
            <a:spLocks noChangeShapeType="1"/>
          </p:cNvSpPr>
          <p:nvPr/>
        </p:nvSpPr>
        <p:spPr bwMode="auto">
          <a:xfrm>
            <a:off x="7272338" y="3884464"/>
            <a:ext cx="1587" cy="1020762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44130" name="Line 34"/>
          <p:cNvSpPr>
            <a:spLocks noChangeShapeType="1"/>
          </p:cNvSpPr>
          <p:nvPr/>
        </p:nvSpPr>
        <p:spPr bwMode="auto">
          <a:xfrm flipH="1" flipV="1">
            <a:off x="4295775" y="4886176"/>
            <a:ext cx="2651125" cy="9525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44131" name="Line 35"/>
          <p:cNvSpPr>
            <a:spLocks noChangeShapeType="1"/>
          </p:cNvSpPr>
          <p:nvPr/>
        </p:nvSpPr>
        <p:spPr bwMode="auto">
          <a:xfrm>
            <a:off x="4016375" y="3943201"/>
            <a:ext cx="1588" cy="1020763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44132" name="Line 36"/>
          <p:cNvSpPr>
            <a:spLocks noChangeShapeType="1"/>
          </p:cNvSpPr>
          <p:nvPr/>
        </p:nvSpPr>
        <p:spPr bwMode="auto">
          <a:xfrm>
            <a:off x="5845175" y="3867001"/>
            <a:ext cx="1588" cy="1020763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9" grpId="0" build="p"/>
      <p:bldP spid="644128" grpId="0" animBg="1"/>
      <p:bldP spid="644129" grpId="0" animBg="1"/>
      <p:bldP spid="644130" grpId="0" animBg="1"/>
      <p:bldP spid="644131" grpId="0" animBg="1"/>
      <p:bldP spid="6441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Normal-form (Strategic form) Game</a:t>
            </a:r>
          </a:p>
          <a:p>
            <a:r>
              <a:rPr lang="en-US" dirty="0"/>
              <a:t>Matrix game</a:t>
            </a:r>
          </a:p>
          <a:p>
            <a:pPr lvl="1"/>
            <a:r>
              <a:rPr lang="en-US" dirty="0"/>
              <a:t>Strategy spaces are discrete</a:t>
            </a:r>
          </a:p>
          <a:p>
            <a:r>
              <a:rPr lang="en-US" dirty="0"/>
              <a:t>Continuous-kernel game</a:t>
            </a:r>
          </a:p>
          <a:p>
            <a:pPr lvl="1"/>
            <a:r>
              <a:rPr lang="en-US" dirty="0"/>
              <a:t>Strategy spaces are continuous</a:t>
            </a:r>
          </a:p>
          <a:p>
            <a:endParaRPr lang="en-US" dirty="0"/>
          </a:p>
          <a:p>
            <a:r>
              <a:rPr lang="en-US" dirty="0"/>
              <a:t>Strictly dominated strategies</a:t>
            </a:r>
          </a:p>
          <a:p>
            <a:r>
              <a:rPr lang="en-US" dirty="0"/>
              <a:t>Pure/Mixed strategy</a:t>
            </a:r>
          </a:p>
          <a:p>
            <a:r>
              <a:rPr lang="en-US" dirty="0"/>
              <a:t>Saddle point, Nash equilibrium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Words</a:t>
            </a:r>
          </a:p>
        </p:txBody>
      </p:sp>
    </p:spTree>
    <p:extLst>
      <p:ext uri="{BB962C8B-B14F-4D97-AF65-F5344CB8AC3E}">
        <p14:creationId xmlns:p14="http://schemas.microsoft.com/office/powerpoint/2010/main" val="4071072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5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Players are not strictly opposed</a:t>
            </a:r>
          </a:p>
          <a:p>
            <a:pPr lvl="1"/>
            <a:r>
              <a:rPr lang="en-US" altLang="ko-KR">
                <a:ea typeface="굴림" charset="-127"/>
              </a:rPr>
              <a:t>payoff sum is non-zero</a:t>
            </a:r>
          </a:p>
        </p:txBody>
      </p:sp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none">
                <a:ea typeface="굴림" charset="-127"/>
              </a:rPr>
              <a:t>Two-person Non-zero Sum Games</a:t>
            </a:r>
          </a:p>
        </p:txBody>
      </p:sp>
      <p:graphicFrame>
        <p:nvGraphicFramePr>
          <p:cNvPr id="648238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924384"/>
              </p:ext>
            </p:extLst>
          </p:nvPr>
        </p:nvGraphicFramePr>
        <p:xfrm>
          <a:off x="2679427" y="2985021"/>
          <a:ext cx="3260725" cy="1636713"/>
        </p:xfrm>
        <a:graphic>
          <a:graphicData uri="http://schemas.openxmlformats.org/drawingml/2006/table">
            <a:tbl>
              <a:tblPr/>
              <a:tblGrid>
                <a:gridCol w="108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9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ko-KR" altLang="ko-K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3, 4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2, 0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B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5, 1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-1, 2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48226" name="Text Box 34"/>
          <p:cNvSpPr txBox="1">
            <a:spLocks noChangeArrowheads="1"/>
          </p:cNvSpPr>
          <p:nvPr/>
        </p:nvSpPr>
        <p:spPr bwMode="auto">
          <a:xfrm>
            <a:off x="1293540" y="3850209"/>
            <a:ext cx="1281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Comic Sans MS" pitchFamily="66" charset="0"/>
                <a:ea typeface="굴림" charset="-127"/>
              </a:rPr>
              <a:t>Player 1</a:t>
            </a:r>
          </a:p>
        </p:txBody>
      </p:sp>
      <p:sp>
        <p:nvSpPr>
          <p:cNvPr id="648227" name="Text Box 35"/>
          <p:cNvSpPr txBox="1">
            <a:spLocks noChangeArrowheads="1"/>
          </p:cNvSpPr>
          <p:nvPr/>
        </p:nvSpPr>
        <p:spPr bwMode="auto">
          <a:xfrm>
            <a:off x="4089127" y="2492896"/>
            <a:ext cx="133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Comic Sans MS" pitchFamily="66" charset="0"/>
                <a:ea typeface="굴림" charset="-127"/>
              </a:rPr>
              <a:t>Player 2</a:t>
            </a:r>
          </a:p>
        </p:txBody>
      </p:sp>
      <p:sp>
        <p:nvSpPr>
          <p:cNvPr id="648239" name="Rectangle 47"/>
          <p:cNvSpPr>
            <a:spLocks noChangeArrowheads="1"/>
          </p:cNvSpPr>
          <p:nvPr/>
        </p:nvSpPr>
        <p:spPr bwMode="auto">
          <a:xfrm>
            <a:off x="174625" y="5413375"/>
            <a:ext cx="8855075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SzPct val="85000"/>
              <a:buFont typeface="Wingdings" pitchFamily="2" charset="2"/>
              <a:buChar char="l"/>
            </a:pPr>
            <a:r>
              <a:rPr lang="en-US" altLang="ko-KR" sz="2800" dirty="0">
                <a:latin typeface="Comic Sans MS" pitchFamily="66" charset="0"/>
                <a:ea typeface="굴림" charset="-127"/>
              </a:rPr>
              <a:t>Situations where interest is not directly opposed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8226" grpId="0"/>
      <p:bldP spid="648227" grpId="0"/>
      <p:bldP spid="64823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78" name="Rectangle 62"/>
          <p:cNvSpPr>
            <a:spLocks noChangeArrowheads="1"/>
          </p:cNvSpPr>
          <p:nvPr/>
        </p:nvSpPr>
        <p:spPr bwMode="auto">
          <a:xfrm>
            <a:off x="2286000" y="4416425"/>
            <a:ext cx="782638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49219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>
                <a:ea typeface="굴림" charset="-127"/>
              </a:rPr>
              <a:t>Ideas of zero-sum game: saddle points</a:t>
            </a:r>
          </a:p>
        </p:txBody>
      </p:sp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none">
                <a:ea typeface="굴림" charset="-127"/>
              </a:rPr>
              <a:t>What is the Solution?</a:t>
            </a:r>
          </a:p>
        </p:txBody>
      </p:sp>
      <p:sp>
        <p:nvSpPr>
          <p:cNvPr id="649220" name="Rectangle 4"/>
          <p:cNvSpPr>
            <a:spLocks noChangeArrowheads="1"/>
          </p:cNvSpPr>
          <p:nvPr/>
        </p:nvSpPr>
        <p:spPr bwMode="auto">
          <a:xfrm>
            <a:off x="425450" y="2098378"/>
            <a:ext cx="30861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SzPct val="85000"/>
              <a:buFont typeface="Wingdings" pitchFamily="2" charset="2"/>
              <a:buChar char="l"/>
            </a:pPr>
            <a:r>
              <a:rPr lang="en-US" altLang="ko-KR" sz="2800" dirty="0">
                <a:latin typeface="Comic Sans MS" pitchFamily="66" charset="0"/>
                <a:ea typeface="굴림" charset="-127"/>
              </a:rPr>
              <a:t>pure strategy equilibrium</a:t>
            </a:r>
          </a:p>
        </p:txBody>
      </p:sp>
      <p:sp>
        <p:nvSpPr>
          <p:cNvPr id="649221" name="Rectangle 5"/>
          <p:cNvSpPr>
            <a:spLocks noChangeArrowheads="1"/>
          </p:cNvSpPr>
          <p:nvPr/>
        </p:nvSpPr>
        <p:spPr bwMode="auto">
          <a:xfrm>
            <a:off x="4871343" y="2187203"/>
            <a:ext cx="4021137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spcBef>
                <a:spcPct val="20000"/>
              </a:spcBef>
              <a:buSzPct val="75000"/>
              <a:buFont typeface="Wingdings" pitchFamily="2" charset="2"/>
              <a:buChar char="l"/>
            </a:pPr>
            <a:r>
              <a:rPr lang="en-US" altLang="ko-KR" sz="2800" dirty="0">
                <a:latin typeface="Comic Sans MS" pitchFamily="66" charset="0"/>
                <a:ea typeface="굴림" charset="-127"/>
              </a:rPr>
              <a:t>no pure strategy eq.</a:t>
            </a:r>
          </a:p>
        </p:txBody>
      </p:sp>
      <p:graphicFrame>
        <p:nvGraphicFramePr>
          <p:cNvPr id="649222" name="Group 6"/>
          <p:cNvGraphicFramePr>
            <a:graphicFrameLocks noGrp="1"/>
          </p:cNvGraphicFramePr>
          <p:nvPr/>
        </p:nvGraphicFramePr>
        <p:xfrm>
          <a:off x="5483225" y="3833813"/>
          <a:ext cx="3260725" cy="1636713"/>
        </p:xfrm>
        <a:graphic>
          <a:graphicData uri="http://schemas.openxmlformats.org/drawingml/2006/table">
            <a:tbl>
              <a:tblPr/>
              <a:tblGrid>
                <a:gridCol w="108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9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ko-KR" altLang="ko-K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5, 0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-1, 4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B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3, 2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2, 1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49244" name="Text Box 28"/>
          <p:cNvSpPr txBox="1">
            <a:spLocks noChangeArrowheads="1"/>
          </p:cNvSpPr>
          <p:nvPr/>
        </p:nvSpPr>
        <p:spPr bwMode="auto">
          <a:xfrm>
            <a:off x="4618038" y="4405313"/>
            <a:ext cx="1136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2400">
                <a:latin typeface="Comic Sans MS" pitchFamily="66" charset="0"/>
                <a:ea typeface="굴림" charset="-127"/>
              </a:rPr>
              <a:t>Player 1</a:t>
            </a:r>
          </a:p>
        </p:txBody>
      </p:sp>
      <p:sp>
        <p:nvSpPr>
          <p:cNvPr id="649245" name="Text Box 29"/>
          <p:cNvSpPr txBox="1">
            <a:spLocks noChangeArrowheads="1"/>
          </p:cNvSpPr>
          <p:nvPr/>
        </p:nvSpPr>
        <p:spPr bwMode="auto">
          <a:xfrm>
            <a:off x="6854825" y="3443288"/>
            <a:ext cx="133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Comic Sans MS" pitchFamily="66" charset="0"/>
                <a:ea typeface="굴림" charset="-127"/>
              </a:rPr>
              <a:t>Player 2</a:t>
            </a:r>
          </a:p>
        </p:txBody>
      </p:sp>
      <p:sp>
        <p:nvSpPr>
          <p:cNvPr id="649246" name="Line 30"/>
          <p:cNvSpPr>
            <a:spLocks noChangeShapeType="1"/>
          </p:cNvSpPr>
          <p:nvPr/>
        </p:nvSpPr>
        <p:spPr bwMode="auto">
          <a:xfrm flipH="1">
            <a:off x="7018338" y="4778375"/>
            <a:ext cx="1004887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49247" name="Line 31"/>
          <p:cNvSpPr>
            <a:spLocks noChangeShapeType="1"/>
          </p:cNvSpPr>
          <p:nvPr/>
        </p:nvSpPr>
        <p:spPr bwMode="auto">
          <a:xfrm flipH="1" flipV="1">
            <a:off x="8555038" y="4646613"/>
            <a:ext cx="6350" cy="649287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49248" name="Line 32"/>
          <p:cNvSpPr>
            <a:spLocks noChangeShapeType="1"/>
          </p:cNvSpPr>
          <p:nvPr/>
        </p:nvSpPr>
        <p:spPr bwMode="auto">
          <a:xfrm flipH="1">
            <a:off x="6999288" y="5387975"/>
            <a:ext cx="1004887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49249" name="Line 33"/>
          <p:cNvSpPr>
            <a:spLocks noChangeShapeType="1"/>
          </p:cNvSpPr>
          <p:nvPr/>
        </p:nvSpPr>
        <p:spPr bwMode="auto">
          <a:xfrm flipH="1" flipV="1">
            <a:off x="6757988" y="4627563"/>
            <a:ext cx="6350" cy="649287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aphicFrame>
        <p:nvGraphicFramePr>
          <p:cNvPr id="649250" name="Group 34"/>
          <p:cNvGraphicFramePr>
            <a:graphicFrameLocks noGrp="1"/>
          </p:cNvGraphicFramePr>
          <p:nvPr/>
        </p:nvGraphicFramePr>
        <p:xfrm>
          <a:off x="1055688" y="3889375"/>
          <a:ext cx="3260725" cy="1636713"/>
        </p:xfrm>
        <a:graphic>
          <a:graphicData uri="http://schemas.openxmlformats.org/drawingml/2006/table">
            <a:tbl>
              <a:tblPr/>
              <a:tblGrid>
                <a:gridCol w="108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9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ko-KR" altLang="ko-K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5, 4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2, 0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B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3, 1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-1, 2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49272" name="Text Box 56"/>
          <p:cNvSpPr txBox="1">
            <a:spLocks noChangeArrowheads="1"/>
          </p:cNvSpPr>
          <p:nvPr/>
        </p:nvSpPr>
        <p:spPr bwMode="auto">
          <a:xfrm>
            <a:off x="165100" y="4460875"/>
            <a:ext cx="1136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2400">
                <a:latin typeface="Comic Sans MS" pitchFamily="66" charset="0"/>
                <a:ea typeface="굴림" charset="-127"/>
              </a:rPr>
              <a:t>Player 1</a:t>
            </a:r>
          </a:p>
        </p:txBody>
      </p:sp>
      <p:sp>
        <p:nvSpPr>
          <p:cNvPr id="649273" name="Text Box 57"/>
          <p:cNvSpPr txBox="1">
            <a:spLocks noChangeArrowheads="1"/>
          </p:cNvSpPr>
          <p:nvPr/>
        </p:nvSpPr>
        <p:spPr bwMode="auto">
          <a:xfrm>
            <a:off x="2427288" y="3498850"/>
            <a:ext cx="133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>
                <a:latin typeface="Comic Sans MS" pitchFamily="66" charset="0"/>
                <a:ea typeface="굴림" charset="-127"/>
              </a:rPr>
              <a:t>Player 2</a:t>
            </a:r>
          </a:p>
        </p:txBody>
      </p:sp>
      <p:sp>
        <p:nvSpPr>
          <p:cNvPr id="649274" name="Line 58"/>
          <p:cNvSpPr>
            <a:spLocks noChangeShapeType="1"/>
          </p:cNvSpPr>
          <p:nvPr/>
        </p:nvSpPr>
        <p:spPr bwMode="auto">
          <a:xfrm flipH="1">
            <a:off x="2590800" y="4833938"/>
            <a:ext cx="1004888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49275" name="Line 59"/>
          <p:cNvSpPr>
            <a:spLocks noChangeShapeType="1"/>
          </p:cNvSpPr>
          <p:nvPr/>
        </p:nvSpPr>
        <p:spPr bwMode="auto">
          <a:xfrm flipH="1" flipV="1">
            <a:off x="4127500" y="4702175"/>
            <a:ext cx="6350" cy="649288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49276" name="Line 60"/>
          <p:cNvSpPr>
            <a:spLocks noChangeShapeType="1"/>
          </p:cNvSpPr>
          <p:nvPr/>
        </p:nvSpPr>
        <p:spPr bwMode="auto">
          <a:xfrm flipH="1">
            <a:off x="2571750" y="5443538"/>
            <a:ext cx="1004888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49277" name="Line 61"/>
          <p:cNvSpPr>
            <a:spLocks noChangeShapeType="1"/>
          </p:cNvSpPr>
          <p:nvPr/>
        </p:nvSpPr>
        <p:spPr bwMode="auto">
          <a:xfrm flipH="1" flipV="1">
            <a:off x="2330450" y="4683125"/>
            <a:ext cx="6350" cy="649288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219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278" grpId="0" animBg="1"/>
      <p:bldP spid="649220" grpId="0"/>
      <p:bldP spid="649221" grpId="0"/>
      <p:bldP spid="649244" grpId="0"/>
      <p:bldP spid="649245" grpId="0"/>
      <p:bldP spid="649246" grpId="0" animBg="1"/>
      <p:bldP spid="649247" grpId="0" animBg="1"/>
      <p:bldP spid="649248" grpId="0" animBg="1"/>
      <p:bldP spid="649249" grpId="0" animBg="1"/>
      <p:bldP spid="649272" grpId="0"/>
      <p:bldP spid="649273" grpId="0"/>
      <p:bldP spid="649274" grpId="0" animBg="1"/>
      <p:bldP spid="649275" grpId="0" animBg="1"/>
      <p:bldP spid="649276" grpId="0" animBg="1"/>
      <p:bldP spid="64927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>
                <a:latin typeface="Calibri" charset="0"/>
                <a:ea typeface="Calibri" charset="0"/>
                <a:cs typeface="Calibri" charset="0"/>
              </a:rPr>
              <a:t>A </a:t>
            </a:r>
            <a:r>
              <a:rPr lang="en-US" altLang="ko-KR" b="1" dirty="0">
                <a:latin typeface="Calibri" charset="0"/>
                <a:ea typeface="Calibri" charset="0"/>
                <a:cs typeface="Calibri" charset="0"/>
              </a:rPr>
              <a:t>Nash equilibrium</a:t>
            </a:r>
            <a:r>
              <a:rPr lang="en-US" altLang="ko-KR" dirty="0">
                <a:latin typeface="Calibri" charset="0"/>
                <a:ea typeface="Calibri" charset="0"/>
                <a:cs typeface="Calibri" charset="0"/>
              </a:rPr>
              <a:t> is a strategy profile </a:t>
            </a:r>
            <a:r>
              <a:rPr lang="en-US" altLang="ko-KR" b="1" dirty="0">
                <a:latin typeface="Calibri" charset="0"/>
                <a:ea typeface="Calibri" charset="0"/>
                <a:cs typeface="Calibri" charset="0"/>
              </a:rPr>
              <a:t>s</a:t>
            </a:r>
            <a:r>
              <a:rPr lang="en-US" altLang="ko-KR" dirty="0">
                <a:latin typeface="Calibri" charset="0"/>
                <a:ea typeface="Calibri" charset="0"/>
                <a:cs typeface="Calibri" charset="0"/>
              </a:rPr>
              <a:t>* with the property that no player </a:t>
            </a:r>
            <a:r>
              <a:rPr lang="en-US" altLang="ko-KR" i="1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ko-KR" dirty="0">
                <a:latin typeface="Calibri" charset="0"/>
                <a:ea typeface="Calibri" charset="0"/>
                <a:cs typeface="Calibri" charset="0"/>
              </a:rPr>
              <a:t> can do better by choosing a strategy different from s*, given that every other player </a:t>
            </a:r>
            <a:r>
              <a:rPr lang="en-US" altLang="ko-KR" i="1" dirty="0">
                <a:latin typeface="Calibri" charset="0"/>
                <a:ea typeface="Calibri" charset="0"/>
                <a:cs typeface="Calibri" charset="0"/>
              </a:rPr>
              <a:t>j ≠ </a:t>
            </a:r>
            <a:r>
              <a:rPr lang="en-US" altLang="ko-KR" i="1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ko-KR" i="1" dirty="0">
                <a:latin typeface="Calibri" charset="0"/>
                <a:ea typeface="Calibri" charset="0"/>
                <a:cs typeface="Calibri" charset="0"/>
              </a:rPr>
              <a:t> . </a:t>
            </a:r>
          </a:p>
          <a:p>
            <a:r>
              <a:rPr lang="en-US" altLang="ko-KR" dirty="0">
                <a:latin typeface="Calibri" charset="0"/>
                <a:ea typeface="Calibri" charset="0"/>
                <a:cs typeface="Calibri" charset="0"/>
              </a:rPr>
              <a:t>In other words, for each player </a:t>
            </a:r>
            <a:r>
              <a:rPr lang="en-US" altLang="ko-KR" i="1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ko-KR" dirty="0">
                <a:latin typeface="Calibri" charset="0"/>
                <a:ea typeface="Calibri" charset="0"/>
                <a:cs typeface="Calibri" charset="0"/>
              </a:rPr>
              <a:t> with payoff function </a:t>
            </a:r>
            <a:r>
              <a:rPr lang="en-US" altLang="ko-KR" i="1" dirty="0" err="1">
                <a:latin typeface="Calibri" charset="0"/>
                <a:ea typeface="Calibri" charset="0"/>
                <a:cs typeface="Calibri" charset="0"/>
              </a:rPr>
              <a:t>u</a:t>
            </a:r>
            <a:r>
              <a:rPr lang="en-US" altLang="ko-KR" i="1" baseline="-25000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ko-KR" i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ko-KR" dirty="0">
                <a:latin typeface="Calibri" charset="0"/>
                <a:ea typeface="Calibri" charset="0"/>
                <a:cs typeface="Calibri" charset="0"/>
              </a:rPr>
              <a:t>, </a:t>
            </a:r>
          </a:p>
          <a:p>
            <a:endParaRPr lang="en-US" altLang="ko-KR" i="1" dirty="0">
              <a:latin typeface="Calibri" charset="0"/>
              <a:ea typeface="Calibri" charset="0"/>
              <a:cs typeface="Calibri" charset="0"/>
            </a:endParaRPr>
          </a:p>
          <a:p>
            <a:endParaRPr lang="en-US" altLang="ko-KR" i="1" dirty="0">
              <a:latin typeface="Calibri" charset="0"/>
              <a:ea typeface="Calibri" charset="0"/>
              <a:cs typeface="Calibri" charset="0"/>
            </a:endParaRPr>
          </a:p>
          <a:p>
            <a:endParaRPr lang="en-US" altLang="ko-KR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altLang="ko-KR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No user can change its payoff by </a:t>
            </a:r>
            <a:r>
              <a:rPr lang="en-US" altLang="ko-KR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unilaterally </a:t>
            </a:r>
            <a:r>
              <a:rPr lang="en-US" altLang="ko-KR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changing its strategy, i.e., changing its strategy while </a:t>
            </a:r>
            <a:r>
              <a:rPr lang="en-US" altLang="ko-KR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</a:t>
            </a:r>
            <a:r>
              <a:rPr lang="en-US" altLang="ko-KR" baseline="-25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-</a:t>
            </a:r>
            <a:r>
              <a:rPr lang="en-US" altLang="ko-KR" baseline="-25000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ko-KR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is fixed</a:t>
            </a:r>
          </a:p>
          <a:p>
            <a:pPr lvl="1"/>
            <a:endParaRPr lang="en-US" altLang="ko-KR" dirty="0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90000"/>
              </a:lnSpc>
            </a:pPr>
            <a:endParaRPr lang="en-US" altLang="ko-KR" dirty="0">
              <a:latin typeface="Calibri" charset="0"/>
              <a:ea typeface="Calibri" charset="0"/>
              <a:cs typeface="Calibri" charset="0"/>
            </a:endParaRPr>
          </a:p>
          <a:p>
            <a:pPr lvl="2">
              <a:lnSpc>
                <a:spcPct val="90000"/>
              </a:lnSpc>
              <a:buFont typeface="Wingdings" charset="0"/>
              <a:buNone/>
            </a:pPr>
            <a:endParaRPr lang="en-US" altLang="ko-KR" dirty="0">
              <a:latin typeface="Calibri" charset="0"/>
              <a:ea typeface="Calibri" charset="0"/>
              <a:cs typeface="Calibri" charset="0"/>
            </a:endParaRPr>
          </a:p>
          <a:p>
            <a:pPr lvl="2">
              <a:lnSpc>
                <a:spcPct val="90000"/>
              </a:lnSpc>
              <a:buFont typeface="Wingdings" charset="0"/>
              <a:buNone/>
            </a:pPr>
            <a:endParaRPr lang="en-US" altLang="ko-KR" dirty="0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altLang="ko-KR" dirty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90000"/>
              </a:lnSpc>
            </a:pPr>
            <a:endParaRPr lang="en-US" altLang="ko-KR" dirty="0">
              <a:latin typeface="Calibri" charset="0"/>
              <a:ea typeface="Calibri" charset="0"/>
              <a:cs typeface="Calibri" charset="0"/>
            </a:endParaRPr>
          </a:p>
          <a:p>
            <a:pPr lvl="2">
              <a:lnSpc>
                <a:spcPct val="90000"/>
              </a:lnSpc>
            </a:pPr>
            <a:endParaRPr lang="en-GB" altLang="ko-KR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굴림" charset="0"/>
                <a:cs typeface="굴림" charset="0"/>
              </a:rPr>
              <a:t>Nash equilibrium</a:t>
            </a:r>
            <a:endParaRPr lang="en-GB" altLang="ko-KR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굴림" charset="0"/>
              <a:cs typeface="굴림" charset="0"/>
            </a:endParaRPr>
          </a:p>
        </p:txBody>
      </p:sp>
      <p:pic>
        <p:nvPicPr>
          <p:cNvPr id="4813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996952"/>
            <a:ext cx="639286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19160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522" name="Rectangle 34"/>
          <p:cNvSpPr>
            <a:spLocks noChangeArrowheads="1"/>
          </p:cNvSpPr>
          <p:nvPr/>
        </p:nvSpPr>
        <p:spPr bwMode="auto">
          <a:xfrm>
            <a:off x="5159275" y="4632151"/>
            <a:ext cx="6985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3523" name="Rectangle 35"/>
          <p:cNvSpPr>
            <a:spLocks noChangeArrowheads="1"/>
          </p:cNvSpPr>
          <p:nvPr/>
        </p:nvSpPr>
        <p:spPr bwMode="auto">
          <a:xfrm>
            <a:off x="6275288" y="5230639"/>
            <a:ext cx="6985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>
                <a:ea typeface="굴림" charset="-127"/>
              </a:rPr>
              <a:t>Games can have multiple </a:t>
            </a:r>
            <a:r>
              <a:rPr lang="en-US" altLang="ko-KR" sz="2800" dirty="0" err="1">
                <a:ea typeface="굴림" charset="-127"/>
              </a:rPr>
              <a:t>equilibria</a:t>
            </a:r>
            <a:endParaRPr lang="en-US" altLang="ko-KR" sz="2800" dirty="0">
              <a:ea typeface="굴림" charset="-127"/>
            </a:endParaRPr>
          </a:p>
          <a:p>
            <a:pPr lvl="1"/>
            <a:r>
              <a:rPr lang="en-US" altLang="ko-KR" sz="2400" dirty="0">
                <a:ea typeface="굴림" charset="-127"/>
              </a:rPr>
              <a:t>not equivalent: </a:t>
            </a:r>
          </a:p>
          <a:p>
            <a:pPr lvl="2"/>
            <a:r>
              <a:rPr lang="en-US" altLang="ko-KR" sz="2200" dirty="0">
                <a:latin typeface="Calibri" charset="0"/>
                <a:ea typeface="Calibri" charset="0"/>
                <a:cs typeface="Calibri" charset="0"/>
              </a:rPr>
              <a:t>payoff is different</a:t>
            </a:r>
          </a:p>
          <a:p>
            <a:pPr lvl="1"/>
            <a:r>
              <a:rPr lang="en-US" altLang="ko-KR" sz="2400" dirty="0">
                <a:ea typeface="굴림" charset="-127"/>
              </a:rPr>
              <a:t>not interchangeable: </a:t>
            </a:r>
          </a:p>
          <a:p>
            <a:pPr lvl="2"/>
            <a:r>
              <a:rPr lang="en-US" altLang="ko-KR" sz="2200" dirty="0">
                <a:latin typeface="Calibri" charset="0"/>
                <a:ea typeface="Calibri" charset="0"/>
                <a:cs typeface="Calibri" charset="0"/>
              </a:rPr>
              <a:t>playing an equilibrium strategy does not lead to equilibrium</a:t>
            </a:r>
          </a:p>
        </p:txBody>
      </p:sp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none">
                <a:ea typeface="굴림" charset="-127"/>
              </a:rPr>
              <a:t>Multiple Solution Problem</a:t>
            </a:r>
          </a:p>
        </p:txBody>
      </p:sp>
      <p:graphicFrame>
        <p:nvGraphicFramePr>
          <p:cNvPr id="70349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656486"/>
              </p:ext>
            </p:extLst>
          </p:nvPr>
        </p:nvGraphicFramePr>
        <p:xfrm>
          <a:off x="3903563" y="4095576"/>
          <a:ext cx="3260725" cy="1636713"/>
        </p:xfrm>
        <a:graphic>
          <a:graphicData uri="http://schemas.openxmlformats.org/drawingml/2006/table">
            <a:tbl>
              <a:tblPr/>
              <a:tblGrid>
                <a:gridCol w="108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9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ko-KR" altLang="ko-K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1, 4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1, 1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B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0, 1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2, 2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03515" name="Text Box 27"/>
          <p:cNvSpPr txBox="1">
            <a:spLocks noChangeArrowheads="1"/>
          </p:cNvSpPr>
          <p:nvPr/>
        </p:nvSpPr>
        <p:spPr bwMode="auto">
          <a:xfrm>
            <a:off x="3027263" y="4662314"/>
            <a:ext cx="1136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2400">
                <a:latin typeface="Comic Sans MS" pitchFamily="66" charset="0"/>
                <a:ea typeface="굴림" charset="-127"/>
              </a:rPr>
              <a:t>Player 1</a:t>
            </a:r>
          </a:p>
        </p:txBody>
      </p:sp>
      <p:sp>
        <p:nvSpPr>
          <p:cNvPr id="703516" name="Text Box 28"/>
          <p:cNvSpPr txBox="1">
            <a:spLocks noChangeArrowheads="1"/>
          </p:cNvSpPr>
          <p:nvPr/>
        </p:nvSpPr>
        <p:spPr bwMode="auto">
          <a:xfrm>
            <a:off x="5289450" y="3700289"/>
            <a:ext cx="133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Comic Sans MS" pitchFamily="66" charset="0"/>
                <a:ea typeface="굴림" charset="-127"/>
              </a:rPr>
              <a:t>Player 2</a:t>
            </a:r>
          </a:p>
        </p:txBody>
      </p:sp>
      <p:sp>
        <p:nvSpPr>
          <p:cNvPr id="703517" name="Line 29"/>
          <p:cNvSpPr>
            <a:spLocks noChangeShapeType="1"/>
          </p:cNvSpPr>
          <p:nvPr/>
        </p:nvSpPr>
        <p:spPr bwMode="auto">
          <a:xfrm flipH="1">
            <a:off x="5452963" y="5035376"/>
            <a:ext cx="1004887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3518" name="Line 30"/>
          <p:cNvSpPr>
            <a:spLocks noChangeShapeType="1"/>
          </p:cNvSpPr>
          <p:nvPr/>
        </p:nvSpPr>
        <p:spPr bwMode="auto">
          <a:xfrm flipH="1" flipV="1">
            <a:off x="6938863" y="4903614"/>
            <a:ext cx="6350" cy="649287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3519" name="Line 31"/>
          <p:cNvSpPr>
            <a:spLocks noChangeShapeType="1"/>
          </p:cNvSpPr>
          <p:nvPr/>
        </p:nvSpPr>
        <p:spPr bwMode="auto">
          <a:xfrm flipH="1">
            <a:off x="5433913" y="5644976"/>
            <a:ext cx="1004887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3520" name="Line 32"/>
          <p:cNvSpPr>
            <a:spLocks noChangeShapeType="1"/>
          </p:cNvSpPr>
          <p:nvPr/>
        </p:nvSpPr>
        <p:spPr bwMode="auto">
          <a:xfrm flipH="1" flipV="1">
            <a:off x="5192613" y="4884564"/>
            <a:ext cx="6350" cy="649287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3524" name="Rectangle 36"/>
          <p:cNvSpPr>
            <a:spLocks noChangeArrowheads="1"/>
          </p:cNvSpPr>
          <p:nvPr/>
        </p:nvSpPr>
        <p:spPr bwMode="auto">
          <a:xfrm>
            <a:off x="4405213" y="6219651"/>
            <a:ext cx="2303462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altLang="ko-KR" sz="2800">
                <a:latin typeface="Comic Sans MS" pitchFamily="66" charset="0"/>
                <a:ea typeface="굴림" charset="-127"/>
              </a:rPr>
              <a:t>equilibria</a:t>
            </a:r>
          </a:p>
        </p:txBody>
      </p:sp>
      <p:sp>
        <p:nvSpPr>
          <p:cNvPr id="703525" name="Line 37"/>
          <p:cNvSpPr>
            <a:spLocks noChangeShapeType="1"/>
          </p:cNvSpPr>
          <p:nvPr/>
        </p:nvSpPr>
        <p:spPr bwMode="auto">
          <a:xfrm flipV="1">
            <a:off x="5113238" y="5087764"/>
            <a:ext cx="166687" cy="1177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3526" name="Line 38"/>
          <p:cNvSpPr>
            <a:spLocks noChangeShapeType="1"/>
          </p:cNvSpPr>
          <p:nvPr/>
        </p:nvSpPr>
        <p:spPr bwMode="auto">
          <a:xfrm flipV="1">
            <a:off x="5124350" y="5687839"/>
            <a:ext cx="1143000" cy="577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600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522" grpId="0" animBg="1"/>
      <p:bldP spid="703523" grpId="0" animBg="1"/>
      <p:bldP spid="703515" grpId="0"/>
      <p:bldP spid="703516" grpId="0"/>
      <p:bldP spid="703517" grpId="0" animBg="1"/>
      <p:bldP spid="703518" grpId="0" animBg="1"/>
      <p:bldP spid="703519" grpId="0" animBg="1"/>
      <p:bldP spid="703520" grpId="0" animBg="1"/>
      <p:bldP spid="703524" grpId="0"/>
      <p:bldP spid="703525" grpId="0" animBg="1"/>
      <p:bldP spid="70352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Two drivers, driving towards each other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1: Coordination game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2204864"/>
            <a:ext cx="4680520" cy="329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0861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Each player shows her coin.</a:t>
            </a:r>
          </a:p>
          <a:p>
            <a:r>
              <a:rPr lang="en-US" dirty="0"/>
              <a:t>Same side </a:t>
            </a:r>
            <a:r>
              <a:rPr lang="en-US" dirty="0">
                <a:sym typeface="Wingdings"/>
              </a:rPr>
              <a:t>Player 1 pockets both, and Player 2 does otherwise.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2: Matching Pennies game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2420888"/>
            <a:ext cx="5112568" cy="2967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519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1899" y="2108200"/>
            <a:ext cx="5326613" cy="340903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Tries to see a movie</a:t>
            </a:r>
          </a:p>
          <a:p>
            <a:r>
              <a:rPr lang="en-US" dirty="0"/>
              <a:t>Husband: “Lethal Weapon”, Wife: “Wondrous Love”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3: Battle of the Sexes Game</a:t>
            </a:r>
          </a:p>
        </p:txBody>
      </p:sp>
    </p:spTree>
    <p:extLst>
      <p:ext uri="{BB962C8B-B14F-4D97-AF65-F5344CB8AC3E}">
        <p14:creationId xmlns:p14="http://schemas.microsoft.com/office/powerpoint/2010/main" val="16062495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Summary</a:t>
            </a:r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5688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0178" y="2363396"/>
            <a:ext cx="36143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Calibri" charset="0"/>
                <a:ea typeface="Calibri" charset="0"/>
                <a:cs typeface="Calibri" charset="0"/>
              </a:rPr>
              <a:t>Matrix Game:</a:t>
            </a:r>
          </a:p>
          <a:p>
            <a:r>
              <a:rPr lang="en-US" sz="4800" dirty="0">
                <a:latin typeface="Calibri" charset="0"/>
                <a:ea typeface="Calibri" charset="0"/>
                <a:cs typeface="Calibri" charset="0"/>
              </a:rPr>
              <a:t>Pure Strategy</a:t>
            </a:r>
          </a:p>
        </p:txBody>
      </p:sp>
    </p:spTree>
    <p:extLst>
      <p:ext uri="{BB962C8B-B14F-4D97-AF65-F5344CB8AC3E}">
        <p14:creationId xmlns:p14="http://schemas.microsoft.com/office/powerpoint/2010/main" val="481403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558" name="Rectangle 558"/>
          <p:cNvSpPr>
            <a:spLocks noChangeArrowheads="1"/>
          </p:cNvSpPr>
          <p:nvPr/>
        </p:nvSpPr>
        <p:spPr bwMode="auto">
          <a:xfrm>
            <a:off x="2457128" y="4343365"/>
            <a:ext cx="755650" cy="1165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2" name="Group 574"/>
          <p:cNvGrpSpPr>
            <a:grpSpLocks/>
          </p:cNvGrpSpPr>
          <p:nvPr/>
        </p:nvGrpSpPr>
        <p:grpSpPr bwMode="auto">
          <a:xfrm>
            <a:off x="3804443" y="4358720"/>
            <a:ext cx="3071813" cy="1114425"/>
            <a:chOff x="2581" y="1800"/>
            <a:chExt cx="1935" cy="702"/>
          </a:xfrm>
        </p:grpSpPr>
        <p:sp>
          <p:nvSpPr>
            <p:cNvPr id="640559" name="Rectangle 559"/>
            <p:cNvSpPr>
              <a:spLocks noChangeArrowheads="1"/>
            </p:cNvSpPr>
            <p:nvPr/>
          </p:nvSpPr>
          <p:spPr bwMode="auto">
            <a:xfrm>
              <a:off x="2581" y="1820"/>
              <a:ext cx="175" cy="2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40560" name="Rectangle 560"/>
            <p:cNvSpPr>
              <a:spLocks noChangeArrowheads="1"/>
            </p:cNvSpPr>
            <p:nvPr/>
          </p:nvSpPr>
          <p:spPr bwMode="auto">
            <a:xfrm>
              <a:off x="3473" y="1810"/>
              <a:ext cx="175" cy="2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40561" name="Rectangle 561"/>
            <p:cNvSpPr>
              <a:spLocks noChangeArrowheads="1"/>
            </p:cNvSpPr>
            <p:nvPr/>
          </p:nvSpPr>
          <p:spPr bwMode="auto">
            <a:xfrm>
              <a:off x="4341" y="1800"/>
              <a:ext cx="175" cy="2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40562" name="Rectangle 562"/>
            <p:cNvSpPr>
              <a:spLocks noChangeArrowheads="1"/>
            </p:cNvSpPr>
            <p:nvPr/>
          </p:nvSpPr>
          <p:spPr bwMode="auto">
            <a:xfrm>
              <a:off x="2581" y="2220"/>
              <a:ext cx="175" cy="2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40563" name="Rectangle 563"/>
            <p:cNvSpPr>
              <a:spLocks noChangeArrowheads="1"/>
            </p:cNvSpPr>
            <p:nvPr/>
          </p:nvSpPr>
          <p:spPr bwMode="auto">
            <a:xfrm>
              <a:off x="3473" y="2210"/>
              <a:ext cx="175" cy="2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40564" name="Rectangle 564"/>
            <p:cNvSpPr>
              <a:spLocks noChangeArrowheads="1"/>
            </p:cNvSpPr>
            <p:nvPr/>
          </p:nvSpPr>
          <p:spPr bwMode="auto">
            <a:xfrm>
              <a:off x="4341" y="2200"/>
              <a:ext cx="175" cy="2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grpSp>
        <p:nvGrpSpPr>
          <p:cNvPr id="3" name="Group 573"/>
          <p:cNvGrpSpPr>
            <a:grpSpLocks/>
          </p:cNvGrpSpPr>
          <p:nvPr/>
        </p:nvGrpSpPr>
        <p:grpSpPr bwMode="auto">
          <a:xfrm>
            <a:off x="4283744" y="4385930"/>
            <a:ext cx="3076575" cy="1101725"/>
            <a:chOff x="2817" y="1798"/>
            <a:chExt cx="1938" cy="694"/>
          </a:xfrm>
        </p:grpSpPr>
        <p:sp>
          <p:nvSpPr>
            <p:cNvPr id="640565" name="Rectangle 565"/>
            <p:cNvSpPr>
              <a:spLocks noChangeArrowheads="1"/>
            </p:cNvSpPr>
            <p:nvPr/>
          </p:nvSpPr>
          <p:spPr bwMode="auto">
            <a:xfrm>
              <a:off x="2817" y="1818"/>
              <a:ext cx="175" cy="282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40566" name="Rectangle 566"/>
            <p:cNvSpPr>
              <a:spLocks noChangeArrowheads="1"/>
            </p:cNvSpPr>
            <p:nvPr/>
          </p:nvSpPr>
          <p:spPr bwMode="auto">
            <a:xfrm>
              <a:off x="3709" y="1808"/>
              <a:ext cx="175" cy="282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40567" name="Rectangle 567"/>
            <p:cNvSpPr>
              <a:spLocks noChangeArrowheads="1"/>
            </p:cNvSpPr>
            <p:nvPr/>
          </p:nvSpPr>
          <p:spPr bwMode="auto">
            <a:xfrm>
              <a:off x="4577" y="1798"/>
              <a:ext cx="175" cy="282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40568" name="Rectangle 568"/>
            <p:cNvSpPr>
              <a:spLocks noChangeArrowheads="1"/>
            </p:cNvSpPr>
            <p:nvPr/>
          </p:nvSpPr>
          <p:spPr bwMode="auto">
            <a:xfrm>
              <a:off x="2820" y="2210"/>
              <a:ext cx="175" cy="282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40569" name="Rectangle 569"/>
            <p:cNvSpPr>
              <a:spLocks noChangeArrowheads="1"/>
            </p:cNvSpPr>
            <p:nvPr/>
          </p:nvSpPr>
          <p:spPr bwMode="auto">
            <a:xfrm>
              <a:off x="3712" y="2200"/>
              <a:ext cx="175" cy="282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40570" name="Rectangle 570"/>
            <p:cNvSpPr>
              <a:spLocks noChangeArrowheads="1"/>
            </p:cNvSpPr>
            <p:nvPr/>
          </p:nvSpPr>
          <p:spPr bwMode="auto">
            <a:xfrm>
              <a:off x="4580" y="2190"/>
              <a:ext cx="175" cy="282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640571" name="Rectangle 571"/>
          <p:cNvSpPr>
            <a:spLocks noChangeArrowheads="1"/>
          </p:cNvSpPr>
          <p:nvPr/>
        </p:nvSpPr>
        <p:spPr bwMode="auto">
          <a:xfrm flipV="1">
            <a:off x="3615903" y="3788807"/>
            <a:ext cx="3908425" cy="42545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40572" name="Rectangle 572"/>
          <p:cNvSpPr>
            <a:spLocks noChangeArrowheads="1"/>
          </p:cNvSpPr>
          <p:nvPr/>
        </p:nvSpPr>
        <p:spPr bwMode="auto">
          <a:xfrm>
            <a:off x="3825801" y="3255407"/>
            <a:ext cx="1538287" cy="436562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40557" name="Rectangle 557"/>
          <p:cNvSpPr>
            <a:spLocks noChangeArrowheads="1"/>
          </p:cNvSpPr>
          <p:nvPr/>
        </p:nvSpPr>
        <p:spPr bwMode="auto">
          <a:xfrm>
            <a:off x="753741" y="4676740"/>
            <a:ext cx="1470025" cy="4365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18236" y="1052737"/>
            <a:ext cx="8186212" cy="5616624"/>
          </a:xfrm>
        </p:spPr>
        <p:txBody>
          <a:bodyPr/>
          <a:lstStyle/>
          <a:p>
            <a:r>
              <a:rPr lang="en-US" altLang="ko-KR" dirty="0">
                <a:ea typeface="굴림" charset="-127"/>
              </a:rPr>
              <a:t>Representation of a game</a:t>
            </a:r>
          </a:p>
          <a:p>
            <a:r>
              <a:rPr lang="en-US" altLang="ko-KR" dirty="0">
                <a:ea typeface="굴림" charset="-127"/>
              </a:rPr>
              <a:t>Simultaneous play</a:t>
            </a:r>
          </a:p>
          <a:p>
            <a:pPr lvl="1"/>
            <a:r>
              <a:rPr lang="en-US" altLang="ko-KR" sz="2000" dirty="0">
                <a:ea typeface="굴림" charset="-127"/>
              </a:rPr>
              <a:t>players analyze the game and write their strategy on a paper</a:t>
            </a:r>
          </a:p>
          <a:p>
            <a:r>
              <a:rPr lang="en-US" altLang="ko-KR" dirty="0">
                <a:ea typeface="굴림" charset="-127"/>
              </a:rPr>
              <a:t>Combination of strategies determines payoff</a:t>
            </a:r>
          </a:p>
        </p:txBody>
      </p:sp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none" dirty="0">
                <a:ea typeface="굴림" charset="-127"/>
              </a:rPr>
              <a:t>Matrix Game</a:t>
            </a:r>
          </a:p>
        </p:txBody>
      </p:sp>
      <p:graphicFrame>
        <p:nvGraphicFramePr>
          <p:cNvPr id="640555" name="Group 55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170861410"/>
              </p:ext>
            </p:extLst>
          </p:nvPr>
        </p:nvGraphicFramePr>
        <p:xfrm>
          <a:off x="2124794" y="3816315"/>
          <a:ext cx="5543550" cy="1733550"/>
        </p:xfrm>
        <a:graphic>
          <a:graphicData uri="http://schemas.openxmlformats.org/drawingml/2006/table">
            <a:tbl>
              <a:tblPr/>
              <a:tblGrid>
                <a:gridCol w="1385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2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7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ko-KR" altLang="ko-K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(2, 2)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(0, 0)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(-2, -1)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B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(-5, 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(3, 4)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(3, -1)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40535" name="Text Box 535"/>
          <p:cNvSpPr txBox="1">
            <a:spLocks noChangeArrowheads="1"/>
          </p:cNvSpPr>
          <p:nvPr/>
        </p:nvSpPr>
        <p:spPr bwMode="auto">
          <a:xfrm>
            <a:off x="833116" y="4659277"/>
            <a:ext cx="12923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>
                <a:latin typeface="Comic Sans MS" pitchFamily="66" charset="0"/>
                <a:ea typeface="굴림" charset="-127"/>
              </a:rPr>
              <a:t>Player 1</a:t>
            </a:r>
          </a:p>
        </p:txBody>
      </p:sp>
      <p:sp>
        <p:nvSpPr>
          <p:cNvPr id="640536" name="Text Box 536"/>
          <p:cNvSpPr txBox="1">
            <a:spLocks noChangeArrowheads="1"/>
          </p:cNvSpPr>
          <p:nvPr/>
        </p:nvSpPr>
        <p:spPr bwMode="auto">
          <a:xfrm>
            <a:off x="3995936" y="3255407"/>
            <a:ext cx="13420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>
                <a:latin typeface="Comic Sans MS" pitchFamily="66" charset="0"/>
                <a:ea typeface="굴림" charset="-127"/>
              </a:rPr>
              <a:t>Player 2</a:t>
            </a:r>
          </a:p>
        </p:txBody>
      </p:sp>
      <p:sp>
        <p:nvSpPr>
          <p:cNvPr id="640542" name="Text Box 542"/>
          <p:cNvSpPr txBox="1">
            <a:spLocks noChangeArrowheads="1"/>
          </p:cNvSpPr>
          <p:nvPr/>
        </p:nvSpPr>
        <p:spPr bwMode="auto">
          <a:xfrm>
            <a:off x="323528" y="3103527"/>
            <a:ext cx="1808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dirty="0">
                <a:latin typeface="Comic Sans MS" pitchFamily="66" charset="0"/>
                <a:ea typeface="굴림" charset="-127"/>
              </a:rPr>
              <a:t>Strategy set </a:t>
            </a:r>
          </a:p>
          <a:p>
            <a:r>
              <a:rPr lang="en-US" altLang="ko-KR" sz="2000" dirty="0">
                <a:latin typeface="Comic Sans MS" pitchFamily="66" charset="0"/>
                <a:ea typeface="굴림" charset="-127"/>
              </a:rPr>
              <a:t>for Player 1</a:t>
            </a:r>
          </a:p>
        </p:txBody>
      </p:sp>
      <p:sp>
        <p:nvSpPr>
          <p:cNvPr id="640543" name="Text Box 543"/>
          <p:cNvSpPr txBox="1">
            <a:spLocks noChangeArrowheads="1"/>
          </p:cNvSpPr>
          <p:nvPr/>
        </p:nvSpPr>
        <p:spPr bwMode="auto">
          <a:xfrm>
            <a:off x="6588224" y="2937138"/>
            <a:ext cx="1808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dirty="0">
                <a:latin typeface="Comic Sans MS" pitchFamily="66" charset="0"/>
                <a:ea typeface="굴림" charset="-127"/>
              </a:rPr>
              <a:t>Strategy set </a:t>
            </a:r>
          </a:p>
          <a:p>
            <a:r>
              <a:rPr lang="en-US" altLang="ko-KR" sz="2000" dirty="0">
                <a:latin typeface="Comic Sans MS" pitchFamily="66" charset="0"/>
                <a:ea typeface="굴림" charset="-127"/>
              </a:rPr>
              <a:t>for Player 2</a:t>
            </a:r>
          </a:p>
        </p:txBody>
      </p:sp>
      <p:sp>
        <p:nvSpPr>
          <p:cNvPr id="640547" name="Text Box 547"/>
          <p:cNvSpPr txBox="1">
            <a:spLocks noChangeArrowheads="1"/>
          </p:cNvSpPr>
          <p:nvPr/>
        </p:nvSpPr>
        <p:spPr bwMode="auto">
          <a:xfrm>
            <a:off x="2927028" y="5940390"/>
            <a:ext cx="130837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dirty="0">
                <a:latin typeface="Comic Sans MS" pitchFamily="66" charset="0"/>
                <a:ea typeface="굴림" charset="-127"/>
              </a:rPr>
              <a:t>Payoff to</a:t>
            </a:r>
          </a:p>
          <a:p>
            <a:r>
              <a:rPr lang="en-US" altLang="ko-KR" sz="2000" dirty="0">
                <a:latin typeface="Comic Sans MS" pitchFamily="66" charset="0"/>
                <a:ea typeface="굴림" charset="-127"/>
              </a:rPr>
              <a:t>Player 1</a:t>
            </a:r>
          </a:p>
        </p:txBody>
      </p:sp>
      <p:sp>
        <p:nvSpPr>
          <p:cNvPr id="640548" name="Text Box 548"/>
          <p:cNvSpPr txBox="1">
            <a:spLocks noChangeArrowheads="1"/>
          </p:cNvSpPr>
          <p:nvPr/>
        </p:nvSpPr>
        <p:spPr bwMode="auto">
          <a:xfrm>
            <a:off x="5127303" y="6105490"/>
            <a:ext cx="130837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dirty="0">
                <a:latin typeface="Comic Sans MS" pitchFamily="66" charset="0"/>
                <a:ea typeface="굴림" charset="-127"/>
              </a:rPr>
              <a:t>Payoff to</a:t>
            </a:r>
          </a:p>
          <a:p>
            <a:r>
              <a:rPr lang="en-US" altLang="ko-KR" sz="2000" dirty="0">
                <a:latin typeface="Comic Sans MS" pitchFamily="66" charset="0"/>
                <a:ea typeface="굴림" charset="-127"/>
              </a:rPr>
              <a:t>Player 2</a:t>
            </a:r>
          </a:p>
        </p:txBody>
      </p:sp>
      <p:sp>
        <p:nvSpPr>
          <p:cNvPr id="640575" name="Line 575"/>
          <p:cNvSpPr>
            <a:spLocks noChangeShapeType="1"/>
          </p:cNvSpPr>
          <p:nvPr/>
        </p:nvSpPr>
        <p:spPr bwMode="auto">
          <a:xfrm flipV="1">
            <a:off x="3628703" y="5465727"/>
            <a:ext cx="306388" cy="593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40576" name="Line 576"/>
          <p:cNvSpPr>
            <a:spLocks noChangeShapeType="1"/>
          </p:cNvSpPr>
          <p:nvPr/>
        </p:nvSpPr>
        <p:spPr bwMode="auto">
          <a:xfrm flipV="1">
            <a:off x="3635053" y="4689440"/>
            <a:ext cx="250825" cy="1350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40577" name="Line 577"/>
          <p:cNvSpPr>
            <a:spLocks noChangeShapeType="1"/>
          </p:cNvSpPr>
          <p:nvPr/>
        </p:nvSpPr>
        <p:spPr bwMode="auto">
          <a:xfrm flipH="1" flipV="1">
            <a:off x="4579616" y="5484777"/>
            <a:ext cx="527050" cy="687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40578" name="Line 578"/>
          <p:cNvSpPr>
            <a:spLocks noChangeShapeType="1"/>
          </p:cNvSpPr>
          <p:nvPr/>
        </p:nvSpPr>
        <p:spPr bwMode="auto">
          <a:xfrm flipH="1" flipV="1">
            <a:off x="4625653" y="4816440"/>
            <a:ext cx="487363" cy="1401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40579" name="Line 579"/>
          <p:cNvSpPr>
            <a:spLocks noChangeShapeType="1"/>
          </p:cNvSpPr>
          <p:nvPr/>
        </p:nvSpPr>
        <p:spPr bwMode="auto">
          <a:xfrm>
            <a:off x="2051720" y="3696781"/>
            <a:ext cx="604838" cy="5667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40580" name="Line 580"/>
          <p:cNvSpPr>
            <a:spLocks noChangeShapeType="1"/>
          </p:cNvSpPr>
          <p:nvPr/>
        </p:nvSpPr>
        <p:spPr bwMode="auto">
          <a:xfrm flipH="1">
            <a:off x="5946453" y="3311490"/>
            <a:ext cx="622300" cy="427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558" grpId="0" animBg="1"/>
      <p:bldP spid="640571" grpId="0" animBg="1"/>
      <p:bldP spid="640572" grpId="0" animBg="1"/>
      <p:bldP spid="640557" grpId="0" animBg="1"/>
      <p:bldP spid="640003" grpId="0" build="p"/>
      <p:bldP spid="640542" grpId="0"/>
      <p:bldP spid="640543" grpId="0"/>
      <p:bldP spid="640547" grpId="0"/>
      <p:bldP spid="640548" grpId="0"/>
      <p:bldP spid="640575" grpId="0" animBg="1"/>
      <p:bldP spid="640576" grpId="0" animBg="1"/>
      <p:bldP spid="640577" grpId="0" animBg="1"/>
      <p:bldP spid="640578" grpId="0" animBg="1"/>
      <p:bldP spid="640579" grpId="0" animBg="1"/>
      <p:bldP spid="6405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9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Normal form (strategic) game</a:t>
            </a:r>
          </a:p>
          <a:p>
            <a:pPr lvl="1"/>
            <a:r>
              <a:rPr lang="en-US" altLang="ko-KR" dirty="0">
                <a:ea typeface="굴림" charset="-127"/>
              </a:rPr>
              <a:t>a finite set </a:t>
            </a:r>
            <a:r>
              <a:rPr lang="en-US" altLang="ko-KR" sz="2800" b="1" i="1" dirty="0">
                <a:latin typeface="Times New Roman" pitchFamily="18" charset="0"/>
                <a:ea typeface="굴림" charset="-127"/>
              </a:rPr>
              <a:t>N</a:t>
            </a:r>
            <a:r>
              <a:rPr lang="en-US" altLang="ko-KR" dirty="0">
                <a:ea typeface="굴림" charset="-127"/>
              </a:rPr>
              <a:t> of players</a:t>
            </a:r>
          </a:p>
          <a:p>
            <a:pPr lvl="1"/>
            <a:r>
              <a:rPr lang="en-US" altLang="ko-KR" dirty="0">
                <a:ea typeface="굴림" charset="-127"/>
              </a:rPr>
              <a:t>a set strategies       for each player </a:t>
            </a:r>
            <a:r>
              <a:rPr lang="en-US" altLang="ko-KR" dirty="0" err="1">
                <a:ea typeface="굴림" charset="-127"/>
              </a:rPr>
              <a:t>i</a:t>
            </a:r>
            <a:r>
              <a:rPr lang="en-US" altLang="ko-KR" dirty="0">
                <a:ea typeface="굴림" charset="-127"/>
              </a:rPr>
              <a:t> </a:t>
            </a:r>
          </a:p>
          <a:p>
            <a:pPr lvl="1"/>
            <a:r>
              <a:rPr lang="en-US" altLang="ko-KR" dirty="0">
                <a:ea typeface="굴림" charset="-127"/>
              </a:rPr>
              <a:t>payoff function                for each player </a:t>
            </a:r>
          </a:p>
          <a:p>
            <a:pPr lvl="2">
              <a:lnSpc>
                <a:spcPct val="110000"/>
              </a:lnSpc>
            </a:pPr>
            <a:r>
              <a:rPr lang="en-US" altLang="ko-KR" dirty="0">
                <a:latin typeface="Calibri" charset="0"/>
                <a:ea typeface="Calibri" charset="0"/>
                <a:cs typeface="Calibri" charset="0"/>
              </a:rPr>
              <a:t>where                                       </a:t>
            </a:r>
            <a:r>
              <a:rPr lang="ko-KR" altLang="en-US" dirty="0">
                <a:latin typeface="Calibri" charset="0"/>
                <a:ea typeface="Calibri" charset="0"/>
                <a:cs typeface="Calibri" charset="0"/>
              </a:rPr>
              <a:t>    </a:t>
            </a:r>
            <a:r>
              <a:rPr lang="en-US" altLang="ko-KR" dirty="0">
                <a:latin typeface="Calibri" charset="0"/>
                <a:ea typeface="Calibri" charset="0"/>
                <a:cs typeface="Calibri" charset="0"/>
              </a:rPr>
              <a:t>is the set of strategies chosen by all players</a:t>
            </a:r>
            <a:endParaRPr lang="en-US" altLang="ko-KR" sz="2400" i="1" dirty="0">
              <a:latin typeface="Calibri" charset="0"/>
              <a:ea typeface="Calibri" charset="0"/>
              <a:cs typeface="Calibri" charset="0"/>
            </a:endParaRPr>
          </a:p>
          <a:p>
            <a:endParaRPr lang="en-US" altLang="ko-KR" dirty="0">
              <a:ea typeface="굴림" charset="-127"/>
            </a:endParaRPr>
          </a:p>
          <a:p>
            <a:r>
              <a:rPr lang="en-US" altLang="ko-KR" i="1" dirty="0">
                <a:latin typeface="Times New Roman" pitchFamily="18" charset="0"/>
                <a:ea typeface="굴림" charset="-127"/>
              </a:rPr>
              <a:t>A </a:t>
            </a:r>
            <a:r>
              <a:rPr lang="en-US" altLang="ko-KR" dirty="0">
                <a:ea typeface="굴림" charset="-127"/>
              </a:rPr>
              <a:t>is the set of all possible outcomes</a:t>
            </a:r>
          </a:p>
          <a:p>
            <a:r>
              <a:rPr lang="en-US" altLang="ko-KR" dirty="0">
                <a:ea typeface="굴림" charset="-127"/>
              </a:rPr>
              <a:t>             is a set of strategies chosen by players</a:t>
            </a:r>
          </a:p>
          <a:p>
            <a:pPr lvl="1"/>
            <a:r>
              <a:rPr lang="en-US" altLang="ko-KR" dirty="0">
                <a:ea typeface="굴림" charset="-127"/>
              </a:rPr>
              <a:t>defines an outcome</a:t>
            </a:r>
          </a:p>
          <a:p>
            <a:pPr lvl="1"/>
            <a:endParaRPr lang="en-US" altLang="ko-KR" dirty="0">
              <a:ea typeface="굴림" charset="-127"/>
            </a:endParaRPr>
          </a:p>
          <a:p>
            <a:r>
              <a:rPr lang="en-US" altLang="ko-KR" dirty="0">
                <a:ea typeface="굴림" charset="-127"/>
              </a:rPr>
              <a:t> </a:t>
            </a:r>
          </a:p>
        </p:txBody>
      </p:sp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none">
                <a:ea typeface="굴림" charset="-127"/>
              </a:rPr>
              <a:t>More Formal Game Definition</a:t>
            </a:r>
          </a:p>
        </p:txBody>
      </p:sp>
      <p:graphicFrame>
        <p:nvGraphicFramePr>
          <p:cNvPr id="633860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773333014"/>
              </p:ext>
            </p:extLst>
          </p:nvPr>
        </p:nvGraphicFramePr>
        <p:xfrm>
          <a:off x="2933687" y="2415102"/>
          <a:ext cx="763862" cy="508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Equation" r:id="rId4" imgW="342751" imgH="228501" progId="Equation.3">
                  <p:embed/>
                </p:oleObj>
              </mc:Choice>
              <mc:Fallback>
                <p:oleObj name="Equation" r:id="rId4" imgW="342751" imgH="228501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3687" y="2415102"/>
                        <a:ext cx="763862" cy="5087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38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934654"/>
              </p:ext>
            </p:extLst>
          </p:nvPr>
        </p:nvGraphicFramePr>
        <p:xfrm>
          <a:off x="5368470" y="2507970"/>
          <a:ext cx="8318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Equation" r:id="rId6" imgW="355138" imgH="177569" progId="Equation.3">
                  <p:embed/>
                </p:oleObj>
              </mc:Choice>
              <mc:Fallback>
                <p:oleObj name="Equation" r:id="rId6" imgW="355138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8470" y="2507970"/>
                        <a:ext cx="83185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38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66095"/>
              </p:ext>
            </p:extLst>
          </p:nvPr>
        </p:nvGraphicFramePr>
        <p:xfrm>
          <a:off x="2807118" y="2018159"/>
          <a:ext cx="468312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Equation" r:id="rId8" imgW="165028" imgH="228501" progId="Equation.3">
                  <p:embed/>
                </p:oleObj>
              </mc:Choice>
              <mc:Fallback>
                <p:oleObj name="Equation" r:id="rId8" imgW="16502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7118" y="2018159"/>
                        <a:ext cx="468312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386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465659"/>
              </p:ext>
            </p:extLst>
          </p:nvPr>
        </p:nvGraphicFramePr>
        <p:xfrm>
          <a:off x="2411760" y="2766921"/>
          <a:ext cx="2088232" cy="545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tion" r:id="rId10" imgW="927100" imgH="241300" progId="Equation.3">
                  <p:embed/>
                </p:oleObj>
              </mc:Choice>
              <mc:Fallback>
                <p:oleObj name="Equation" r:id="rId10" imgW="9271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766921"/>
                        <a:ext cx="2088232" cy="5454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386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808770"/>
              </p:ext>
            </p:extLst>
          </p:nvPr>
        </p:nvGraphicFramePr>
        <p:xfrm>
          <a:off x="2483768" y="3179938"/>
          <a:ext cx="8318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tion" r:id="rId12" imgW="355138" imgH="177569" progId="Equation.3">
                  <p:embed/>
                </p:oleObj>
              </mc:Choice>
              <mc:Fallback>
                <p:oleObj name="Equation" r:id="rId12" imgW="355138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3179938"/>
                        <a:ext cx="83185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386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090304"/>
              </p:ext>
            </p:extLst>
          </p:nvPr>
        </p:nvGraphicFramePr>
        <p:xfrm>
          <a:off x="809442" y="4097760"/>
          <a:ext cx="91122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Equation" r:id="rId13" imgW="355138" imgH="177569" progId="Equation.3">
                  <p:embed/>
                </p:oleObj>
              </mc:Choice>
              <mc:Fallback>
                <p:oleObj name="Equation" r:id="rId13" imgW="355138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442" y="4097760"/>
                        <a:ext cx="911225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386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989568"/>
              </p:ext>
            </p:extLst>
          </p:nvPr>
        </p:nvGraphicFramePr>
        <p:xfrm>
          <a:off x="899592" y="5189249"/>
          <a:ext cx="1806575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Equation" r:id="rId15" imgW="685800" imgH="228600" progId="Equation.3">
                  <p:embed/>
                </p:oleObj>
              </mc:Choice>
              <mc:Fallback>
                <p:oleObj name="Equation" r:id="rId15" imgW="685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5189249"/>
                        <a:ext cx="1806575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09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9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>
                <a:ea typeface="굴림" charset="-127"/>
              </a:rPr>
              <a:t>One of the first games studied</a:t>
            </a:r>
          </a:p>
          <a:p>
            <a:pPr lvl="1"/>
            <a:r>
              <a:rPr lang="en-US" altLang="ko-KR" sz="2400" dirty="0">
                <a:ea typeface="굴림" charset="-127"/>
              </a:rPr>
              <a:t>most well understood type of game</a:t>
            </a:r>
          </a:p>
          <a:p>
            <a:pPr lvl="1"/>
            <a:endParaRPr lang="en-US" altLang="ko-KR" sz="2400" dirty="0">
              <a:ea typeface="굴림" charset="-127"/>
            </a:endParaRPr>
          </a:p>
          <a:p>
            <a:r>
              <a:rPr lang="en-US" altLang="ko-KR" sz="2800" dirty="0">
                <a:ea typeface="굴림" charset="-127"/>
              </a:rPr>
              <a:t>Players interest are strictly opposed</a:t>
            </a:r>
          </a:p>
          <a:p>
            <a:pPr lvl="1"/>
            <a:r>
              <a:rPr lang="en-US" altLang="ko-KR" sz="2400" dirty="0">
                <a:ea typeface="굴림" charset="-127"/>
              </a:rPr>
              <a:t>what one player gains what the other loses</a:t>
            </a:r>
          </a:p>
          <a:p>
            <a:pPr lvl="1"/>
            <a:r>
              <a:rPr lang="en-US" altLang="ko-KR" sz="2400" dirty="0">
                <a:ea typeface="굴림" charset="-127"/>
              </a:rPr>
              <a:t>game matrix has single entry (gain to player 1)</a:t>
            </a:r>
          </a:p>
          <a:p>
            <a:endParaRPr lang="en-US" altLang="ko-KR" sz="2800" dirty="0">
              <a:ea typeface="굴림" charset="-127"/>
            </a:endParaRPr>
          </a:p>
          <a:p>
            <a:r>
              <a:rPr lang="en-US" altLang="ko-KR" sz="2800" dirty="0">
                <a:ea typeface="굴림" charset="-127"/>
              </a:rPr>
              <a:t>Intuitive </a:t>
            </a:r>
            <a:r>
              <a:rPr lang="en-US" altLang="ko-KR" sz="2800" dirty="0">
                <a:solidFill>
                  <a:srgbClr val="FF0000"/>
                </a:solidFill>
                <a:ea typeface="굴림" charset="-127"/>
              </a:rPr>
              <a:t>solution concept</a:t>
            </a:r>
          </a:p>
          <a:p>
            <a:pPr lvl="1"/>
            <a:r>
              <a:rPr lang="en-US" altLang="ko-KR" sz="2400" dirty="0">
                <a:ea typeface="굴림" charset="-127"/>
              </a:rPr>
              <a:t>players maximize gains</a:t>
            </a:r>
          </a:p>
          <a:p>
            <a:pPr lvl="1"/>
            <a:r>
              <a:rPr lang="en-US" altLang="ko-KR" sz="2400" dirty="0">
                <a:ea typeface="굴림" charset="-127"/>
              </a:rPr>
              <a:t>unique solution</a:t>
            </a:r>
          </a:p>
        </p:txBody>
      </p:sp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none">
                <a:ea typeface="굴림" charset="-127"/>
              </a:rPr>
              <a:t>Two-person Zero-sum Games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9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ea typeface="굴림" charset="-127"/>
              </a:rPr>
              <a:t>A formal rule for predicting how a game will be played</a:t>
            </a:r>
          </a:p>
          <a:p>
            <a:endParaRPr lang="en-US" altLang="ko-KR" sz="2400" dirty="0">
              <a:ea typeface="굴림" charset="-127"/>
            </a:endParaRPr>
          </a:p>
          <a:p>
            <a:r>
              <a:rPr lang="en-US" altLang="ko-KR" dirty="0">
                <a:ea typeface="굴림" charset="-127"/>
              </a:rPr>
              <a:t>Describes which strategies will be adopted by </a:t>
            </a:r>
            <a:r>
              <a:rPr lang="en-US" altLang="ko-KR" dirty="0" err="1">
                <a:ea typeface="굴림" charset="-127"/>
              </a:rPr>
              <a:t>palyers</a:t>
            </a:r>
            <a:r>
              <a:rPr lang="en-US" altLang="ko-KR" dirty="0">
                <a:ea typeface="굴림" charset="-127"/>
              </a:rPr>
              <a:t>, and thus the result of the game</a:t>
            </a:r>
          </a:p>
          <a:p>
            <a:endParaRPr lang="en-US" altLang="ko-KR" sz="2400" dirty="0">
              <a:ea typeface="굴림" charset="-127"/>
            </a:endParaRPr>
          </a:p>
          <a:p>
            <a:r>
              <a:rPr lang="en-US" altLang="ko-KR" dirty="0">
                <a:ea typeface="굴림" charset="-127"/>
              </a:rPr>
              <a:t>Many kinds of solution concepts</a:t>
            </a:r>
          </a:p>
          <a:p>
            <a:pPr lvl="1"/>
            <a:r>
              <a:rPr lang="en-US" altLang="ko-KR" sz="2000" dirty="0">
                <a:ea typeface="굴림" charset="-127"/>
              </a:rPr>
              <a:t>People’s perspectives are different</a:t>
            </a:r>
          </a:p>
          <a:p>
            <a:pPr lvl="1"/>
            <a:endParaRPr lang="en-US" altLang="ko-KR" dirty="0">
              <a:ea typeface="굴림" charset="-127"/>
            </a:endParaRPr>
          </a:p>
          <a:p>
            <a:r>
              <a:rPr lang="en-US" altLang="ko-KR" sz="2400" dirty="0">
                <a:ea typeface="굴림" charset="-127"/>
              </a:rPr>
              <a:t>It does not talk about how players reach a solution concept</a:t>
            </a:r>
          </a:p>
          <a:p>
            <a:endParaRPr lang="en-US" altLang="ko-KR" dirty="0">
              <a:ea typeface="굴림" charset="-127"/>
            </a:endParaRPr>
          </a:p>
          <a:p>
            <a:r>
              <a:rPr lang="en-US" altLang="ko-KR" sz="2400" dirty="0">
                <a:ea typeface="굴림" charset="-127"/>
              </a:rPr>
              <a:t>Thus, naturally, it is an “equilibrium concept”. </a:t>
            </a:r>
          </a:p>
        </p:txBody>
      </p:sp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none" dirty="0">
                <a:ea typeface="굴림" charset="-127"/>
              </a:rPr>
              <a:t>Solution Concept</a:t>
            </a:r>
          </a:p>
        </p:txBody>
      </p:sp>
    </p:spTree>
    <p:extLst>
      <p:ext uri="{BB962C8B-B14F-4D97-AF65-F5344CB8AC3E}">
        <p14:creationId xmlns:p14="http://schemas.microsoft.com/office/powerpoint/2010/main" val="525257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202" name="Rectangle 98"/>
          <p:cNvSpPr>
            <a:spLocks noChangeArrowheads="1"/>
          </p:cNvSpPr>
          <p:nvPr/>
        </p:nvSpPr>
        <p:spPr bwMode="auto">
          <a:xfrm>
            <a:off x="2292350" y="3922713"/>
            <a:ext cx="5354638" cy="411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87203" name="Rectangle 99"/>
          <p:cNvSpPr>
            <a:spLocks noChangeArrowheads="1"/>
          </p:cNvSpPr>
          <p:nvPr/>
        </p:nvSpPr>
        <p:spPr bwMode="auto">
          <a:xfrm>
            <a:off x="2292350" y="3414713"/>
            <a:ext cx="5354638" cy="411162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87204" name="Rectangle 100"/>
          <p:cNvSpPr>
            <a:spLocks noChangeArrowheads="1"/>
          </p:cNvSpPr>
          <p:nvPr/>
        </p:nvSpPr>
        <p:spPr bwMode="auto">
          <a:xfrm>
            <a:off x="4427984" y="2298998"/>
            <a:ext cx="914400" cy="2570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87205" name="Rectangle 101"/>
          <p:cNvSpPr>
            <a:spLocks noChangeArrowheads="1"/>
          </p:cNvSpPr>
          <p:nvPr/>
        </p:nvSpPr>
        <p:spPr bwMode="auto">
          <a:xfrm>
            <a:off x="5508104" y="2298998"/>
            <a:ext cx="914400" cy="2570162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sz="2400">
                <a:ea typeface="굴림" charset="-127"/>
              </a:rPr>
              <a:t>Player 1 maximizes matrix entry, while player 2 minimizes</a:t>
            </a:r>
          </a:p>
        </p:txBody>
      </p:sp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none" dirty="0">
                <a:ea typeface="굴림" charset="-127"/>
              </a:rPr>
              <a:t>Analyzing the Game: Domination</a:t>
            </a:r>
          </a:p>
        </p:txBody>
      </p:sp>
      <p:graphicFrame>
        <p:nvGraphicFramePr>
          <p:cNvPr id="687208" name="Group 104"/>
          <p:cNvGraphicFramePr>
            <a:graphicFrameLocks noGrp="1"/>
          </p:cNvGraphicFramePr>
          <p:nvPr>
            <p:ph sz="half" idx="4294967295"/>
          </p:nvPr>
        </p:nvGraphicFramePr>
        <p:xfrm>
          <a:off x="2051720" y="2395538"/>
          <a:ext cx="5611813" cy="2525714"/>
        </p:xfrm>
        <a:graphic>
          <a:graphicData uri="http://schemas.openxmlformats.org/drawingml/2006/table">
            <a:tbl>
              <a:tblPr/>
              <a:tblGrid>
                <a:gridCol w="1120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ko-KR" altLang="ko-K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B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C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87198" name="Text Box 94"/>
          <p:cNvSpPr txBox="1">
            <a:spLocks noChangeArrowheads="1"/>
          </p:cNvSpPr>
          <p:nvPr/>
        </p:nvSpPr>
        <p:spPr bwMode="auto">
          <a:xfrm>
            <a:off x="812800" y="3373438"/>
            <a:ext cx="1281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Comic Sans MS" pitchFamily="66" charset="0"/>
                <a:ea typeface="굴림" charset="-127"/>
              </a:rPr>
              <a:t>Player 1</a:t>
            </a:r>
          </a:p>
        </p:txBody>
      </p:sp>
      <p:sp>
        <p:nvSpPr>
          <p:cNvPr id="687199" name="Text Box 95"/>
          <p:cNvSpPr txBox="1">
            <a:spLocks noChangeArrowheads="1"/>
          </p:cNvSpPr>
          <p:nvPr/>
        </p:nvSpPr>
        <p:spPr bwMode="auto">
          <a:xfrm>
            <a:off x="4621213" y="1792288"/>
            <a:ext cx="133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>
                <a:latin typeface="Comic Sans MS" pitchFamily="66" charset="0"/>
                <a:ea typeface="굴림" charset="-127"/>
              </a:rPr>
              <a:t>Player 2</a:t>
            </a:r>
          </a:p>
        </p:txBody>
      </p:sp>
      <p:sp>
        <p:nvSpPr>
          <p:cNvPr id="687200" name="Text Box 96"/>
          <p:cNvSpPr txBox="1">
            <a:spLocks noChangeArrowheads="1"/>
          </p:cNvSpPr>
          <p:nvPr/>
        </p:nvSpPr>
        <p:spPr bwMode="auto">
          <a:xfrm>
            <a:off x="694246" y="4869160"/>
            <a:ext cx="222157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dirty="0">
                <a:latin typeface="Comic Sans MS" pitchFamily="66" charset="0"/>
                <a:ea typeface="굴림" charset="-127"/>
              </a:rPr>
              <a:t>Strictly </a:t>
            </a:r>
          </a:p>
          <a:p>
            <a:r>
              <a:rPr lang="en-US" altLang="ko-KR" sz="2000" dirty="0">
                <a:latin typeface="Comic Sans MS" pitchFamily="66" charset="0"/>
                <a:ea typeface="굴림" charset="-127"/>
              </a:rPr>
              <a:t>dominated</a:t>
            </a:r>
          </a:p>
          <a:p>
            <a:r>
              <a:rPr lang="en-US" altLang="ko-KR" sz="2000" dirty="0">
                <a:latin typeface="Comic Sans MS" pitchFamily="66" charset="0"/>
                <a:ea typeface="굴림" charset="-127"/>
              </a:rPr>
              <a:t>strategy</a:t>
            </a:r>
          </a:p>
          <a:p>
            <a:r>
              <a:rPr lang="en-US" altLang="ko-KR" sz="2000" dirty="0">
                <a:latin typeface="Comic Sans MS" pitchFamily="66" charset="0"/>
                <a:ea typeface="굴림" charset="-127"/>
              </a:rPr>
              <a:t>(dominated by C)</a:t>
            </a:r>
          </a:p>
        </p:txBody>
      </p:sp>
      <p:sp>
        <p:nvSpPr>
          <p:cNvPr id="687201" name="Text Box 97"/>
          <p:cNvSpPr txBox="1">
            <a:spLocks noChangeArrowheads="1"/>
          </p:cNvSpPr>
          <p:nvPr/>
        </p:nvSpPr>
        <p:spPr bwMode="auto">
          <a:xfrm>
            <a:off x="6613329" y="5129897"/>
            <a:ext cx="220714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dirty="0">
                <a:latin typeface="Comic Sans MS" pitchFamily="66" charset="0"/>
                <a:ea typeface="굴림" charset="-127"/>
              </a:rPr>
              <a:t>Strictly </a:t>
            </a:r>
          </a:p>
          <a:p>
            <a:r>
              <a:rPr lang="en-US" altLang="ko-KR" sz="2000" dirty="0">
                <a:latin typeface="Comic Sans MS" pitchFamily="66" charset="0"/>
                <a:ea typeface="굴림" charset="-127"/>
              </a:rPr>
              <a:t>dominated</a:t>
            </a:r>
          </a:p>
          <a:p>
            <a:r>
              <a:rPr lang="en-US" altLang="ko-KR" sz="2000" dirty="0">
                <a:latin typeface="Comic Sans MS" pitchFamily="66" charset="0"/>
                <a:ea typeface="굴림" charset="-127"/>
              </a:rPr>
              <a:t>strategy </a:t>
            </a:r>
          </a:p>
          <a:p>
            <a:r>
              <a:rPr lang="en-US" altLang="ko-KR" sz="2000" dirty="0">
                <a:latin typeface="Comic Sans MS" pitchFamily="66" charset="0"/>
                <a:ea typeface="굴림" charset="-127"/>
              </a:rPr>
              <a:t>(dominated by B)</a:t>
            </a:r>
          </a:p>
        </p:txBody>
      </p:sp>
      <p:sp>
        <p:nvSpPr>
          <p:cNvPr id="687206" name="Line 102"/>
          <p:cNvSpPr>
            <a:spLocks noChangeShapeType="1"/>
          </p:cNvSpPr>
          <p:nvPr/>
        </p:nvSpPr>
        <p:spPr bwMode="auto">
          <a:xfrm flipV="1">
            <a:off x="1168400" y="3736975"/>
            <a:ext cx="979488" cy="1193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87207" name="Line 103"/>
          <p:cNvSpPr>
            <a:spLocks noChangeShapeType="1"/>
          </p:cNvSpPr>
          <p:nvPr/>
        </p:nvSpPr>
        <p:spPr bwMode="auto">
          <a:xfrm flipH="1" flipV="1">
            <a:off x="6010945" y="4937125"/>
            <a:ext cx="649287" cy="477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19" name="Group 18"/>
          <p:cNvGrpSpPr/>
          <p:nvPr/>
        </p:nvGrpSpPr>
        <p:grpSpPr>
          <a:xfrm>
            <a:off x="395536" y="2060848"/>
            <a:ext cx="3672408" cy="1224136"/>
            <a:chOff x="395536" y="2060848"/>
            <a:chExt cx="3672408" cy="1224136"/>
          </a:xfrm>
        </p:grpSpPr>
        <p:sp>
          <p:nvSpPr>
            <p:cNvPr id="15" name="Oval 14"/>
            <p:cNvSpPr/>
            <p:nvPr/>
          </p:nvSpPr>
          <p:spPr>
            <a:xfrm>
              <a:off x="3419872" y="2852936"/>
              <a:ext cx="648072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331640" y="2276872"/>
              <a:ext cx="2088232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395536" y="2060848"/>
              <a:ext cx="10054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eaLnBrk="0" fontAlgn="base" latinLnBrk="0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</a:pPr>
              <a:r>
                <a:rPr lang="en-US" altLang="ko-KR" dirty="0">
                  <a:latin typeface="Comic Sans MS" pitchFamily="66" charset="0"/>
                  <a:ea typeface="굴림" charset="-127"/>
                </a:rPr>
                <a:t>(12,-12)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202" grpId="0" animBg="1"/>
      <p:bldP spid="687203" grpId="0" animBg="1"/>
      <p:bldP spid="687204" grpId="0" animBg="1"/>
      <p:bldP spid="687205" grpId="0" animBg="1"/>
      <p:bldP spid="687200" grpId="0"/>
      <p:bldP spid="687201" grpId="0"/>
      <p:bldP spid="687206" grpId="0" animBg="1"/>
      <p:bldP spid="68720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1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altLang="ko-KR" sz="2800" dirty="0">
                <a:ea typeface="굴림" charset="-127"/>
              </a:rPr>
              <a:t>Strategy S </a:t>
            </a:r>
            <a:r>
              <a:rPr lang="en-US" altLang="ko-KR" sz="2800" i="1" dirty="0">
                <a:ea typeface="굴림" charset="-127"/>
              </a:rPr>
              <a:t>strictly dominates</a:t>
            </a:r>
            <a:r>
              <a:rPr lang="en-US" altLang="ko-KR" sz="2800" dirty="0">
                <a:ea typeface="굴림" charset="-127"/>
              </a:rPr>
              <a:t> a strategy T </a:t>
            </a:r>
          </a:p>
          <a:p>
            <a:pPr lvl="1"/>
            <a:r>
              <a:rPr lang="en-US" altLang="ko-KR" sz="2400" dirty="0">
                <a:ea typeface="굴림" charset="-127"/>
              </a:rPr>
              <a:t>if every possible outcome when S is chosen is better than the corresponding outcome when T is chosen</a:t>
            </a:r>
          </a:p>
          <a:p>
            <a:endParaRPr lang="en-US" altLang="ko-KR" sz="2800" dirty="0">
              <a:ea typeface="굴림" charset="-127"/>
            </a:endParaRPr>
          </a:p>
          <a:p>
            <a:r>
              <a:rPr lang="en-US" altLang="ko-KR" sz="2800" dirty="0">
                <a:ea typeface="굴림" charset="-127"/>
              </a:rPr>
              <a:t>Dominance Principle</a:t>
            </a:r>
          </a:p>
          <a:p>
            <a:pPr lvl="1"/>
            <a:r>
              <a:rPr lang="en-US" altLang="ko-KR" sz="2400" dirty="0">
                <a:ea typeface="굴림" charset="-127"/>
              </a:rPr>
              <a:t>rational players never choose strictly dominated strategies</a:t>
            </a:r>
          </a:p>
          <a:p>
            <a:pPr lvl="1"/>
            <a:endParaRPr lang="en-US" altLang="ko-KR" sz="2400" dirty="0">
              <a:ea typeface="굴림" charset="-127"/>
            </a:endParaRPr>
          </a:p>
          <a:p>
            <a:r>
              <a:rPr lang="en-US" altLang="ko-KR" sz="2800" i="1" dirty="0">
                <a:solidFill>
                  <a:srgbClr val="FF0000"/>
                </a:solidFill>
                <a:ea typeface="굴림" charset="-127"/>
              </a:rPr>
              <a:t>Idea:</a:t>
            </a:r>
            <a:r>
              <a:rPr lang="en-US" altLang="ko-KR" sz="2800" dirty="0">
                <a:ea typeface="굴림" charset="-127"/>
              </a:rPr>
              <a:t> Solve the game by eliminating strictly dominated strategies!</a:t>
            </a:r>
          </a:p>
          <a:p>
            <a:pPr lvl="1"/>
            <a:r>
              <a:rPr lang="en-US" altLang="ko-KR" sz="2400" dirty="0">
                <a:ea typeface="굴림" charset="-127"/>
              </a:rPr>
              <a:t>iterated removal</a:t>
            </a:r>
          </a:p>
        </p:txBody>
      </p:sp>
      <p:sp>
        <p:nvSpPr>
          <p:cNvPr id="64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none">
                <a:ea typeface="굴림" charset="-127"/>
              </a:rPr>
              <a:t>Dominance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>
            <a:latin typeface="Comic Sans MS" pitchFamily="66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5669</TotalTime>
  <Words>1389</Words>
  <Application>Microsoft Macintosh PowerPoint</Application>
  <PresentationFormat>화면 슬라이드 쇼(4:3)</PresentationFormat>
  <Paragraphs>472</Paragraphs>
  <Slides>27</Slides>
  <Notes>27</Notes>
  <HiddenSlides>1</HiddenSlides>
  <MMClips>0</MMClips>
  <ScaleCrop>false</ScaleCrop>
  <HeadingPairs>
    <vt:vector size="8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37" baseType="lpstr">
      <vt:lpstr>맑은 고딕</vt:lpstr>
      <vt:lpstr>나눔고딕</vt:lpstr>
      <vt:lpstr>ZapfDingbats</vt:lpstr>
      <vt:lpstr>Arial</vt:lpstr>
      <vt:lpstr>Calibri</vt:lpstr>
      <vt:lpstr>Comic Sans MS</vt:lpstr>
      <vt:lpstr>Times New Roman</vt:lpstr>
      <vt:lpstr>Wingdings</vt:lpstr>
      <vt:lpstr>Office 테마</vt:lpstr>
      <vt:lpstr>Equation</vt:lpstr>
      <vt:lpstr>Lecture 2: Normal-form game (Strategic-form game)  with pure strategies</vt:lpstr>
      <vt:lpstr>Key Words</vt:lpstr>
      <vt:lpstr>PowerPoint 프레젠테이션</vt:lpstr>
      <vt:lpstr>Matrix Game</vt:lpstr>
      <vt:lpstr>More Formal Game Definition</vt:lpstr>
      <vt:lpstr>Two-person Zero-sum Games</vt:lpstr>
      <vt:lpstr>Solution Concept</vt:lpstr>
      <vt:lpstr>Analyzing the Game: Domination</vt:lpstr>
      <vt:lpstr>Dominance</vt:lpstr>
      <vt:lpstr>Solving the Game</vt:lpstr>
      <vt:lpstr>Solving the Game</vt:lpstr>
      <vt:lpstr>Analyzing the Game</vt:lpstr>
      <vt:lpstr>Saddle Points</vt:lpstr>
      <vt:lpstr>Why Play Saddle Points?</vt:lpstr>
      <vt:lpstr>Why Play Saddle Points?</vt:lpstr>
      <vt:lpstr>Solving the Game (min-max algorithm)</vt:lpstr>
      <vt:lpstr>Multiple Saddle Points</vt:lpstr>
      <vt:lpstr>Multiple Saddle Points</vt:lpstr>
      <vt:lpstr>Games With no Saddle Points</vt:lpstr>
      <vt:lpstr>Two-person Non-zero Sum Games</vt:lpstr>
      <vt:lpstr>What is the Solution?</vt:lpstr>
      <vt:lpstr>Nash equilibrium</vt:lpstr>
      <vt:lpstr>Multiple Solution Problem</vt:lpstr>
      <vt:lpstr>Ex 1: Coordination game</vt:lpstr>
      <vt:lpstr>Ex 2: Matching Pennies game </vt:lpstr>
      <vt:lpstr>Ex 3: Battle of the Sexes Game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admin</dc:creator>
  <cp:lastModifiedBy>Microsoft Office User</cp:lastModifiedBy>
  <cp:revision>592</cp:revision>
  <cp:lastPrinted>2017-02-15T03:42:14Z</cp:lastPrinted>
  <dcterms:created xsi:type="dcterms:W3CDTF">2010-07-02T06:15:08Z</dcterms:created>
  <dcterms:modified xsi:type="dcterms:W3CDTF">2021-02-27T12:46:10Z</dcterms:modified>
</cp:coreProperties>
</file>