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352" r:id="rId3"/>
    <p:sldId id="648" r:id="rId4"/>
    <p:sldId id="601" r:id="rId5"/>
    <p:sldId id="434" r:id="rId6"/>
    <p:sldId id="435" r:id="rId7"/>
    <p:sldId id="436" r:id="rId8"/>
    <p:sldId id="437" r:id="rId9"/>
    <p:sldId id="694" r:id="rId10"/>
    <p:sldId id="695" r:id="rId11"/>
    <p:sldId id="697" r:id="rId12"/>
    <p:sldId id="698" r:id="rId13"/>
    <p:sldId id="699" r:id="rId14"/>
  </p:sldIdLst>
  <p:sldSz cx="9144000" cy="6858000" type="screen4x3"/>
  <p:notesSz cx="6797675" cy="987425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D1EDFF"/>
    <a:srgbClr val="CCEC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74" autoAdjust="0"/>
  </p:normalViewPr>
  <p:slideViewPr>
    <p:cSldViewPr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755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5264" tIns="47632" rIns="95264" bIns="47632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5264" tIns="47632" rIns="95264" bIns="47632" rtlCol="0"/>
          <a:lstStyle>
            <a:lvl1pPr algn="r">
              <a:defRPr sz="1300"/>
            </a:lvl1pPr>
          </a:lstStyle>
          <a:p>
            <a:fld id="{66A34F84-89D5-4103-A9F5-2A4E8C749CAE}" type="datetimeFigureOut">
              <a:rPr lang="ko-KR" altLang="en-US" smtClean="0"/>
              <a:pPr/>
              <a:t>2021. 2. 27.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5264" tIns="47632" rIns="95264" bIns="47632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5264" tIns="47632" rIns="95264" bIns="47632" rtlCol="0" anchor="b"/>
          <a:lstStyle>
            <a:lvl1pPr algn="r">
              <a:defRPr sz="1300"/>
            </a:lvl1pPr>
          </a:lstStyle>
          <a:p>
            <a:fld id="{0010351E-67A8-4AFC-B24C-2B610D064F2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94886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5264" tIns="47632" rIns="95264" bIns="47632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5264" tIns="47632" rIns="95264" bIns="47632" rtlCol="0"/>
          <a:lstStyle>
            <a:lvl1pPr algn="r">
              <a:defRPr sz="1300"/>
            </a:lvl1pPr>
          </a:lstStyle>
          <a:p>
            <a:fld id="{FFF0AD6B-AEAA-4FC8-B9BE-275E5EF376AB}" type="datetimeFigureOut">
              <a:rPr lang="ko-KR" altLang="en-US" smtClean="0"/>
              <a:pPr/>
              <a:t>2021. 2. 27.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264" tIns="47632" rIns="95264" bIns="47632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8"/>
            <a:ext cx="5438140" cy="4443413"/>
          </a:xfrm>
          <a:prstGeom prst="rect">
            <a:avLst/>
          </a:prstGeom>
        </p:spPr>
        <p:txBody>
          <a:bodyPr vert="horz" lIns="95264" tIns="47632" rIns="95264" bIns="47632" rtlCol="0">
            <a:normAutofit/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5264" tIns="47632" rIns="95264" bIns="47632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5264" tIns="47632" rIns="95264" bIns="47632" rtlCol="0" anchor="b"/>
          <a:lstStyle>
            <a:lvl1pPr algn="r">
              <a:defRPr sz="1300"/>
            </a:lvl1pPr>
          </a:lstStyle>
          <a:p>
            <a:fld id="{D51A2556-5F5E-4107-B3C9-889FA75FD09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7162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A2556-5F5E-4107-B3C9-889FA75FD096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A2556-5F5E-4107-B3C9-889FA75FD096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A2556-5F5E-4107-B3C9-889FA75FD096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A2556-5F5E-4107-B3C9-889FA75FD096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A2556-5F5E-4107-B3C9-889FA75FD096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A2556-5F5E-4107-B3C9-889FA75FD096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A2556-5F5E-4107-B3C9-889FA75FD096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A2556-5F5E-4107-B3C9-889FA75FD096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600200"/>
            <a:ext cx="7772400" cy="4648200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102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5: DataLink Layer</a:t>
            </a:r>
            <a:endParaRPr lang="en-US" altLang="ko-KR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62925" y="6400800"/>
            <a:ext cx="676275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5a-</a:t>
            </a:r>
            <a:fld id="{8785AD08-688C-4031-BB03-F2BD5307A13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l="92932"/>
          <a:stretch>
            <a:fillRect/>
          </a:stretch>
        </p:blipFill>
        <p:spPr bwMode="auto">
          <a:xfrm>
            <a:off x="8528206" y="130324"/>
            <a:ext cx="508290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r="92856"/>
          <a:stretch>
            <a:fillRect/>
          </a:stretch>
        </p:blipFill>
        <p:spPr bwMode="auto">
          <a:xfrm>
            <a:off x="107504" y="130324"/>
            <a:ext cx="513731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2611" y="6603917"/>
            <a:ext cx="594829" cy="166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텍스트 개체 틀 10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62464" y="1196752"/>
            <a:ext cx="8186212" cy="522686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Wingdings" pitchFamily="2" charset="2"/>
              <a:buChar char="l"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defRPr>
            </a:lvl1pPr>
            <a:lvl2pPr>
              <a:defRPr sz="2000">
                <a:latin typeface="Comic Sans MS" pitchFamily="66" charset="0"/>
              </a:defRPr>
            </a:lvl2pPr>
            <a:lvl3pPr>
              <a:defRPr sz="1800">
                <a:latin typeface="Comic Sans MS" pitchFamily="66" charset="0"/>
              </a:defRPr>
            </a:lvl3pPr>
          </a:lstStyle>
          <a:p>
            <a:pPr lvl="0"/>
            <a:r>
              <a:rPr lang="en-US" altLang="ko-KR" dirty="0"/>
              <a:t>Description</a:t>
            </a:r>
          </a:p>
          <a:p>
            <a:pPr lvl="1"/>
            <a:r>
              <a:rPr lang="en-US" altLang="ko-KR" sz="2000" dirty="0" err="1"/>
              <a:t>Sdfsf</a:t>
            </a:r>
            <a:endParaRPr lang="en-US" altLang="ko-KR" sz="2000" dirty="0"/>
          </a:p>
          <a:p>
            <a:pPr lvl="2"/>
            <a:r>
              <a:rPr lang="en-US" altLang="ko-KR" sz="1800" dirty="0" err="1">
                <a:latin typeface="Comic Sans MS" pitchFamily="66" charset="0"/>
              </a:rPr>
              <a:t>sdfasdf</a:t>
            </a:r>
            <a:endParaRPr lang="en-US" altLang="ko-KR" dirty="0"/>
          </a:p>
        </p:txBody>
      </p:sp>
      <p:sp>
        <p:nvSpPr>
          <p:cNvPr id="8" name="제목 1"/>
          <p:cNvSpPr>
            <a:spLocks noGrp="1"/>
          </p:cNvSpPr>
          <p:nvPr userDrawn="1">
            <p:ph type="title" hasCustomPrompt="1"/>
          </p:nvPr>
        </p:nvSpPr>
        <p:spPr>
          <a:xfrm>
            <a:off x="1547663" y="399501"/>
            <a:ext cx="7130669" cy="53762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 b="1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altLang="ko-KR" dirty="0"/>
              <a:t>01/ Put Title here (size : 32 pt)</a:t>
            </a:r>
            <a:endParaRPr lang="ko-KR" altLang="en-US" dirty="0"/>
          </a:p>
        </p:txBody>
      </p:sp>
      <p:sp>
        <p:nvSpPr>
          <p:cNvPr id="9" name="텍스트 개체 틀 14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444208" y="6527624"/>
            <a:ext cx="1656184" cy="28575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>
                <a:latin typeface="맑은 고딕" pitchFamily="50" charset="-127"/>
                <a:ea typeface="맑은 고딕" pitchFamily="50" charset="-127"/>
              </a:defRPr>
            </a:lvl1pPr>
          </a:lstStyle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Yung Yi, KAIST Talk at KT</a:t>
            </a:r>
            <a:endParaRPr lang="ko-KR" altLang="en-US" dirty="0"/>
          </a:p>
        </p:txBody>
      </p:sp>
      <p:cxnSp>
        <p:nvCxnSpPr>
          <p:cNvPr id="10" name="직선 연결선 9"/>
          <p:cNvCxnSpPr/>
          <p:nvPr userDrawn="1"/>
        </p:nvCxnSpPr>
        <p:spPr>
          <a:xfrm>
            <a:off x="378000" y="1025872"/>
            <a:ext cx="8388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15395" y="84386"/>
            <a:ext cx="870051" cy="144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E:\'10 works\spring\tinies\project02\ppt\circle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5450681" y="2689647"/>
            <a:ext cx="3602038" cy="3784600"/>
          </a:xfrm>
          <a:prstGeom prst="rect">
            <a:avLst/>
          </a:prstGeom>
          <a:noFill/>
        </p:spPr>
      </p:pic>
      <p:pic>
        <p:nvPicPr>
          <p:cNvPr id="14" name="Picture 2" descr="E:\'10 works\spring\tinies\project02\ppt\circle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 rot="7192078">
            <a:off x="396186" y="-63485"/>
            <a:ext cx="1059197" cy="11128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4835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8155"/>
            <a:ext cx="9144000" cy="690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7388" y="1451052"/>
            <a:ext cx="6189225" cy="395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82909" y="6618077"/>
            <a:ext cx="594829" cy="166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b="2589"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제목 1"/>
          <p:cNvSpPr txBox="1">
            <a:spLocks/>
          </p:cNvSpPr>
          <p:nvPr userDrawn="1"/>
        </p:nvSpPr>
        <p:spPr>
          <a:xfrm>
            <a:off x="2132112" y="3573016"/>
            <a:ext cx="6000792" cy="2088232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Yi, Yung (</a:t>
            </a: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이융</a:t>
            </a: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)</a:t>
            </a:r>
            <a:b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KAIST, Electrical Engineering</a:t>
            </a:r>
            <a:b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http://lanada.kaist.ac.kr</a:t>
            </a:r>
            <a:b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yiyung@kaist.edu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l="92932"/>
          <a:stretch>
            <a:fillRect/>
          </a:stretch>
        </p:blipFill>
        <p:spPr bwMode="auto">
          <a:xfrm>
            <a:off x="8528206" y="130324"/>
            <a:ext cx="508290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r="92856"/>
          <a:stretch>
            <a:fillRect/>
          </a:stretch>
        </p:blipFill>
        <p:spPr bwMode="auto">
          <a:xfrm>
            <a:off x="107504" y="130324"/>
            <a:ext cx="513731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2611" y="6603917"/>
            <a:ext cx="594829" cy="166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텍스트 개체 틀 10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62464" y="1196752"/>
            <a:ext cx="8186212" cy="522686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Wingdings" pitchFamily="2" charset="2"/>
              <a:buChar char="l"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defRPr sz="2000">
                <a:latin typeface="Calibri" charset="0"/>
                <a:ea typeface="Calibri" charset="0"/>
                <a:cs typeface="Calibri" charset="0"/>
              </a:defRPr>
            </a:lvl2pPr>
            <a:lvl3pPr>
              <a:defRPr sz="1800">
                <a:latin typeface="Calibri" charset="0"/>
                <a:ea typeface="Calibri" charset="0"/>
                <a:cs typeface="Calibri" charset="0"/>
              </a:defRPr>
            </a:lvl3pPr>
          </a:lstStyle>
          <a:p>
            <a:pPr lvl="0"/>
            <a:r>
              <a:rPr lang="en-US" altLang="ko-KR" dirty="0"/>
              <a:t>Description</a:t>
            </a:r>
          </a:p>
          <a:p>
            <a:pPr lvl="1"/>
            <a:r>
              <a:rPr lang="en-US" altLang="ko-KR" sz="2000" dirty="0" err="1"/>
              <a:t>Sdfsf</a:t>
            </a:r>
            <a:endParaRPr lang="en-US" altLang="ko-KR" sz="2000" dirty="0"/>
          </a:p>
          <a:p>
            <a:pPr lvl="2"/>
            <a:r>
              <a:rPr lang="en-US" altLang="ko-KR" sz="1800" dirty="0" err="1">
                <a:latin typeface="Comic Sans MS" pitchFamily="66" charset="0"/>
              </a:rPr>
              <a:t>sdfasdf</a:t>
            </a:r>
            <a:endParaRPr lang="en-US" altLang="ko-KR" dirty="0"/>
          </a:p>
        </p:txBody>
      </p:sp>
      <p:sp>
        <p:nvSpPr>
          <p:cNvPr id="8" name="제목 1"/>
          <p:cNvSpPr>
            <a:spLocks noGrp="1"/>
          </p:cNvSpPr>
          <p:nvPr userDrawn="1">
            <p:ph type="title" hasCustomPrompt="1"/>
          </p:nvPr>
        </p:nvSpPr>
        <p:spPr>
          <a:xfrm>
            <a:off x="1547663" y="399501"/>
            <a:ext cx="7130669" cy="53762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 b="1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altLang="ko-KR" dirty="0"/>
              <a:t>01/ Put Title here (size : 32 pt)</a:t>
            </a:r>
            <a:endParaRPr lang="ko-KR" altLang="en-US" dirty="0"/>
          </a:p>
        </p:txBody>
      </p:sp>
      <p:cxnSp>
        <p:nvCxnSpPr>
          <p:cNvPr id="10" name="직선 연결선 9"/>
          <p:cNvCxnSpPr/>
          <p:nvPr userDrawn="1"/>
        </p:nvCxnSpPr>
        <p:spPr>
          <a:xfrm>
            <a:off x="378000" y="1025872"/>
            <a:ext cx="8388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15395" y="84386"/>
            <a:ext cx="870051" cy="144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E:\'10 works\spring\tinies\project02\ppt\circle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5450681" y="2689647"/>
            <a:ext cx="3602038" cy="3784600"/>
          </a:xfrm>
          <a:prstGeom prst="rect">
            <a:avLst/>
          </a:prstGeom>
          <a:noFill/>
        </p:spPr>
      </p:pic>
      <p:pic>
        <p:nvPicPr>
          <p:cNvPr id="14" name="Picture 2" descr="E:\'10 works\spring\tinies\project02\ppt\circle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 rot="7192078">
            <a:off x="396186" y="-63485"/>
            <a:ext cx="1059197" cy="111288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l="92932"/>
          <a:stretch>
            <a:fillRect/>
          </a:stretch>
        </p:blipFill>
        <p:spPr bwMode="auto">
          <a:xfrm>
            <a:off x="8528206" y="130324"/>
            <a:ext cx="508290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r="92856"/>
          <a:stretch>
            <a:fillRect/>
          </a:stretch>
        </p:blipFill>
        <p:spPr bwMode="auto">
          <a:xfrm>
            <a:off x="107504" y="130324"/>
            <a:ext cx="513731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제목 1"/>
          <p:cNvSpPr>
            <a:spLocks noGrp="1"/>
          </p:cNvSpPr>
          <p:nvPr userDrawn="1">
            <p:ph type="title" hasCustomPrompt="1"/>
          </p:nvPr>
        </p:nvSpPr>
        <p:spPr>
          <a:xfrm>
            <a:off x="448733" y="399501"/>
            <a:ext cx="8229600" cy="53762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 b="1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altLang="ko-KR" dirty="0"/>
              <a:t>02/ Put Title here (size : 32 pt)</a:t>
            </a:r>
            <a:endParaRPr lang="ko-KR" altLang="en-US" dirty="0"/>
          </a:p>
        </p:txBody>
      </p:sp>
      <p:cxnSp>
        <p:nvCxnSpPr>
          <p:cNvPr id="10" name="직선 연결선 9"/>
          <p:cNvCxnSpPr/>
          <p:nvPr userDrawn="1"/>
        </p:nvCxnSpPr>
        <p:spPr>
          <a:xfrm>
            <a:off x="378000" y="1025872"/>
            <a:ext cx="8388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텍스트 개체 틀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2464" y="1628801"/>
            <a:ext cx="8186212" cy="197938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defRPr>
            </a:lvl1pPr>
          </a:lstStyle>
          <a:p>
            <a:pPr lvl="0"/>
            <a:r>
              <a:rPr lang="en-US" altLang="ko-KR" dirty="0"/>
              <a:t>Description</a:t>
            </a:r>
            <a:r>
              <a:rPr lang="ko-KR" altLang="en-US" dirty="0"/>
              <a:t> </a:t>
            </a:r>
            <a:r>
              <a:rPr lang="en-US" altLang="ko-KR" dirty="0"/>
              <a:t>( Font : Calibri / Size : 18 pt )</a:t>
            </a:r>
          </a:p>
        </p:txBody>
      </p:sp>
      <p:sp>
        <p:nvSpPr>
          <p:cNvPr id="12" name="텍스트 개체 틀 10"/>
          <p:cNvSpPr>
            <a:spLocks noGrp="1"/>
          </p:cNvSpPr>
          <p:nvPr>
            <p:ph type="body" sz="quarter" idx="14" hasCustomPrompt="1"/>
          </p:nvPr>
        </p:nvSpPr>
        <p:spPr>
          <a:xfrm>
            <a:off x="462464" y="1159918"/>
            <a:ext cx="8186212" cy="411693"/>
          </a:xfrm>
          <a:prstGeom prst="rect">
            <a:avLst/>
          </a:prstGeom>
          <a:solidFill>
            <a:srgbClr val="D1EDFF"/>
          </a:solidFill>
        </p:spPr>
        <p:txBody>
          <a:bodyPr>
            <a:noAutofit/>
          </a:bodyPr>
          <a:lstStyle>
            <a:lvl1pPr>
              <a:buNone/>
              <a:defRPr sz="2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defRPr>
            </a:lvl1pPr>
          </a:lstStyle>
          <a:p>
            <a:pPr lvl="0"/>
            <a:r>
              <a:rPr lang="en-US" altLang="ko-KR" dirty="0"/>
              <a:t>1. Title ( size : 24pt)</a:t>
            </a:r>
          </a:p>
        </p:txBody>
      </p:sp>
      <p:sp>
        <p:nvSpPr>
          <p:cNvPr id="14" name="텍스트 개체 틀 10"/>
          <p:cNvSpPr>
            <a:spLocks noGrp="1"/>
          </p:cNvSpPr>
          <p:nvPr>
            <p:ph type="body" sz="quarter" idx="16" hasCustomPrompt="1"/>
          </p:nvPr>
        </p:nvSpPr>
        <p:spPr>
          <a:xfrm>
            <a:off x="467544" y="4257923"/>
            <a:ext cx="8186212" cy="197938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defRPr>
            </a:lvl1pPr>
          </a:lstStyle>
          <a:p>
            <a:pPr lvl="0"/>
            <a:r>
              <a:rPr lang="en-US" altLang="ko-KR" dirty="0"/>
              <a:t>Description</a:t>
            </a:r>
            <a:r>
              <a:rPr lang="ko-KR" altLang="en-US" dirty="0"/>
              <a:t> </a:t>
            </a:r>
            <a:r>
              <a:rPr lang="en-US" altLang="ko-KR" dirty="0"/>
              <a:t>( Font : Calibri / Size : 18 pt )</a:t>
            </a:r>
          </a:p>
        </p:txBody>
      </p:sp>
      <p:sp>
        <p:nvSpPr>
          <p:cNvPr id="15" name="텍스트 개체 틀 10"/>
          <p:cNvSpPr>
            <a:spLocks noGrp="1"/>
          </p:cNvSpPr>
          <p:nvPr>
            <p:ph type="body" sz="quarter" idx="17" hasCustomPrompt="1"/>
          </p:nvPr>
        </p:nvSpPr>
        <p:spPr>
          <a:xfrm>
            <a:off x="467544" y="3789040"/>
            <a:ext cx="8186212" cy="411693"/>
          </a:xfrm>
          <a:prstGeom prst="rect">
            <a:avLst/>
          </a:prstGeom>
          <a:solidFill>
            <a:srgbClr val="D1EDFF"/>
          </a:solidFill>
        </p:spPr>
        <p:txBody>
          <a:bodyPr>
            <a:noAutofit/>
          </a:bodyPr>
          <a:lstStyle>
            <a:lvl1pPr>
              <a:buNone/>
              <a:defRPr sz="2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defRPr>
            </a:lvl1pPr>
          </a:lstStyle>
          <a:p>
            <a:pPr lvl="0"/>
            <a:r>
              <a:rPr lang="en-US" altLang="ko-KR" dirty="0"/>
              <a:t>2. Title ( size : 24pt)</a:t>
            </a:r>
          </a:p>
        </p:txBody>
      </p:sp>
      <p:pic>
        <p:nvPicPr>
          <p:cNvPr id="17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5395" y="84386"/>
            <a:ext cx="870051" cy="144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62611" y="6603917"/>
            <a:ext cx="594829" cy="166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텍스트 개체 틀 14"/>
          <p:cNvSpPr>
            <a:spLocks noGrp="1"/>
          </p:cNvSpPr>
          <p:nvPr>
            <p:ph type="body" sz="quarter" idx="15" hasCustomPrompt="1"/>
          </p:nvPr>
        </p:nvSpPr>
        <p:spPr>
          <a:xfrm>
            <a:off x="7020272" y="6527624"/>
            <a:ext cx="1656184" cy="28575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>
                <a:latin typeface="맑은 고딕" pitchFamily="50" charset="-127"/>
                <a:ea typeface="맑은 고딕" pitchFamily="50" charset="-127"/>
              </a:defRPr>
            </a:lvl1pPr>
          </a:lstStyle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로고를 넣어주세요 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학회 로고 등 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)</a:t>
            </a:r>
            <a:endParaRPr lang="ko-KR" altLang="en-US" dirty="0"/>
          </a:p>
        </p:txBody>
      </p:sp>
      <p:pic>
        <p:nvPicPr>
          <p:cNvPr id="20" name="Picture 2" descr="E:\'10 works\spring\tinies\project02\ppt\circle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5450681" y="2689647"/>
            <a:ext cx="3602038" cy="3784600"/>
          </a:xfrm>
          <a:prstGeom prst="rect">
            <a:avLst/>
          </a:prstGeom>
          <a:noFill/>
        </p:spPr>
      </p:pic>
      <p:pic>
        <p:nvPicPr>
          <p:cNvPr id="21" name="Picture 2" descr="E:\'10 works\spring\tinies\project02\ppt\circle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 rot="7192078">
            <a:off x="396186" y="-63485"/>
            <a:ext cx="1059197" cy="111288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b="2589"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2343573" y="2651428"/>
            <a:ext cx="445686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Thank you</a:t>
            </a:r>
          </a:p>
          <a:p>
            <a:pPr algn="ctr"/>
            <a:r>
              <a:rPr lang="en-US" altLang="ko-KR" sz="2400" dirty="0">
                <a:latin typeface="Calibri" pitchFamily="34" charset="0"/>
                <a:cs typeface="Calibri" pitchFamily="34" charset="0"/>
              </a:rPr>
              <a:t>More</a:t>
            </a:r>
            <a:r>
              <a:rPr lang="en-US" altLang="ko-KR" sz="2400" baseline="0" dirty="0">
                <a:latin typeface="Calibri" pitchFamily="34" charset="0"/>
                <a:cs typeface="Calibri" pitchFamily="34" charset="0"/>
              </a:rPr>
              <a:t> comments and questions at </a:t>
            </a:r>
            <a:br>
              <a:rPr lang="en-US" altLang="ko-KR" sz="2400" baseline="0" dirty="0">
                <a:latin typeface="Calibri" pitchFamily="34" charset="0"/>
                <a:cs typeface="Calibri" pitchFamily="34" charset="0"/>
              </a:rPr>
            </a:br>
            <a:r>
              <a:rPr lang="en-US" altLang="ko-KR" sz="2400" baseline="0" dirty="0">
                <a:latin typeface="Calibri" pitchFamily="34" charset="0"/>
                <a:cs typeface="Calibri" pitchFamily="34" charset="0"/>
              </a:rPr>
              <a:t>yiyung@kaist.edu</a:t>
            </a:r>
            <a:endParaRPr lang="ko-KR" altLang="en-US" sz="24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496300" cy="633412"/>
          </a:xfrm>
          <a:prstGeom prst="rect">
            <a:avLst/>
          </a:prstGeo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268413"/>
            <a:ext cx="8178800" cy="4968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348038" y="6237288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0EB74-B2A7-404D-9C8E-769C9DFC2123}" type="slidenum">
              <a:rPr lang="en-US" altLang="ko-KR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102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5: DataLink Layer</a:t>
            </a:r>
            <a:endParaRPr lang="en-US" altLang="ko-KR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62925" y="6400800"/>
            <a:ext cx="676275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5a-</a:t>
            </a:r>
            <a:fld id="{E2F6E717-0B04-485A-AD9D-AAB5509EEAE6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49" r:id="rId3"/>
    <p:sldLayoutId id="2147483653" r:id="rId4"/>
    <p:sldLayoutId id="2147483651" r:id="rId5"/>
    <p:sldLayoutId id="2147483655" r:id="rId6"/>
    <p:sldLayoutId id="2147483652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67544" y="1556792"/>
            <a:ext cx="8172400" cy="1872208"/>
          </a:xfrm>
          <a:prstGeom prst="rect">
            <a:avLst/>
          </a:prstGeom>
        </p:spPr>
        <p:txBody>
          <a:bodyPr/>
          <a:lstStyle/>
          <a:p>
            <a:r>
              <a:rPr lang="en-US" altLang="ko-KR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Lecture 1: </a:t>
            </a:r>
            <a:br>
              <a:rPr lang="en-US" altLang="ko-KR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altLang="ko-KR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Intro to Game Theory</a:t>
            </a:r>
            <a:endParaRPr lang="ko-KR" altLang="en-US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62464" y="3429000"/>
            <a:ext cx="8186212" cy="2994613"/>
          </a:xfrm>
        </p:spPr>
        <p:txBody>
          <a:bodyPr/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Uplink transmission</a:t>
            </a:r>
          </a:p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My power will make significant impact on the throughputs of other mobiles at the BS</a:t>
            </a:r>
          </a:p>
          <a:p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Strategic situation</a:t>
            </a:r>
          </a:p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How can we model and analyze this system?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Example 2: Uplink Power Control</a:t>
            </a: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827584" y="1772816"/>
            <a:ext cx="7620000" cy="1447800"/>
            <a:chOff x="432" y="912"/>
            <a:chExt cx="4800" cy="912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432" y="912"/>
              <a:ext cx="1200" cy="912"/>
              <a:chOff x="288" y="960"/>
              <a:chExt cx="1200" cy="912"/>
            </a:xfrm>
          </p:grpSpPr>
          <p:sp>
            <p:nvSpPr>
              <p:cNvPr id="7" name="AutoShape 6"/>
              <p:cNvSpPr>
                <a:spLocks noChangeArrowheads="1"/>
              </p:cNvSpPr>
              <p:nvPr/>
            </p:nvSpPr>
            <p:spPr bwMode="auto">
              <a:xfrm>
                <a:off x="288" y="960"/>
                <a:ext cx="1200" cy="912"/>
              </a:xfrm>
              <a:prstGeom prst="hexagon">
                <a:avLst>
                  <a:gd name="adj" fmla="val 32895"/>
                  <a:gd name="vf" fmla="val 115470"/>
                </a:avLst>
              </a:prstGeom>
              <a:solidFill>
                <a:srgbClr val="FFFF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pic>
            <p:nvPicPr>
              <p:cNvPr id="8" name="Picture 7" descr="cell_phone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" y="1296"/>
                <a:ext cx="240" cy="2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8" descr="cell_phone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" y="1584"/>
                <a:ext cx="240" cy="2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9" descr="cell_phone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" y="1008"/>
                <a:ext cx="240" cy="2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1" name="Group 10"/>
              <p:cNvGrpSpPr>
                <a:grpSpLocks/>
              </p:cNvGrpSpPr>
              <p:nvPr/>
            </p:nvGrpSpPr>
            <p:grpSpPr bwMode="auto">
              <a:xfrm>
                <a:off x="816" y="1296"/>
                <a:ext cx="96" cy="192"/>
                <a:chOff x="2784" y="3024"/>
                <a:chExt cx="96" cy="192"/>
              </a:xfrm>
            </p:grpSpPr>
            <p:sp>
              <p:nvSpPr>
                <p:cNvPr id="12" name="Rectangle 11"/>
                <p:cNvSpPr>
                  <a:spLocks noChangeArrowheads="1"/>
                </p:cNvSpPr>
                <p:nvPr/>
              </p:nvSpPr>
              <p:spPr bwMode="auto">
                <a:xfrm>
                  <a:off x="2784" y="3120"/>
                  <a:ext cx="96" cy="96"/>
                </a:xfrm>
                <a:prstGeom prst="rect">
                  <a:avLst/>
                </a:prstGeom>
                <a:solidFill>
                  <a:srgbClr val="0033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alibri" charset="0"/>
                    <a:ea typeface="Calibri" charset="0"/>
                    <a:cs typeface="Calibri" charset="0"/>
                  </a:endParaRPr>
                </a:p>
              </p:txBody>
            </p:sp>
            <p:sp>
              <p:nvSpPr>
                <p:cNvPr id="13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2832" y="3072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Calibri" charset="0"/>
                    <a:ea typeface="Calibri" charset="0"/>
                    <a:cs typeface="Calibri" charset="0"/>
                  </a:endParaRPr>
                </a:p>
              </p:txBody>
            </p:sp>
            <p:sp>
              <p:nvSpPr>
                <p:cNvPr id="14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2832" y="3024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Calibri" charset="0"/>
                    <a:ea typeface="Calibri" charset="0"/>
                    <a:cs typeface="Calibri" charset="0"/>
                  </a:endParaRPr>
                </a:p>
              </p:txBody>
            </p:sp>
            <p:sp>
              <p:nvSpPr>
                <p:cNvPr id="15" name="Line 14"/>
                <p:cNvSpPr>
                  <a:spLocks noChangeShapeType="1"/>
                </p:cNvSpPr>
                <p:nvPr/>
              </p:nvSpPr>
              <p:spPr bwMode="auto">
                <a:xfrm flipH="1" flipV="1">
                  <a:off x="2784" y="3024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Calibri" charset="0"/>
                    <a:ea typeface="Calibri" charset="0"/>
                    <a:cs typeface="Calibri" charset="0"/>
                  </a:endParaRPr>
                </a:p>
              </p:txBody>
            </p:sp>
          </p:grpSp>
        </p:grpSp>
        <p:sp>
          <p:nvSpPr>
            <p:cNvPr id="6" name="Text Box 15"/>
            <p:cNvSpPr txBox="1">
              <a:spLocks noChangeArrowheads="1"/>
            </p:cNvSpPr>
            <p:nvPr/>
          </p:nvSpPr>
          <p:spPr bwMode="auto">
            <a:xfrm>
              <a:off x="1862" y="1211"/>
              <a:ext cx="3370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b="1">
                  <a:solidFill>
                    <a:srgbClr val="000099"/>
                  </a:solidFill>
                  <a:latin typeface="Calibri" charset="0"/>
                  <a:ea typeface="Calibri" charset="0"/>
                  <a:cs typeface="Calibri" charset="0"/>
                </a:rPr>
                <a:t>Network with a single point of interest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1109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sz="2800" dirty="0">
                <a:ea typeface="굴림" charset="-127"/>
              </a:rPr>
              <a:t>An intruder who sends a malicious packet to a node in the network</a:t>
            </a:r>
          </a:p>
          <a:p>
            <a:r>
              <a:rPr lang="en-US" altLang="ko-KR" sz="2800" dirty="0">
                <a:ea typeface="굴림" charset="-127"/>
              </a:rPr>
              <a:t>A defender who uses packet sampling on links in an attempt to detect this intrusion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b="1" dirty="0">
                <a:ea typeface="굴림" charset="-127"/>
              </a:rPr>
              <a:t>Example 3: Security</a:t>
            </a:r>
          </a:p>
        </p:txBody>
      </p:sp>
      <p:pic>
        <p:nvPicPr>
          <p:cNvPr id="6" name="Picture 9" descr="fig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429000"/>
            <a:ext cx="4464496" cy="246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926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>
          <a:xfrm>
            <a:off x="462464" y="1196752"/>
            <a:ext cx="4181544" cy="5226861"/>
          </a:xfrm>
        </p:spPr>
        <p:txBody>
          <a:bodyPr>
            <a:normAutofit/>
          </a:bodyPr>
          <a:lstStyle/>
          <a:p>
            <a:r>
              <a:rPr lang="en-US" altLang="ko-KR" dirty="0">
                <a:latin typeface="Calibri" charset="0"/>
                <a:ea typeface="Calibri" charset="0"/>
                <a:cs typeface="Calibri" charset="0"/>
              </a:rPr>
              <a:t>Client-Server</a:t>
            </a:r>
          </a:p>
          <a:p>
            <a:pPr lvl="1"/>
            <a:r>
              <a:rPr lang="en-US" altLang="ko-KR" dirty="0">
                <a:latin typeface="Calibri" charset="0"/>
                <a:ea typeface="Calibri" charset="0"/>
                <a:cs typeface="Calibri" charset="0"/>
              </a:rPr>
              <a:t>Limited by server side’s capability: access bandwidth and computing power</a:t>
            </a:r>
          </a:p>
          <a:p>
            <a:r>
              <a:rPr lang="en-US" altLang="ko-KR" dirty="0">
                <a:latin typeface="Calibri" charset="0"/>
                <a:ea typeface="Calibri" charset="0"/>
                <a:cs typeface="Calibri" charset="0"/>
              </a:rPr>
              <a:t>P2P</a:t>
            </a:r>
          </a:p>
          <a:p>
            <a:pPr lvl="1"/>
            <a:r>
              <a:rPr lang="en-US" altLang="ko-KR" dirty="0">
                <a:latin typeface="Calibri" charset="0"/>
                <a:ea typeface="Calibri" charset="0"/>
                <a:cs typeface="Calibri" charset="0"/>
              </a:rPr>
              <a:t>Exponential capacity growth and significant reduction of delivery cost</a:t>
            </a:r>
          </a:p>
          <a:p>
            <a:pPr lvl="1"/>
            <a:r>
              <a:rPr lang="en-US" altLang="ko-KR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Too much copyright violation</a:t>
            </a:r>
          </a:p>
          <a:p>
            <a:r>
              <a:rPr lang="en-US" altLang="ko-KR" dirty="0">
                <a:latin typeface="Calibri" charset="0"/>
                <a:ea typeface="Calibri" charset="0"/>
                <a:cs typeface="Calibri" charset="0"/>
              </a:rPr>
              <a:t>Peer-assisted Services</a:t>
            </a:r>
          </a:p>
          <a:p>
            <a:pPr lvl="1"/>
            <a:r>
              <a:rPr lang="en-US" altLang="ko-KR" dirty="0">
                <a:latin typeface="Calibri" charset="0"/>
                <a:ea typeface="Calibri" charset="0"/>
                <a:cs typeface="Calibri" charset="0"/>
              </a:rPr>
              <a:t>Peers legally assist CP by commitment </a:t>
            </a:r>
          </a:p>
          <a:p>
            <a:pPr lvl="1"/>
            <a:r>
              <a:rPr lang="en-US" altLang="ko-KR" dirty="0">
                <a:latin typeface="Calibri" charset="0"/>
                <a:ea typeface="Calibri" charset="0"/>
                <a:cs typeface="Calibri" charset="0"/>
              </a:rPr>
              <a:t>Examples deployed: Nano data center and IPTV</a:t>
            </a:r>
            <a:endParaRPr lang="ko-KR" alt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1187625" y="399501"/>
            <a:ext cx="7490708" cy="537628"/>
          </a:xfrm>
        </p:spPr>
        <p:txBody>
          <a:bodyPr/>
          <a:lstStyle/>
          <a:p>
            <a:r>
              <a:rPr lang="en-US" altLang="ko-KR" dirty="0"/>
              <a:t>Example 4: Peer-Assisted Service</a:t>
            </a:r>
            <a:endParaRPr lang="ko-KR" alt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276" y="1196752"/>
            <a:ext cx="377817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87107" y="4388911"/>
            <a:ext cx="3913251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ko-KR" dirty="0">
                <a:latin typeface="Calibri" charset="0"/>
                <a:ea typeface="Calibri" charset="0"/>
                <a:cs typeface="Calibri" charset="0"/>
              </a:rPr>
              <a:t>Question: </a:t>
            </a:r>
          </a:p>
          <a:p>
            <a:pPr marL="342900" indent="-342900">
              <a:buAutoNum type="arabicPeriod"/>
            </a:pPr>
            <a:r>
              <a:rPr lang="en-US" altLang="ko-KR" dirty="0">
                <a:latin typeface="Calibri" charset="0"/>
                <a:ea typeface="Calibri" charset="0"/>
                <a:cs typeface="Calibri" charset="0"/>
              </a:rPr>
              <a:t>How to incentivize peers?</a:t>
            </a:r>
          </a:p>
          <a:p>
            <a:pPr marL="342900" indent="-342900">
              <a:buAutoNum type="arabicPeriod"/>
            </a:pPr>
            <a:r>
              <a:rPr lang="en-US" altLang="ko-KR" dirty="0">
                <a:latin typeface="Calibri" charset="0"/>
                <a:ea typeface="Calibri" charset="0"/>
                <a:cs typeface="Calibri" charset="0"/>
              </a:rPr>
              <a:t>What kind of viable revenue sharing</a:t>
            </a:r>
            <a:br>
              <a:rPr lang="en-US" altLang="ko-KR" dirty="0">
                <a:latin typeface="Calibri" charset="0"/>
                <a:ea typeface="Calibri" charset="0"/>
                <a:cs typeface="Calibri" charset="0"/>
              </a:rPr>
            </a:br>
            <a:r>
              <a:rPr lang="en-US" altLang="ko-KR" dirty="0">
                <a:latin typeface="Calibri" charset="0"/>
                <a:ea typeface="Calibri" charset="0"/>
                <a:cs typeface="Calibri" charset="0"/>
              </a:rPr>
              <a:t>principle among CP and peers?</a:t>
            </a:r>
          </a:p>
        </p:txBody>
      </p:sp>
    </p:spTree>
    <p:extLst>
      <p:ext uri="{BB962C8B-B14F-4D97-AF65-F5344CB8AC3E}">
        <p14:creationId xmlns:p14="http://schemas.microsoft.com/office/powerpoint/2010/main" val="1811598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As an analysis tool</a:t>
            </a:r>
          </a:p>
          <a:p>
            <a:pPr lvl="1"/>
            <a:r>
              <a:rPr kumimoji="1"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Model of a strategic situation and study what situation we will end up with having</a:t>
            </a:r>
          </a:p>
          <a:p>
            <a:pPr lvl="1"/>
            <a:r>
              <a:rPr kumimoji="1"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Example: Analysis of Coke market (Coca Cola and Pepsi)</a:t>
            </a:r>
          </a:p>
          <a:p>
            <a:pPr lvl="1"/>
            <a:endParaRPr kumimoji="1" lang="en-US" altLang="ko-K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kumimoji="1"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As a control tool</a:t>
            </a:r>
          </a:p>
          <a:p>
            <a:pPr lvl="1"/>
            <a:r>
              <a:rPr kumimoji="1"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Development of a control mechanism that leads to a “good” conclusion</a:t>
            </a:r>
          </a:p>
          <a:p>
            <a:pPr lvl="1"/>
            <a:r>
              <a:rPr kumimoji="1"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Inverse game theory or often called mechanism design</a:t>
            </a:r>
          </a:p>
          <a:p>
            <a:pPr lvl="1"/>
            <a:r>
              <a:rPr kumimoji="1"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Example: Auction</a:t>
            </a:r>
            <a:endParaRPr kumimoji="1"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dirty="0"/>
              <a:t>Two Views of Game Theory</a:t>
            </a:r>
            <a:endParaRPr kumimoji="1"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748070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“A Beautiful Mind” (2001)</a:t>
            </a:r>
            <a:endParaRPr lang="ko-KR" altLang="en-US" dirty="0"/>
          </a:p>
        </p:txBody>
      </p:sp>
      <p:pic>
        <p:nvPicPr>
          <p:cNvPr id="82946" name="Picture 2" descr="http://www.reellifewisdom.com/files/images/a%20beautiful%20mind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204864"/>
            <a:ext cx="2448272" cy="3035857"/>
          </a:xfrm>
          <a:prstGeom prst="rect">
            <a:avLst/>
          </a:prstGeom>
          <a:noFill/>
        </p:spPr>
      </p:pic>
      <p:pic>
        <p:nvPicPr>
          <p:cNvPr id="82948" name="Picture 4" descr="http://www.bized.co.uk/images/john_nas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2216385"/>
            <a:ext cx="2376264" cy="29873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1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altLang="ko-KR" dirty="0">
              <a:ea typeface="굴림" charset="-127"/>
            </a:endParaRPr>
          </a:p>
        </p:txBody>
      </p:sp>
      <p:sp>
        <p:nvSpPr>
          <p:cNvPr id="65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charset="-127"/>
              </a:rPr>
              <a:t>Sneak Peek: Prisoner’s Dilemma</a:t>
            </a:r>
            <a:endParaRPr lang="en-US" altLang="ko-KR" u="none" dirty="0">
              <a:ea typeface="굴림" charset="-127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2060848"/>
            <a:ext cx="39497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973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>
                <a:latin typeface="Calibri" charset="0"/>
                <a:ea typeface="Calibri" charset="0"/>
                <a:cs typeface="Calibri" charset="0"/>
              </a:rPr>
              <a:t>(Distributed) Optimization Theory</a:t>
            </a:r>
          </a:p>
          <a:p>
            <a:pPr lvl="1"/>
            <a:r>
              <a:rPr lang="en-US" altLang="ko-KR" dirty="0">
                <a:latin typeface="Calibri" charset="0"/>
                <a:ea typeface="Calibri" charset="0"/>
                <a:cs typeface="Calibri" charset="0"/>
              </a:rPr>
              <a:t>Optimize a single objective over a design variable x,</a:t>
            </a:r>
          </a:p>
          <a:p>
            <a:pPr lvl="1"/>
            <a:endParaRPr lang="en-US" altLang="ko-KR" dirty="0">
              <a:latin typeface="Calibri" charset="0"/>
              <a:ea typeface="Calibri" charset="0"/>
              <a:cs typeface="Calibri" charset="0"/>
            </a:endParaRPr>
          </a:p>
          <a:p>
            <a:pPr lvl="1"/>
            <a:endParaRPr lang="en-US" altLang="ko-KR" dirty="0">
              <a:latin typeface="Calibri" charset="0"/>
              <a:ea typeface="Calibri" charset="0"/>
              <a:cs typeface="Calibri" charset="0"/>
            </a:endParaRPr>
          </a:p>
          <a:p>
            <a:pPr lvl="1"/>
            <a:endParaRPr lang="en-US" altLang="ko-KR" dirty="0">
              <a:latin typeface="Calibri" charset="0"/>
              <a:ea typeface="Calibri" charset="0"/>
              <a:cs typeface="Calibri" charset="0"/>
            </a:endParaRPr>
          </a:p>
          <a:p>
            <a:pPr lvl="1"/>
            <a:endParaRPr lang="en-US" altLang="ko-KR" dirty="0">
              <a:latin typeface="Calibri" charset="0"/>
              <a:ea typeface="Calibri" charset="0"/>
              <a:cs typeface="Calibri" charset="0"/>
            </a:endParaRPr>
          </a:p>
          <a:p>
            <a:endParaRPr lang="en-US" altLang="ko-KR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altLang="ko-KR" dirty="0">
                <a:latin typeface="Calibri" charset="0"/>
                <a:ea typeface="Calibri" charset="0"/>
                <a:cs typeface="Calibri" charset="0"/>
              </a:rPr>
              <a:t>Game theory</a:t>
            </a:r>
          </a:p>
          <a:p>
            <a:pPr lvl="1"/>
            <a:r>
              <a:rPr lang="en-US" altLang="ko-KR" dirty="0">
                <a:latin typeface="Calibri" charset="0"/>
                <a:ea typeface="Calibri" charset="0"/>
                <a:cs typeface="Calibri" charset="0"/>
              </a:rPr>
              <a:t>Study of multi-person decision problems</a:t>
            </a:r>
          </a:p>
          <a:p>
            <a:pPr lvl="1"/>
            <a:r>
              <a:rPr lang="en-US" altLang="ko-KR" dirty="0">
                <a:latin typeface="Calibri" charset="0"/>
                <a:ea typeface="Calibri" charset="0"/>
                <a:cs typeface="Calibri" charset="0"/>
              </a:rPr>
              <a:t>Competition and cooperation among agents</a:t>
            </a:r>
          </a:p>
          <a:p>
            <a:pPr lvl="1"/>
            <a:r>
              <a:rPr lang="en-US" altLang="ko-KR" dirty="0">
                <a:latin typeface="Calibri" charset="0"/>
                <a:ea typeface="Calibri" charset="0"/>
                <a:cs typeface="Calibri" charset="0"/>
              </a:rPr>
              <a:t>Role of threats/punishments in long-term relations</a:t>
            </a:r>
          </a:p>
          <a:p>
            <a:pPr lvl="1"/>
            <a:r>
              <a:rPr lang="en-US" altLang="ko-KR" dirty="0">
                <a:latin typeface="Calibri" charset="0"/>
                <a:ea typeface="Calibri" charset="0"/>
                <a:cs typeface="Calibri" charset="0"/>
              </a:rPr>
              <a:t>Models of adversarial behavior</a:t>
            </a:r>
          </a:p>
          <a:p>
            <a:endParaRPr lang="ko-KR" alt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What is Game Theory?</a:t>
            </a:r>
            <a:endParaRPr lang="ko-KR" altLang="en-US" dirty="0"/>
          </a:p>
        </p:txBody>
      </p:sp>
      <p:pic>
        <p:nvPicPr>
          <p:cNvPr id="275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276872"/>
            <a:ext cx="331085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5462" name="Picture 6" descr="http://www.opencourtresources.com/ocr/grade5/units/cooperation/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404664"/>
            <a:ext cx="1849226" cy="1224136"/>
          </a:xfrm>
          <a:prstGeom prst="rect">
            <a:avLst/>
          </a:prstGeom>
          <a:noFill/>
        </p:spPr>
      </p:pic>
      <p:pic>
        <p:nvPicPr>
          <p:cNvPr id="275464" name="Picture 8" descr="http://reason.com/assets/mc/psuderman/2010_02/competiti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2924944"/>
            <a:ext cx="1811437" cy="16302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5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ko-KR" dirty="0">
                <a:latin typeface="Calibri" charset="0"/>
                <a:ea typeface="Calibri" charset="0"/>
                <a:cs typeface="Calibri" charset="0"/>
              </a:rPr>
              <a:t>Theory developed mainly by mathematicians and economists</a:t>
            </a:r>
          </a:p>
          <a:p>
            <a:pPr lvl="1"/>
            <a:r>
              <a:rPr lang="en-US" altLang="ko-KR" dirty="0">
                <a:latin typeface="Calibri" charset="0"/>
                <a:ea typeface="Calibri" charset="0"/>
                <a:cs typeface="Calibri" charset="0"/>
              </a:rPr>
              <a:t>contributions from biologists</a:t>
            </a:r>
          </a:p>
          <a:p>
            <a:pPr lvl="1"/>
            <a:endParaRPr lang="en-US" altLang="ko-KR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altLang="ko-KR" dirty="0">
                <a:latin typeface="Calibri" charset="0"/>
                <a:ea typeface="Calibri" charset="0"/>
                <a:cs typeface="Calibri" charset="0"/>
              </a:rPr>
              <a:t>Widely applied in many disciplines</a:t>
            </a:r>
          </a:p>
          <a:p>
            <a:pPr lvl="1"/>
            <a:r>
              <a:rPr lang="en-US" altLang="ko-KR" dirty="0">
                <a:latin typeface="Calibri" charset="0"/>
                <a:ea typeface="Calibri" charset="0"/>
                <a:cs typeface="Calibri" charset="0"/>
              </a:rPr>
              <a:t>from economics to philosophy, including computer science (Systems, Theory and AI)</a:t>
            </a:r>
          </a:p>
          <a:p>
            <a:pPr lvl="1"/>
            <a:r>
              <a:rPr lang="en-US" altLang="ko-KR" dirty="0">
                <a:latin typeface="Calibri" charset="0"/>
                <a:ea typeface="Calibri" charset="0"/>
                <a:cs typeface="Calibri" charset="0"/>
              </a:rPr>
              <a:t>goal is often to understand some phenomena</a:t>
            </a:r>
          </a:p>
        </p:txBody>
      </p:sp>
      <p:sp>
        <p:nvSpPr>
          <p:cNvPr id="68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u="none">
                <a:ea typeface="굴림" charset="-127"/>
              </a:rPr>
              <a:t>Applications of Game Theory</a:t>
            </a:r>
          </a:p>
        </p:txBody>
      </p:sp>
      <p:pic>
        <p:nvPicPr>
          <p:cNvPr id="41986" name="Picture 2" descr="http://covers.powells.com/97805114741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09120"/>
            <a:ext cx="1143000" cy="18097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8" name="Picture 4" descr="http://i43.tower.com/images/mm100339266/survival-game-david-barash-paperback-cover-ar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509120"/>
            <a:ext cx="1176290" cy="17703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0" name="Picture 6" descr="http://images.amazon.com/images/P/0802079466.01._SX140_SY225_SCLZZZZZZZ_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509120"/>
            <a:ext cx="1133169" cy="17564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2" name="Picture 8" descr="http://images.borders.com.au/images/bau/97801238/9780123846983/0/0/plain/game-theory-and-learning-for-wireless-networks-fundamentals-and-application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505779"/>
            <a:ext cx="1440160" cy="17677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0272" y="4472377"/>
            <a:ext cx="1267510" cy="1801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915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4" name="Rectangle 6"/>
          <p:cNvSpPr>
            <a:spLocks noChangeArrowheads="1"/>
          </p:cNvSpPr>
          <p:nvPr/>
        </p:nvSpPr>
        <p:spPr bwMode="auto">
          <a:xfrm>
            <a:off x="265113" y="5039321"/>
            <a:ext cx="8589962" cy="1409700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77891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>
                <a:latin typeface="Calibri" charset="0"/>
                <a:ea typeface="Calibri" charset="0"/>
                <a:cs typeface="Calibri" charset="0"/>
              </a:rPr>
              <a:t>No unified solution to general conflict resolution</a:t>
            </a:r>
          </a:p>
          <a:p>
            <a:pPr>
              <a:buSzPct val="85000"/>
            </a:pPr>
            <a:r>
              <a:rPr lang="en-US" altLang="ko-KR" dirty="0">
                <a:latin typeface="Calibri" charset="0"/>
                <a:ea typeface="Calibri" charset="0"/>
                <a:cs typeface="Calibri" charset="0"/>
              </a:rPr>
              <a:t>Real-world conflicts are complex</a:t>
            </a:r>
          </a:p>
          <a:p>
            <a:pPr lvl="1">
              <a:buSzPct val="75000"/>
              <a:buFont typeface="Comic Sans MS" pitchFamily="66" charset="0"/>
              <a:buChar char="—"/>
            </a:pPr>
            <a:r>
              <a:rPr lang="en-US" altLang="ko-KR" dirty="0">
                <a:latin typeface="Calibri" charset="0"/>
                <a:ea typeface="Calibri" charset="0"/>
                <a:cs typeface="Calibri" charset="0"/>
              </a:rPr>
              <a:t>models can at best capture important aspects</a:t>
            </a:r>
          </a:p>
          <a:p>
            <a:pPr>
              <a:buSzPct val="85000"/>
            </a:pPr>
            <a:r>
              <a:rPr lang="en-US" altLang="ko-KR" dirty="0">
                <a:latin typeface="Calibri" charset="0"/>
                <a:ea typeface="Calibri" charset="0"/>
                <a:cs typeface="Calibri" charset="0"/>
              </a:rPr>
              <a:t>Players are (usually) considered rational</a:t>
            </a:r>
          </a:p>
          <a:p>
            <a:pPr lvl="1">
              <a:buSzPct val="75000"/>
              <a:buFont typeface="Comic Sans MS" pitchFamily="66" charset="0"/>
              <a:buChar char="—"/>
            </a:pPr>
            <a:r>
              <a:rPr lang="en-US" altLang="ko-KR" dirty="0">
                <a:latin typeface="Calibri" charset="0"/>
                <a:ea typeface="Calibri" charset="0"/>
                <a:cs typeface="Calibri" charset="0"/>
              </a:rPr>
              <a:t>determine what is best for them given that others are doing the same </a:t>
            </a:r>
          </a:p>
          <a:p>
            <a:pPr>
              <a:buSzPct val="85000"/>
            </a:pPr>
            <a:r>
              <a:rPr lang="en-US" altLang="ko-KR" dirty="0">
                <a:latin typeface="Calibri" charset="0"/>
                <a:ea typeface="Calibri" charset="0"/>
                <a:cs typeface="Calibri" charset="0"/>
              </a:rPr>
              <a:t>No unique prescription</a:t>
            </a:r>
          </a:p>
          <a:p>
            <a:pPr lvl="1">
              <a:buSzPct val="75000"/>
              <a:buFont typeface="Comic Sans MS" pitchFamily="66" charset="0"/>
              <a:buChar char="—"/>
            </a:pPr>
            <a:r>
              <a:rPr lang="en-US" altLang="ko-KR" dirty="0">
                <a:latin typeface="Calibri" charset="0"/>
                <a:ea typeface="Calibri" charset="0"/>
                <a:cs typeface="Calibri" charset="0"/>
              </a:rPr>
              <a:t>not clear what players should do</a:t>
            </a:r>
          </a:p>
          <a:p>
            <a:endParaRPr lang="en-US" altLang="ko-KR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7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u="none">
                <a:ea typeface="굴림" charset="-127"/>
              </a:rPr>
              <a:t>Limitations of Game Theory</a:t>
            </a:r>
          </a:p>
        </p:txBody>
      </p:sp>
      <p:sp>
        <p:nvSpPr>
          <p:cNvPr id="677893" name="Rectangle 5"/>
          <p:cNvSpPr>
            <a:spLocks noChangeArrowheads="1"/>
          </p:cNvSpPr>
          <p:nvPr/>
        </p:nvSpPr>
        <p:spPr bwMode="auto">
          <a:xfrm>
            <a:off x="279400" y="5085184"/>
            <a:ext cx="86106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l"/>
            </a:pPr>
            <a:r>
              <a:rPr lang="en-US" altLang="ko-KR" sz="2800" b="1" dirty="0">
                <a:latin typeface="Calibri" charset="0"/>
                <a:ea typeface="Calibri" charset="0"/>
                <a:cs typeface="Calibri" charset="0"/>
              </a:rPr>
              <a:t>But it can provide intuitions, suggestions and partial prescriptions</a:t>
            </a:r>
          </a:p>
          <a:p>
            <a:pPr marL="742950" lvl="1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</a:pPr>
            <a:r>
              <a:rPr lang="en-US" altLang="ko-KR" sz="2400" b="1" dirty="0">
                <a:latin typeface="Calibri" charset="0"/>
                <a:ea typeface="Calibri" charset="0"/>
                <a:cs typeface="Calibri" charset="0"/>
              </a:rPr>
              <a:t>best mathematical tool we currently have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7894" grpId="0" animBg="1"/>
      <p:bldP spid="67789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3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ko-KR" dirty="0">
                <a:latin typeface="Calibri" charset="0"/>
                <a:ea typeface="Calibri" charset="0"/>
                <a:cs typeface="Calibri" charset="0"/>
              </a:rPr>
              <a:t>A Game consists of</a:t>
            </a:r>
          </a:p>
          <a:p>
            <a:pPr lvl="1"/>
            <a:r>
              <a:rPr lang="en-US" altLang="ko-KR" dirty="0">
                <a:latin typeface="Calibri" charset="0"/>
                <a:ea typeface="Calibri" charset="0"/>
                <a:cs typeface="Calibri" charset="0"/>
              </a:rPr>
              <a:t>at least two players </a:t>
            </a:r>
          </a:p>
          <a:p>
            <a:pPr lvl="1"/>
            <a:r>
              <a:rPr lang="en-US" altLang="ko-KR" dirty="0">
                <a:latin typeface="Calibri" charset="0"/>
                <a:ea typeface="Calibri" charset="0"/>
                <a:cs typeface="Calibri" charset="0"/>
              </a:rPr>
              <a:t>a set of strategies for each player</a:t>
            </a:r>
          </a:p>
          <a:p>
            <a:pPr lvl="1"/>
            <a:r>
              <a:rPr lang="en-US" altLang="ko-KR" dirty="0">
                <a:latin typeface="Calibri" charset="0"/>
                <a:ea typeface="Calibri" charset="0"/>
                <a:cs typeface="Calibri" charset="0"/>
              </a:rPr>
              <a:t>a preference relation over possible outcomes</a:t>
            </a:r>
          </a:p>
          <a:p>
            <a:pPr>
              <a:buClr>
                <a:schemeClr val="tx1"/>
              </a:buClr>
              <a:buSzPct val="85000"/>
            </a:pPr>
            <a:r>
              <a:rPr lang="en-US" altLang="ko-KR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Player is general entity</a:t>
            </a:r>
          </a:p>
          <a:p>
            <a:pPr lvl="1">
              <a:buClr>
                <a:schemeClr val="tx1"/>
              </a:buClr>
              <a:buSzPct val="75000"/>
              <a:buFont typeface="Comic Sans MS" pitchFamily="66" charset="0"/>
              <a:buChar char="—"/>
            </a:pPr>
            <a:r>
              <a:rPr lang="en-US" altLang="ko-KR" dirty="0">
                <a:latin typeface="Calibri" charset="0"/>
                <a:ea typeface="Calibri" charset="0"/>
                <a:cs typeface="Calibri" charset="0"/>
              </a:rPr>
              <a:t>individual, company, nation, protocol, animal, etc</a:t>
            </a:r>
          </a:p>
          <a:p>
            <a:pPr>
              <a:buClr>
                <a:schemeClr val="tx1"/>
              </a:buClr>
              <a:buSzPct val="85000"/>
            </a:pPr>
            <a:r>
              <a:rPr lang="en-US" altLang="ko-KR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Strategies</a:t>
            </a:r>
          </a:p>
          <a:p>
            <a:pPr lvl="1">
              <a:buClr>
                <a:schemeClr val="tx1"/>
              </a:buClr>
              <a:buSzPct val="75000"/>
              <a:buFont typeface="Comic Sans MS" pitchFamily="66" charset="0"/>
              <a:buChar char="—"/>
            </a:pPr>
            <a:r>
              <a:rPr lang="en-US" altLang="ko-KR" dirty="0">
                <a:latin typeface="Calibri" charset="0"/>
                <a:ea typeface="Calibri" charset="0"/>
                <a:cs typeface="Calibri" charset="0"/>
              </a:rPr>
              <a:t>actions which a player chooses to follow</a:t>
            </a:r>
          </a:p>
          <a:p>
            <a:pPr>
              <a:buClr>
                <a:schemeClr val="tx1"/>
              </a:buClr>
              <a:buSzPct val="85000"/>
            </a:pPr>
            <a:r>
              <a:rPr lang="en-US" altLang="ko-KR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Outcome</a:t>
            </a:r>
          </a:p>
          <a:p>
            <a:pPr lvl="1">
              <a:buClr>
                <a:schemeClr val="tx1"/>
              </a:buClr>
              <a:buSzPct val="75000"/>
              <a:buFont typeface="Comic Sans MS" pitchFamily="66" charset="0"/>
              <a:buChar char="—"/>
            </a:pPr>
            <a:r>
              <a:rPr lang="en-US" altLang="ko-KR" dirty="0">
                <a:latin typeface="Calibri" charset="0"/>
                <a:ea typeface="Calibri" charset="0"/>
                <a:cs typeface="Calibri" charset="0"/>
              </a:rPr>
              <a:t>determined by mutual choice of strategies</a:t>
            </a:r>
          </a:p>
          <a:p>
            <a:pPr>
              <a:buClr>
                <a:schemeClr val="tx1"/>
              </a:buClr>
              <a:buSzPct val="85000"/>
            </a:pPr>
            <a:r>
              <a:rPr lang="en-US" altLang="ko-KR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Preference relation</a:t>
            </a:r>
          </a:p>
          <a:p>
            <a:pPr lvl="1">
              <a:buClr>
                <a:schemeClr val="tx1"/>
              </a:buClr>
              <a:buSzPct val="75000"/>
              <a:buFont typeface="Comic Sans MS" pitchFamily="66" charset="0"/>
              <a:buChar char="—"/>
            </a:pPr>
            <a:r>
              <a:rPr lang="en-US" altLang="ko-KR" dirty="0">
                <a:latin typeface="Calibri" charset="0"/>
                <a:ea typeface="Calibri" charset="0"/>
                <a:cs typeface="Calibri" charset="0"/>
              </a:rPr>
              <a:t>modeled as utility (payoff) over set of outcomes</a:t>
            </a:r>
          </a:p>
          <a:p>
            <a:pPr lvl="1">
              <a:buNone/>
            </a:pPr>
            <a:endParaRPr lang="en-US" altLang="ko-KR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34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u="none">
                <a:ea typeface="굴림" charset="-127"/>
              </a:rPr>
              <a:t>What is a Game?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7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ko-KR" dirty="0">
                <a:ea typeface="굴림" charset="-127"/>
              </a:rPr>
              <a:t>Many, many types of games</a:t>
            </a:r>
          </a:p>
          <a:p>
            <a:pPr lvl="1">
              <a:lnSpc>
                <a:spcPct val="90000"/>
              </a:lnSpc>
            </a:pPr>
            <a:r>
              <a:rPr lang="en-US" altLang="ko-KR" dirty="0">
                <a:ea typeface="굴림" charset="-127"/>
              </a:rPr>
              <a:t>Two major categories</a:t>
            </a:r>
          </a:p>
          <a:p>
            <a:pPr lvl="1">
              <a:lnSpc>
                <a:spcPct val="90000"/>
              </a:lnSpc>
            </a:pPr>
            <a:endParaRPr lang="en-US" altLang="ko-KR" dirty="0">
              <a:ea typeface="굴림" charset="-127"/>
            </a:endParaRPr>
          </a:p>
          <a:p>
            <a:pPr>
              <a:lnSpc>
                <a:spcPct val="90000"/>
              </a:lnSpc>
            </a:pPr>
            <a:r>
              <a:rPr lang="en-US" altLang="ko-KR" dirty="0">
                <a:ea typeface="굴림" charset="-127"/>
              </a:rPr>
              <a:t>Non-Cooperative Games</a:t>
            </a:r>
          </a:p>
          <a:p>
            <a:pPr lvl="1">
              <a:lnSpc>
                <a:spcPct val="90000"/>
              </a:lnSpc>
            </a:pPr>
            <a:r>
              <a:rPr lang="en-US" altLang="ko-KR" dirty="0">
                <a:ea typeface="굴림" charset="-127"/>
              </a:rPr>
              <a:t>individualized play, no bindings among players</a:t>
            </a:r>
          </a:p>
          <a:p>
            <a:pPr lvl="1">
              <a:lnSpc>
                <a:spcPct val="90000"/>
              </a:lnSpc>
            </a:pPr>
            <a:r>
              <a:rPr lang="en-US" altLang="ko-KR" dirty="0">
                <a:ea typeface="굴림" charset="-127"/>
              </a:rPr>
              <a:t>What strategies do I have to take when other strategic (rational) people interact with me?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ko-KR" dirty="0">
              <a:ea typeface="굴림" charset="-127"/>
            </a:endParaRPr>
          </a:p>
          <a:p>
            <a:pPr>
              <a:lnSpc>
                <a:spcPct val="90000"/>
              </a:lnSpc>
            </a:pPr>
            <a:r>
              <a:rPr lang="en-US" altLang="ko-KR" dirty="0">
                <a:ea typeface="굴림" charset="-127"/>
              </a:rPr>
              <a:t>Cooperative Games</a:t>
            </a:r>
          </a:p>
          <a:p>
            <a:pPr lvl="1">
              <a:lnSpc>
                <a:spcPct val="90000"/>
              </a:lnSpc>
            </a:pPr>
            <a:r>
              <a:rPr lang="en-US" altLang="ko-KR" dirty="0">
                <a:ea typeface="굴림" charset="-127"/>
              </a:rPr>
              <a:t>play as a group, possible bindings</a:t>
            </a:r>
          </a:p>
          <a:p>
            <a:pPr lvl="1">
              <a:lnSpc>
                <a:spcPct val="90000"/>
              </a:lnSpc>
            </a:pPr>
            <a:r>
              <a:rPr lang="en-US" altLang="ko-KR" dirty="0">
                <a:ea typeface="굴림" charset="-127"/>
              </a:rPr>
              <a:t>What advantages are given to me if I cooperate with others in the group?</a:t>
            </a:r>
          </a:p>
          <a:p>
            <a:pPr lvl="1">
              <a:lnSpc>
                <a:spcPct val="90000"/>
              </a:lnSpc>
            </a:pPr>
            <a:r>
              <a:rPr lang="en-US" altLang="ko-KR" dirty="0">
                <a:ea typeface="굴림" charset="-127"/>
              </a:rPr>
              <a:t>Whom do I have to make a coalition with in order to maximize the gain given to me?</a:t>
            </a:r>
          </a:p>
        </p:txBody>
      </p:sp>
      <p:sp>
        <p:nvSpPr>
          <p:cNvPr id="635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u="none">
                <a:ea typeface="굴림" charset="-127"/>
              </a:rPr>
              <a:t>Classification of Games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90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</a:t>
            </a:r>
            <a:r>
              <a:rPr lang="en-US" dirty="0" err="1"/>
              <a:t>WiFi</a:t>
            </a:r>
            <a:r>
              <a:rPr lang="en-US" dirty="0"/>
              <a:t> MAC Access</a:t>
            </a:r>
          </a:p>
        </p:txBody>
      </p: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304800" y="1600200"/>
            <a:ext cx="4495800" cy="3124200"/>
            <a:chOff x="192" y="1008"/>
            <a:chExt cx="2832" cy="1968"/>
          </a:xfrm>
        </p:grpSpPr>
        <p:sp>
          <p:nvSpPr>
            <p:cNvPr id="5" name="Cloud"/>
            <p:cNvSpPr>
              <a:spLocks noChangeAspect="1" noEditPoints="1" noChangeArrowheads="1"/>
            </p:cNvSpPr>
            <p:nvPr/>
          </p:nvSpPr>
          <p:spPr bwMode="auto">
            <a:xfrm>
              <a:off x="1152" y="1440"/>
              <a:ext cx="1056" cy="514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0"/>
                <a:buNone/>
              </a:pPr>
              <a:r>
                <a:rPr lang="en-US" sz="1800">
                  <a:latin typeface="Calibri" charset="0"/>
                  <a:ea typeface="Calibri" charset="0"/>
                  <a:cs typeface="Calibri" charset="0"/>
                </a:rPr>
                <a:t>Wireless channel</a:t>
              </a:r>
            </a:p>
          </p:txBody>
        </p:sp>
        <p:pic>
          <p:nvPicPr>
            <p:cNvPr id="6" name="Picture 5" descr="C:\Documents and Settings\pradeep\Application Data\Microsoft\Media Catalog\Downloaded Clips\cl72\j0285758.wm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2016"/>
              <a:ext cx="432" cy="40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C:\Documents and Settings\pradeep\Application Data\Microsoft\Media Catalog\Downloaded Clips\cl72\j0285758.wm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160"/>
              <a:ext cx="432" cy="40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C:\Documents and Settings\pradeep\Application Data\Microsoft\Media Catalog\Downloaded Clips\cl72\j0285758.wm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2064"/>
              <a:ext cx="432" cy="40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Line 8"/>
            <p:cNvSpPr>
              <a:spLocks noChangeShapeType="1"/>
            </p:cNvSpPr>
            <p:nvPr/>
          </p:nvSpPr>
          <p:spPr bwMode="auto">
            <a:xfrm flipV="1">
              <a:off x="864" y="1872"/>
              <a:ext cx="38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 flipV="1">
              <a:off x="1536" y="1920"/>
              <a:ext cx="4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H="1" flipV="1">
              <a:off x="2064" y="1824"/>
              <a:ext cx="33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 flipV="1">
              <a:off x="1680" y="124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1104" y="1008"/>
              <a:ext cx="1104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0"/>
                <a:buNone/>
              </a:pPr>
              <a:r>
                <a:rPr lang="en-US" sz="2400">
                  <a:latin typeface="Calibri" charset="0"/>
                  <a:ea typeface="Calibri" charset="0"/>
                  <a:cs typeface="Calibri" charset="0"/>
                </a:rPr>
                <a:t>Access Point</a:t>
              </a: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192" y="2112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Clr>
                  <a:schemeClr val="folHlink"/>
                </a:buClr>
                <a:buSzPct val="60000"/>
                <a:buFont typeface="Wingdings" charset="0"/>
                <a:buNone/>
              </a:pPr>
              <a:r>
                <a:rPr lang="en-US" sz="2400">
                  <a:latin typeface="Calibri" charset="0"/>
                  <a:ea typeface="Calibri" charset="0"/>
                  <a:cs typeface="Calibri" charset="0"/>
                </a:rPr>
                <a:t>A</a:t>
              </a: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2784" y="2112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Clr>
                  <a:schemeClr val="folHlink"/>
                </a:buClr>
                <a:buSzPct val="60000"/>
                <a:buFont typeface="Wingdings" charset="0"/>
                <a:buNone/>
              </a:pPr>
              <a:r>
                <a:rPr lang="en-US" sz="2400">
                  <a:latin typeface="Calibri" charset="0"/>
                  <a:ea typeface="Calibri" charset="0"/>
                  <a:cs typeface="Calibri" charset="0"/>
                </a:rPr>
                <a:t>B</a:t>
              </a: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480" y="2688"/>
              <a:ext cx="22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buClr>
                  <a:schemeClr val="folHlink"/>
                </a:buClr>
                <a:buSzPct val="60000"/>
                <a:buFont typeface="Wingdings" charset="0"/>
                <a:buNone/>
              </a:pPr>
              <a:endParaRPr lang="en-US" sz="240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17" name="Text Box 39"/>
          <p:cNvSpPr txBox="1">
            <a:spLocks noChangeArrowheads="1"/>
          </p:cNvSpPr>
          <p:nvPr/>
        </p:nvSpPr>
        <p:spPr bwMode="auto">
          <a:xfrm>
            <a:off x="609600" y="5257800"/>
            <a:ext cx="79248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Clr>
                <a:schemeClr val="folHlink"/>
              </a:buClr>
              <a:buSzPct val="60000"/>
              <a:buFont typeface="Wingdings" charset="0"/>
              <a:buNone/>
            </a:pPr>
            <a:r>
              <a:rPr lang="en-US" sz="3200" dirty="0">
                <a:solidFill>
                  <a:schemeClr val="hlink"/>
                </a:solidFill>
                <a:latin typeface="Calibri" charset="0"/>
                <a:ea typeface="Calibri" charset="0"/>
                <a:cs typeface="Calibri" charset="0"/>
              </a:rPr>
              <a:t>Misbehaving nodes may violate MAC rules</a:t>
            </a:r>
          </a:p>
          <a:p>
            <a:pPr algn="ctr">
              <a:buClr>
                <a:schemeClr val="folHlink"/>
              </a:buClr>
              <a:buSzPct val="60000"/>
              <a:buFont typeface="Wingdings" charset="0"/>
              <a:buNone/>
            </a:pPr>
            <a:r>
              <a:rPr lang="en-US" sz="3200" dirty="0">
                <a:solidFill>
                  <a:schemeClr val="hlink"/>
                </a:solidFill>
                <a:latin typeface="Calibri" charset="0"/>
                <a:ea typeface="Calibri" charset="0"/>
                <a:cs typeface="Calibri" charset="0"/>
              </a:rPr>
              <a:t>: access probability, different </a:t>
            </a:r>
            <a:r>
              <a:rPr lang="en-US" sz="3200" dirty="0" err="1">
                <a:solidFill>
                  <a:schemeClr val="hlink"/>
                </a:solidFill>
                <a:latin typeface="Calibri" charset="0"/>
                <a:ea typeface="Calibri" charset="0"/>
                <a:cs typeface="Calibri" charset="0"/>
              </a:rPr>
              <a:t>backoff</a:t>
            </a:r>
            <a:r>
              <a:rPr lang="en-US" sz="3200" dirty="0">
                <a:solidFill>
                  <a:schemeClr val="hlink"/>
                </a:solidFill>
                <a:latin typeface="Calibri" charset="0"/>
                <a:ea typeface="Calibri" charset="0"/>
                <a:cs typeface="Calibri" charset="0"/>
              </a:rPr>
              <a:t> times </a:t>
            </a:r>
          </a:p>
        </p:txBody>
      </p:sp>
      <p:sp>
        <p:nvSpPr>
          <p:cNvPr id="18" name="Text Box 41"/>
          <p:cNvSpPr txBox="1">
            <a:spLocks noChangeArrowheads="1"/>
          </p:cNvSpPr>
          <p:nvPr/>
        </p:nvSpPr>
        <p:spPr bwMode="auto">
          <a:xfrm>
            <a:off x="4267200" y="1600200"/>
            <a:ext cx="44958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9144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16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8288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2860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Clr>
                <a:schemeClr val="folHlink"/>
              </a:buClr>
              <a:buSzPct val="60000"/>
              <a:buFont typeface="Wingdings" charset="0"/>
              <a:buChar char="n"/>
            </a:pPr>
            <a:r>
              <a:rPr lang="en-US" sz="2800">
                <a:solidFill>
                  <a:schemeClr val="folHlink"/>
                </a:solidFill>
                <a:latin typeface="Calibri" charset="0"/>
                <a:ea typeface="Calibri" charset="0"/>
                <a:cs typeface="Calibri" charset="0"/>
              </a:rPr>
              <a:t>Nodes are required to follow  Medium Access Control (MAC) rules</a:t>
            </a:r>
          </a:p>
        </p:txBody>
      </p:sp>
    </p:spTree>
    <p:extLst>
      <p:ext uri="{BB962C8B-B14F-4D97-AF65-F5344CB8AC3E}">
        <p14:creationId xmlns:p14="http://schemas.microsoft.com/office/powerpoint/2010/main" val="220253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utoUpdateAnimBg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000" dirty="0" smtClean="0">
            <a:latin typeface="Comic Sans MS" pitchFamily="66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5357</TotalTime>
  <Words>572</Words>
  <Application>Microsoft Macintosh PowerPoint</Application>
  <PresentationFormat>화면 슬라이드 쇼(4:3)</PresentationFormat>
  <Paragraphs>105</Paragraphs>
  <Slides>13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21" baseType="lpstr">
      <vt:lpstr>맑은 고딕</vt:lpstr>
      <vt:lpstr>나눔고딕</vt:lpstr>
      <vt:lpstr>Arial</vt:lpstr>
      <vt:lpstr>Calibri</vt:lpstr>
      <vt:lpstr>Comic Sans MS</vt:lpstr>
      <vt:lpstr>Times New Roman</vt:lpstr>
      <vt:lpstr>Wingdings</vt:lpstr>
      <vt:lpstr>Office 테마</vt:lpstr>
      <vt:lpstr>Lecture 1:  Intro to Game Theory</vt:lpstr>
      <vt:lpstr>“A Beautiful Mind” (2001)</vt:lpstr>
      <vt:lpstr>Sneak Peek: Prisoner’s Dilemma</vt:lpstr>
      <vt:lpstr>What is Game Theory?</vt:lpstr>
      <vt:lpstr>Applications of Game Theory</vt:lpstr>
      <vt:lpstr>Limitations of Game Theory</vt:lpstr>
      <vt:lpstr>What is a Game?</vt:lpstr>
      <vt:lpstr>Classification of Games</vt:lpstr>
      <vt:lpstr>Example 1: WiFi MAC Access</vt:lpstr>
      <vt:lpstr>Example 2: Uplink Power Control</vt:lpstr>
      <vt:lpstr>Example 3: Security</vt:lpstr>
      <vt:lpstr>Example 4: Peer-Assisted Service</vt:lpstr>
      <vt:lpstr>Two Views of Game Theory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admin</dc:creator>
  <cp:lastModifiedBy>Microsoft Office User</cp:lastModifiedBy>
  <cp:revision>565</cp:revision>
  <dcterms:created xsi:type="dcterms:W3CDTF">2010-07-02T06:15:08Z</dcterms:created>
  <dcterms:modified xsi:type="dcterms:W3CDTF">2021-02-27T12:41:37Z</dcterms:modified>
</cp:coreProperties>
</file>