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336" r:id="rId2"/>
    <p:sldId id="353" r:id="rId3"/>
    <p:sldId id="354" r:id="rId4"/>
    <p:sldId id="370" r:id="rId5"/>
    <p:sldId id="337" r:id="rId6"/>
    <p:sldId id="338" r:id="rId7"/>
    <p:sldId id="365" r:id="rId8"/>
    <p:sldId id="339" r:id="rId9"/>
    <p:sldId id="340" r:id="rId10"/>
    <p:sldId id="355" r:id="rId11"/>
    <p:sldId id="341" r:id="rId12"/>
    <p:sldId id="342" r:id="rId13"/>
    <p:sldId id="356" r:id="rId14"/>
    <p:sldId id="366" r:id="rId15"/>
    <p:sldId id="367" r:id="rId16"/>
    <p:sldId id="368" r:id="rId17"/>
    <p:sldId id="369" r:id="rId18"/>
    <p:sldId id="346" r:id="rId19"/>
    <p:sldId id="310" r:id="rId2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 autoAdjust="0"/>
    <p:restoredTop sz="93542" autoAdjust="0"/>
  </p:normalViewPr>
  <p:slideViewPr>
    <p:cSldViewPr>
      <p:cViewPr varScale="1">
        <p:scale>
          <a:sx n="122" d="100"/>
          <a:sy n="122" d="100"/>
        </p:scale>
        <p:origin x="21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0" Type="http://schemas.openxmlformats.org/officeDocument/2006/relationships/slide" Target="slides/slide16.xml"/><Relationship Id="rId4" Type="http://schemas.openxmlformats.org/officeDocument/2006/relationships/slide" Target="slides/slide8.xml"/><Relationship Id="rId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DDA0FEC4-84F6-7D4D-960A-9A6BBA97D1FF}" type="datetime8">
              <a:rPr lang="en-US" smtClean="0"/>
              <a:t>2/23/21 10:16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42B6506-8C76-D14B-9372-76E85BDAE06F}" type="datetime8">
              <a:rPr lang="en-US" smtClean="0"/>
              <a:t>2/23/21 10:16 AM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Skip Lists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9CED2E2-4ED2-2648-ADDD-89574891B45E}" type="datetime8">
              <a:rPr lang="en-US" altLang="en-US" sz="1300" smtClean="0"/>
              <a:t>2/23/21 10:16 AM</a:t>
            </a:fld>
            <a:endParaRPr lang="en-US" altLang="en-US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15B7FF9-5F55-0942-8D96-1E5F2DCC66BF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0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Skip Lists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9CE4CB2-6580-5142-AD33-9CF49D6DD170}" type="datetime8">
              <a:rPr lang="en-US" altLang="en-US" sz="1300" smtClean="0"/>
              <a:t>2/23/21 10:16 AM</a:t>
            </a:fld>
            <a:endParaRPr lang="en-US" altLang="en-US" sz="13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B61258E-4C95-8841-8B17-7033EC6EE025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further key</a:t>
            </a:r>
            <a:r>
              <a:rPr lang="ko-KR" altLang="en-US" dirty="0"/>
              <a:t>가 </a:t>
            </a:r>
            <a:r>
              <a:rPr lang="en-US" altLang="ko-KR" dirty="0"/>
              <a:t>examine</a:t>
            </a:r>
            <a:r>
              <a:rPr lang="ko-KR" altLang="en-US" dirty="0"/>
              <a:t>될 확률이 </a:t>
            </a:r>
            <a:r>
              <a:rPr lang="en-US" altLang="ko-KR" dirty="0"/>
              <a:t>½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r>
              <a:rPr lang="ko-KR" altLang="en-US" dirty="0"/>
              <a:t> 왜일까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42B6506-8C76-D14B-9372-76E85BDAE06F}" type="datetime8">
              <a:rPr lang="en-US" smtClean="0"/>
              <a:t>2/23/21 10:16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07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Skip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Skip Lists</a:t>
            </a:r>
          </a:p>
        </p:txBody>
      </p:sp>
      <p:grpSp>
        <p:nvGrpSpPr>
          <p:cNvPr id="4101" name="Group 383"/>
          <p:cNvGrpSpPr>
            <a:grpSpLocks/>
          </p:cNvGrpSpPr>
          <p:nvPr/>
        </p:nvGrpSpPr>
        <p:grpSpPr bwMode="auto">
          <a:xfrm>
            <a:off x="4381500" y="3403600"/>
            <a:ext cx="3460750" cy="215900"/>
            <a:chOff x="3154" y="2834"/>
            <a:chExt cx="2180" cy="136"/>
          </a:xfrm>
        </p:grpSpPr>
        <p:sp>
          <p:nvSpPr>
            <p:cNvPr id="4133" name="Rectangle 384"/>
            <p:cNvSpPr>
              <a:spLocks noChangeArrowheads="1"/>
            </p:cNvSpPr>
            <p:nvPr/>
          </p:nvSpPr>
          <p:spPr bwMode="auto">
            <a:xfrm>
              <a:off x="5106" y="2834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4134" name="Rectangle 385"/>
            <p:cNvSpPr>
              <a:spLocks noChangeArrowheads="1"/>
            </p:cNvSpPr>
            <p:nvPr/>
          </p:nvSpPr>
          <p:spPr bwMode="auto">
            <a:xfrm>
              <a:off x="3154" y="283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cxnSp>
          <p:nvCxnSpPr>
            <p:cNvPr id="4135" name="AutoShape 386"/>
            <p:cNvCxnSpPr>
              <a:cxnSpLocks noChangeShapeType="1"/>
              <a:stCxn id="4134" idx="3"/>
              <a:endCxn id="4133" idx="1"/>
            </p:cNvCxnSpPr>
            <p:nvPr/>
          </p:nvCxnSpPr>
          <p:spPr bwMode="auto">
            <a:xfrm>
              <a:off x="3389" y="2902"/>
              <a:ext cx="171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02" name="Text Box 387"/>
          <p:cNvSpPr txBox="1">
            <a:spLocks noChangeArrowheads="1"/>
          </p:cNvSpPr>
          <p:nvPr/>
        </p:nvSpPr>
        <p:spPr bwMode="auto">
          <a:xfrm>
            <a:off x="4041775" y="48482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4103" name="Text Box 388"/>
          <p:cNvSpPr txBox="1">
            <a:spLocks noChangeArrowheads="1"/>
          </p:cNvSpPr>
          <p:nvPr/>
        </p:nvSpPr>
        <p:spPr bwMode="auto">
          <a:xfrm>
            <a:off x="4041775" y="43402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4104" name="Text Box 389"/>
          <p:cNvSpPr txBox="1">
            <a:spLocks noChangeArrowheads="1"/>
          </p:cNvSpPr>
          <p:nvPr/>
        </p:nvSpPr>
        <p:spPr bwMode="auto">
          <a:xfrm>
            <a:off x="4041775" y="38322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sp>
        <p:nvSpPr>
          <p:cNvPr id="4105" name="Text Box 390"/>
          <p:cNvSpPr txBox="1">
            <a:spLocks noChangeArrowheads="1"/>
          </p:cNvSpPr>
          <p:nvPr/>
        </p:nvSpPr>
        <p:spPr bwMode="auto">
          <a:xfrm>
            <a:off x="4041775" y="33242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3</a:t>
            </a:r>
          </a:p>
        </p:txBody>
      </p:sp>
      <p:grpSp>
        <p:nvGrpSpPr>
          <p:cNvPr id="4106" name="Group 391"/>
          <p:cNvGrpSpPr>
            <a:grpSpLocks/>
          </p:cNvGrpSpPr>
          <p:nvPr/>
        </p:nvGrpSpPr>
        <p:grpSpPr bwMode="auto">
          <a:xfrm>
            <a:off x="4381500" y="4922838"/>
            <a:ext cx="3460750" cy="217487"/>
            <a:chOff x="3154" y="3791"/>
            <a:chExt cx="2180" cy="137"/>
          </a:xfrm>
        </p:grpSpPr>
        <p:sp>
          <p:nvSpPr>
            <p:cNvPr id="4122" name="Rectangle 392"/>
            <p:cNvSpPr>
              <a:spLocks noChangeArrowheads="1"/>
            </p:cNvSpPr>
            <p:nvPr/>
          </p:nvSpPr>
          <p:spPr bwMode="auto">
            <a:xfrm>
              <a:off x="5106" y="3791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>
                <a:latin typeface="Times New Roman" charset="0"/>
              </a:endParaRPr>
            </a:p>
          </p:txBody>
        </p:sp>
        <p:sp>
          <p:nvSpPr>
            <p:cNvPr id="4123" name="Rectangle 393"/>
            <p:cNvSpPr>
              <a:spLocks noChangeArrowheads="1"/>
            </p:cNvSpPr>
            <p:nvPr/>
          </p:nvSpPr>
          <p:spPr bwMode="auto">
            <a:xfrm>
              <a:off x="315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sp>
          <p:nvSpPr>
            <p:cNvPr id="4124" name="Rectangle 394"/>
            <p:cNvSpPr>
              <a:spLocks noChangeArrowheads="1"/>
            </p:cNvSpPr>
            <p:nvPr/>
          </p:nvSpPr>
          <p:spPr bwMode="auto">
            <a:xfrm>
              <a:off x="354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10</a:t>
              </a:r>
            </a:p>
          </p:txBody>
        </p:sp>
        <p:sp>
          <p:nvSpPr>
            <p:cNvPr id="4125" name="Rectangle 395"/>
            <p:cNvSpPr>
              <a:spLocks noChangeArrowheads="1"/>
            </p:cNvSpPr>
            <p:nvPr/>
          </p:nvSpPr>
          <p:spPr bwMode="auto">
            <a:xfrm>
              <a:off x="4715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36</a:t>
              </a:r>
            </a:p>
          </p:txBody>
        </p:sp>
        <p:cxnSp>
          <p:nvCxnSpPr>
            <p:cNvPr id="4126" name="AutoShape 396"/>
            <p:cNvCxnSpPr>
              <a:cxnSpLocks noChangeShapeType="1"/>
              <a:stCxn id="4123" idx="3"/>
              <a:endCxn id="4124" idx="1"/>
            </p:cNvCxnSpPr>
            <p:nvPr/>
          </p:nvCxnSpPr>
          <p:spPr bwMode="auto">
            <a:xfrm>
              <a:off x="3389" y="3859"/>
              <a:ext cx="14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7" name="AutoShape 397"/>
            <p:cNvCxnSpPr>
              <a:cxnSpLocks noChangeShapeType="1"/>
              <a:stCxn id="4130" idx="3"/>
              <a:endCxn id="4125" idx="1"/>
            </p:cNvCxnSpPr>
            <p:nvPr/>
          </p:nvCxnSpPr>
          <p:spPr bwMode="auto">
            <a:xfrm>
              <a:off x="4559" y="3859"/>
              <a:ext cx="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8" name="AutoShape 398"/>
            <p:cNvCxnSpPr>
              <a:cxnSpLocks noChangeShapeType="1"/>
              <a:stCxn id="4124" idx="3"/>
              <a:endCxn id="4131" idx="1"/>
            </p:cNvCxnSpPr>
            <p:nvPr/>
          </p:nvCxnSpPr>
          <p:spPr bwMode="auto">
            <a:xfrm>
              <a:off x="3779" y="3859"/>
              <a:ext cx="151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9" name="AutoShape 399"/>
            <p:cNvCxnSpPr>
              <a:cxnSpLocks noChangeShapeType="1"/>
              <a:stCxn id="4125" idx="3"/>
              <a:endCxn id="4122" idx="1"/>
            </p:cNvCxnSpPr>
            <p:nvPr/>
          </p:nvCxnSpPr>
          <p:spPr bwMode="auto">
            <a:xfrm>
              <a:off x="4950" y="3859"/>
              <a:ext cx="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30" name="Rectangle 400"/>
            <p:cNvSpPr>
              <a:spLocks noChangeArrowheads="1"/>
            </p:cNvSpPr>
            <p:nvPr/>
          </p:nvSpPr>
          <p:spPr bwMode="auto">
            <a:xfrm>
              <a:off x="432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23</a:t>
              </a:r>
            </a:p>
          </p:txBody>
        </p:sp>
        <p:sp>
          <p:nvSpPr>
            <p:cNvPr id="4131" name="Rectangle 401"/>
            <p:cNvSpPr>
              <a:spLocks noChangeArrowheads="1"/>
            </p:cNvSpPr>
            <p:nvPr/>
          </p:nvSpPr>
          <p:spPr bwMode="auto">
            <a:xfrm>
              <a:off x="3936" y="3792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4132" name="AutoShape 402"/>
            <p:cNvCxnSpPr>
              <a:cxnSpLocks noChangeShapeType="1"/>
              <a:stCxn id="4131" idx="3"/>
              <a:endCxn id="4130" idx="1"/>
            </p:cNvCxnSpPr>
            <p:nvPr/>
          </p:nvCxnSpPr>
          <p:spPr bwMode="auto">
            <a:xfrm flipV="1">
              <a:off x="4171" y="3859"/>
              <a:ext cx="14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7" name="Group 403"/>
          <p:cNvGrpSpPr>
            <a:grpSpLocks/>
          </p:cNvGrpSpPr>
          <p:nvPr/>
        </p:nvGrpSpPr>
        <p:grpSpPr bwMode="auto">
          <a:xfrm>
            <a:off x="4381500" y="3910013"/>
            <a:ext cx="3460750" cy="215900"/>
            <a:chOff x="3154" y="3173"/>
            <a:chExt cx="2180" cy="136"/>
          </a:xfrm>
        </p:grpSpPr>
        <p:sp>
          <p:nvSpPr>
            <p:cNvPr id="4117" name="Rectangle 404"/>
            <p:cNvSpPr>
              <a:spLocks noChangeArrowheads="1"/>
            </p:cNvSpPr>
            <p:nvPr/>
          </p:nvSpPr>
          <p:spPr bwMode="auto">
            <a:xfrm>
              <a:off x="5106" y="317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4118" name="Rectangle 405"/>
            <p:cNvSpPr>
              <a:spLocks noChangeArrowheads="1"/>
            </p:cNvSpPr>
            <p:nvPr/>
          </p:nvSpPr>
          <p:spPr bwMode="auto">
            <a:xfrm>
              <a:off x="3154" y="317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cxnSp>
          <p:nvCxnSpPr>
            <p:cNvPr id="4119" name="AutoShape 406"/>
            <p:cNvCxnSpPr>
              <a:cxnSpLocks noChangeShapeType="1"/>
              <a:stCxn id="4118" idx="3"/>
              <a:endCxn id="4120" idx="1"/>
            </p:cNvCxnSpPr>
            <p:nvPr/>
          </p:nvCxnSpPr>
          <p:spPr bwMode="auto">
            <a:xfrm>
              <a:off x="3389" y="3241"/>
              <a:ext cx="54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0" name="Rectangle 407"/>
            <p:cNvSpPr>
              <a:spLocks noChangeArrowheads="1"/>
            </p:cNvSpPr>
            <p:nvPr/>
          </p:nvSpPr>
          <p:spPr bwMode="auto">
            <a:xfrm>
              <a:off x="3936" y="3173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4121" name="AutoShape 408"/>
            <p:cNvCxnSpPr>
              <a:cxnSpLocks noChangeShapeType="1"/>
              <a:stCxn id="4120" idx="3"/>
              <a:endCxn id="4117" idx="1"/>
            </p:cNvCxnSpPr>
            <p:nvPr/>
          </p:nvCxnSpPr>
          <p:spPr bwMode="auto">
            <a:xfrm>
              <a:off x="4171" y="3241"/>
              <a:ext cx="92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8" name="Group 409"/>
          <p:cNvGrpSpPr>
            <a:grpSpLocks/>
          </p:cNvGrpSpPr>
          <p:nvPr/>
        </p:nvGrpSpPr>
        <p:grpSpPr bwMode="auto">
          <a:xfrm>
            <a:off x="4381500" y="4416425"/>
            <a:ext cx="3460750" cy="215900"/>
            <a:chOff x="3154" y="3504"/>
            <a:chExt cx="2180" cy="136"/>
          </a:xfrm>
        </p:grpSpPr>
        <p:sp>
          <p:nvSpPr>
            <p:cNvPr id="4110" name="Rectangle 410"/>
            <p:cNvSpPr>
              <a:spLocks noChangeArrowheads="1"/>
            </p:cNvSpPr>
            <p:nvPr/>
          </p:nvSpPr>
          <p:spPr bwMode="auto">
            <a:xfrm>
              <a:off x="5106" y="3504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4111" name="Rectangle 411"/>
            <p:cNvSpPr>
              <a:spLocks noChangeArrowheads="1"/>
            </p:cNvSpPr>
            <p:nvPr/>
          </p:nvSpPr>
          <p:spPr bwMode="auto">
            <a:xfrm>
              <a:off x="3154" y="350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4112" name="Rectangle 412"/>
            <p:cNvSpPr>
              <a:spLocks noChangeArrowheads="1"/>
            </p:cNvSpPr>
            <p:nvPr/>
          </p:nvSpPr>
          <p:spPr bwMode="auto">
            <a:xfrm>
              <a:off x="4325" y="350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23</a:t>
              </a:r>
            </a:p>
          </p:txBody>
        </p:sp>
        <p:cxnSp>
          <p:nvCxnSpPr>
            <p:cNvPr id="4113" name="AutoShape 413"/>
            <p:cNvCxnSpPr>
              <a:cxnSpLocks noChangeShapeType="1"/>
              <a:stCxn id="4111" idx="3"/>
              <a:endCxn id="4115" idx="1"/>
            </p:cNvCxnSpPr>
            <p:nvPr/>
          </p:nvCxnSpPr>
          <p:spPr bwMode="auto">
            <a:xfrm>
              <a:off x="3389" y="3572"/>
              <a:ext cx="54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414"/>
            <p:cNvCxnSpPr>
              <a:cxnSpLocks noChangeShapeType="1"/>
              <a:stCxn id="4112" idx="3"/>
              <a:endCxn id="4110" idx="1"/>
            </p:cNvCxnSpPr>
            <p:nvPr/>
          </p:nvCxnSpPr>
          <p:spPr bwMode="auto">
            <a:xfrm>
              <a:off x="4560" y="3572"/>
              <a:ext cx="54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5" name="Rectangle 415"/>
            <p:cNvSpPr>
              <a:spLocks noChangeArrowheads="1"/>
            </p:cNvSpPr>
            <p:nvPr/>
          </p:nvSpPr>
          <p:spPr bwMode="auto">
            <a:xfrm>
              <a:off x="3936" y="3504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4116" name="AutoShape 416"/>
            <p:cNvCxnSpPr>
              <a:cxnSpLocks noChangeShapeType="1"/>
              <a:stCxn id="4115" idx="3"/>
              <a:endCxn id="4112" idx="1"/>
            </p:cNvCxnSpPr>
            <p:nvPr/>
          </p:nvCxnSpPr>
          <p:spPr bwMode="auto">
            <a:xfrm>
              <a:off x="4171" y="3572"/>
              <a:ext cx="1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932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Insertion of Key “42” with </a:t>
            </a:r>
            <a:r>
              <a:rPr lang="en-US" dirty="0" err="1"/>
              <a:t>i</a:t>
            </a:r>
            <a:r>
              <a:rPr lang="en-US" dirty="0"/>
              <a:t>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7" y="1143000"/>
            <a:ext cx="8239843" cy="2752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62152"/>
            <a:ext cx="8153400" cy="25910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6200" y="3895458"/>
            <a:ext cx="8991600" cy="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132"/>
          <p:cNvSpPr txBox="1">
            <a:spLocks noChangeArrowheads="1"/>
          </p:cNvSpPr>
          <p:nvPr/>
        </p:nvSpPr>
        <p:spPr bwMode="auto">
          <a:xfrm>
            <a:off x="3962400" y="44958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3</a:t>
            </a:r>
            <a:endParaRPr lang="en-US" altLang="en-US" sz="1800" baseline="-25000" dirty="0">
              <a:latin typeface="Times New Roman" charset="0"/>
            </a:endParaRPr>
          </a:p>
        </p:txBody>
      </p:sp>
      <p:sp>
        <p:nvSpPr>
          <p:cNvPr id="9" name="Text Box 132"/>
          <p:cNvSpPr txBox="1">
            <a:spLocks noChangeArrowheads="1"/>
          </p:cNvSpPr>
          <p:nvPr/>
        </p:nvSpPr>
        <p:spPr bwMode="auto">
          <a:xfrm>
            <a:off x="4561032" y="50292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baseline="-25000" dirty="0">
                <a:latin typeface="Times New Roman" charset="0"/>
              </a:rPr>
              <a:t>2</a:t>
            </a:r>
          </a:p>
        </p:txBody>
      </p:sp>
      <p:sp>
        <p:nvSpPr>
          <p:cNvPr id="10" name="Text Box 132"/>
          <p:cNvSpPr txBox="1">
            <a:spLocks noChangeArrowheads="1"/>
          </p:cNvSpPr>
          <p:nvPr/>
        </p:nvSpPr>
        <p:spPr bwMode="auto">
          <a:xfrm>
            <a:off x="5105400" y="5395913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1</a:t>
            </a:r>
            <a:endParaRPr lang="en-US" altLang="en-US" sz="1800" baseline="-25000" dirty="0">
              <a:latin typeface="Times New Roman" charset="0"/>
            </a:endParaRP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5715000" y="5867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baseline="-25000" dirty="0">
                <a:latin typeface="Times New Roman" charset="0"/>
              </a:rPr>
              <a:t>0</a:t>
            </a:r>
          </a:p>
        </p:txBody>
      </p:sp>
      <p:cxnSp>
        <p:nvCxnSpPr>
          <p:cNvPr id="12" name="AutoShape 126"/>
          <p:cNvCxnSpPr>
            <a:cxnSpLocks noChangeShapeType="1"/>
          </p:cNvCxnSpPr>
          <p:nvPr/>
        </p:nvCxnSpPr>
        <p:spPr bwMode="auto">
          <a:xfrm>
            <a:off x="3886200" y="5105400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7"/>
          <p:cNvCxnSpPr>
            <a:cxnSpLocks noChangeShapeType="1"/>
          </p:cNvCxnSpPr>
          <p:nvPr/>
        </p:nvCxnSpPr>
        <p:spPr bwMode="auto">
          <a:xfrm rot="5400000" flipV="1">
            <a:off x="4181114" y="5033601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6"/>
          <p:cNvCxnSpPr>
            <a:cxnSpLocks noChangeShapeType="1"/>
          </p:cNvCxnSpPr>
          <p:nvPr/>
        </p:nvCxnSpPr>
        <p:spPr bwMode="auto">
          <a:xfrm>
            <a:off x="4491470" y="5510214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7"/>
          <p:cNvCxnSpPr>
            <a:cxnSpLocks noChangeShapeType="1"/>
          </p:cNvCxnSpPr>
          <p:nvPr/>
        </p:nvCxnSpPr>
        <p:spPr bwMode="auto">
          <a:xfrm rot="5400000" flipV="1">
            <a:off x="4728369" y="5452270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6"/>
          <p:cNvCxnSpPr>
            <a:cxnSpLocks noChangeShapeType="1"/>
          </p:cNvCxnSpPr>
          <p:nvPr/>
        </p:nvCxnSpPr>
        <p:spPr bwMode="auto">
          <a:xfrm>
            <a:off x="4935682" y="5981701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7"/>
          <p:cNvCxnSpPr>
            <a:cxnSpLocks noChangeShapeType="1"/>
          </p:cNvCxnSpPr>
          <p:nvPr/>
        </p:nvCxnSpPr>
        <p:spPr bwMode="auto">
          <a:xfrm rot="5400000" flipV="1">
            <a:off x="5324548" y="5867476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02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Deletion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To remove an entry with key </a:t>
            </a:r>
            <a:r>
              <a:rPr lang="en-US" altLang="en-US" sz="2400" b="1" i="1" dirty="0">
                <a:latin typeface="Times New Roman" charset="0"/>
              </a:rPr>
              <a:t>x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/>
              <a:t>from a skip list, we proceed:</a:t>
            </a:r>
          </a:p>
          <a:p>
            <a:pPr lvl="1" eaLnBrk="1" hangingPunct="1"/>
            <a:r>
              <a:rPr lang="en-US" altLang="en-US" dirty="0"/>
              <a:t>We search for </a:t>
            </a:r>
            <a:r>
              <a:rPr lang="en-US" altLang="en-US" b="1" i="1" dirty="0">
                <a:latin typeface="Times New Roman" charset="0"/>
              </a:rPr>
              <a:t>x </a:t>
            </a:r>
            <a:r>
              <a:rPr lang="en-US" altLang="en-US" dirty="0"/>
              <a:t>in the skip list and find the positions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baseline="-25000" dirty="0">
                <a:latin typeface="Times New Roman" charset="0"/>
              </a:rPr>
              <a:t>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aseline="-25000" dirty="0">
                <a:latin typeface="Times New Roman" charset="0"/>
              </a:rPr>
              <a:t>1 </a:t>
            </a:r>
            <a:r>
              <a:rPr lang="en-US" altLang="en-US" dirty="0">
                <a:latin typeface="Times New Roman" charset="0"/>
              </a:rPr>
              <a:t>, …,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="1" i="1" baseline="-25000" dirty="0">
                <a:latin typeface="Times New Roman" charset="0"/>
              </a:rPr>
              <a:t>i </a:t>
            </a:r>
            <a:r>
              <a:rPr lang="en-US" altLang="en-US" dirty="0"/>
              <a:t>of the items with key </a:t>
            </a:r>
            <a:r>
              <a:rPr lang="en-US" altLang="en-US" b="1" i="1" dirty="0">
                <a:latin typeface="Times New Roman" charset="0"/>
              </a:rPr>
              <a:t>x</a:t>
            </a:r>
            <a:r>
              <a:rPr lang="en-US" altLang="en-US" dirty="0"/>
              <a:t>, where position </a:t>
            </a:r>
            <a:r>
              <a:rPr lang="en-US" altLang="en-US" b="1" i="1" dirty="0" err="1">
                <a:latin typeface="Times New Roman" charset="0"/>
              </a:rPr>
              <a:t>p</a:t>
            </a:r>
            <a:r>
              <a:rPr lang="en-US" altLang="en-US" b="1" i="1" baseline="-25000" dirty="0" err="1">
                <a:latin typeface="Times New Roman" charset="0"/>
              </a:rPr>
              <a:t>j</a:t>
            </a:r>
            <a:r>
              <a:rPr lang="en-US" altLang="en-US" dirty="0"/>
              <a:t> is in list </a:t>
            </a:r>
            <a:r>
              <a:rPr lang="en-US" altLang="en-US" b="1" i="1" dirty="0" err="1">
                <a:latin typeface="Times New Roman" charset="0"/>
              </a:rPr>
              <a:t>S</a:t>
            </a:r>
            <a:r>
              <a:rPr lang="en-US" altLang="en-US" b="1" i="1" baseline="-25000" dirty="0" err="1">
                <a:latin typeface="Times New Roman" charset="0"/>
              </a:rPr>
              <a:t>j</a:t>
            </a:r>
            <a:endParaRPr lang="en-US" altLang="en-US" b="1" i="1" baseline="-25000" dirty="0">
              <a:latin typeface="Times New Roman" charset="0"/>
            </a:endParaRPr>
          </a:p>
          <a:p>
            <a:pPr lvl="1" eaLnBrk="1" hangingPunct="1"/>
            <a:r>
              <a:rPr lang="en-US" altLang="en-US" dirty="0"/>
              <a:t>We remove positions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baseline="-25000" dirty="0">
                <a:latin typeface="Times New Roman" charset="0"/>
              </a:rPr>
              <a:t>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aseline="-25000" dirty="0">
                <a:latin typeface="Times New Roman" charset="0"/>
              </a:rPr>
              <a:t>1 </a:t>
            </a:r>
            <a:r>
              <a:rPr lang="en-US" altLang="en-US" dirty="0">
                <a:latin typeface="Times New Roman" charset="0"/>
              </a:rPr>
              <a:t>, …, </a:t>
            </a:r>
            <a:r>
              <a:rPr lang="en-US" altLang="en-US" b="1" i="1" dirty="0">
                <a:latin typeface="Times New Roman" charset="0"/>
              </a:rPr>
              <a:t>p</a:t>
            </a:r>
            <a:r>
              <a:rPr lang="en-US" altLang="en-US" b="1" i="1" baseline="-25000" dirty="0">
                <a:latin typeface="Times New Roman" charset="0"/>
              </a:rPr>
              <a:t>i</a:t>
            </a:r>
            <a:r>
              <a:rPr lang="en-US" altLang="en-US" dirty="0"/>
              <a:t> from the lists </a:t>
            </a:r>
            <a:r>
              <a:rPr lang="en-US" altLang="en-US" b="1" i="1" dirty="0">
                <a:latin typeface="Times New Roman" charset="0"/>
              </a:rPr>
              <a:t>S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b="1" i="1" dirty="0">
                <a:latin typeface="Times New Roman" charset="0"/>
              </a:rPr>
              <a:t>S</a:t>
            </a:r>
            <a:r>
              <a:rPr lang="en-US" altLang="en-US" baseline="-25000" dirty="0">
                <a:latin typeface="Times New Roman" charset="0"/>
              </a:rPr>
              <a:t>1</a:t>
            </a:r>
            <a:r>
              <a:rPr lang="en-US" altLang="en-US" dirty="0">
                <a:latin typeface="Times New Roman" charset="0"/>
              </a:rPr>
              <a:t>, … , </a:t>
            </a:r>
            <a:r>
              <a:rPr lang="en-US" altLang="en-US" b="1" i="1" dirty="0">
                <a:latin typeface="Times New Roman" charset="0"/>
              </a:rPr>
              <a:t>S</a:t>
            </a:r>
            <a:r>
              <a:rPr lang="en-US" altLang="en-US" b="1" i="1" baseline="-25000" dirty="0">
                <a:latin typeface="Times New Roman" charset="0"/>
              </a:rPr>
              <a:t>i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We remove all but one list containing only the two special keys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Example: remove key </a:t>
            </a:r>
            <a:r>
              <a:rPr lang="en-US" altLang="en-US" sz="2000" dirty="0">
                <a:latin typeface="Times New Roman" charset="0"/>
              </a:rPr>
              <a:t>34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 flipH="1">
            <a:off x="5962650" y="62579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 flipH="1">
            <a:off x="8440738" y="62579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 flipH="1">
            <a:off x="7821613" y="62579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45</a:t>
            </a: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 flipH="1">
            <a:off x="6581775" y="6257925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12</a:t>
            </a:r>
          </a:p>
        </p:txBody>
      </p:sp>
      <p:cxnSp>
        <p:nvCxnSpPr>
          <p:cNvPr id="9226" name="AutoShape 8"/>
          <p:cNvCxnSpPr>
            <a:cxnSpLocks noChangeShapeType="1"/>
            <a:stCxn id="9223" idx="3"/>
            <a:endCxn id="9224" idx="1"/>
          </p:cNvCxnSpPr>
          <p:nvPr/>
        </p:nvCxnSpPr>
        <p:spPr bwMode="auto">
          <a:xfrm flipH="1">
            <a:off x="8196263" y="6364287"/>
            <a:ext cx="2365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9"/>
          <p:cNvCxnSpPr>
            <a:cxnSpLocks noChangeShapeType="1"/>
            <a:stCxn id="9233" idx="3"/>
            <a:endCxn id="9225" idx="1"/>
          </p:cNvCxnSpPr>
          <p:nvPr/>
        </p:nvCxnSpPr>
        <p:spPr bwMode="auto">
          <a:xfrm flipH="1">
            <a:off x="6956425" y="6364287"/>
            <a:ext cx="2381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0"/>
          <p:cNvCxnSpPr>
            <a:cxnSpLocks noChangeShapeType="1"/>
            <a:stCxn id="9224" idx="3"/>
            <a:endCxn id="9233" idx="1"/>
          </p:cNvCxnSpPr>
          <p:nvPr/>
        </p:nvCxnSpPr>
        <p:spPr bwMode="auto">
          <a:xfrm flipH="1">
            <a:off x="7577138" y="6364287"/>
            <a:ext cx="2365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1"/>
          <p:cNvCxnSpPr>
            <a:cxnSpLocks noChangeShapeType="1"/>
            <a:stCxn id="9225" idx="3"/>
            <a:endCxn id="9222" idx="1"/>
          </p:cNvCxnSpPr>
          <p:nvPr/>
        </p:nvCxnSpPr>
        <p:spPr bwMode="auto">
          <a:xfrm flipH="1">
            <a:off x="6334125" y="6364287"/>
            <a:ext cx="2397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Rectangle 12"/>
          <p:cNvSpPr>
            <a:spLocks noChangeArrowheads="1"/>
          </p:cNvSpPr>
          <p:nvPr/>
        </p:nvSpPr>
        <p:spPr bwMode="auto">
          <a:xfrm flipH="1">
            <a:off x="5962650" y="5245100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 flipH="1">
            <a:off x="8440738" y="5245100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cxnSp>
        <p:nvCxnSpPr>
          <p:cNvPr id="9232" name="AutoShape 14"/>
          <p:cNvCxnSpPr>
            <a:cxnSpLocks noChangeShapeType="1"/>
            <a:stCxn id="9231" idx="3"/>
            <a:endCxn id="9230" idx="1"/>
          </p:cNvCxnSpPr>
          <p:nvPr/>
        </p:nvCxnSpPr>
        <p:spPr bwMode="auto">
          <a:xfrm flipH="1">
            <a:off x="6334125" y="5351462"/>
            <a:ext cx="2098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Rectangle 15"/>
          <p:cNvSpPr>
            <a:spLocks noChangeArrowheads="1"/>
          </p:cNvSpPr>
          <p:nvPr/>
        </p:nvSpPr>
        <p:spPr bwMode="auto">
          <a:xfrm flipH="1">
            <a:off x="7202488" y="62579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 flipH="1">
            <a:off x="7200900" y="5757862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 flipH="1">
            <a:off x="5962650" y="5751512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 flipH="1">
            <a:off x="8440738" y="5751512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cxnSp>
        <p:nvCxnSpPr>
          <p:cNvPr id="9237" name="AutoShape 19"/>
          <p:cNvCxnSpPr>
            <a:cxnSpLocks noChangeShapeType="1"/>
            <a:stCxn id="9236" idx="3"/>
            <a:endCxn id="9234" idx="1"/>
          </p:cNvCxnSpPr>
          <p:nvPr/>
        </p:nvCxnSpPr>
        <p:spPr bwMode="auto">
          <a:xfrm flipH="1">
            <a:off x="7575550" y="5857875"/>
            <a:ext cx="857250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0"/>
          <p:cNvCxnSpPr>
            <a:cxnSpLocks noChangeShapeType="1"/>
            <a:stCxn id="9234" idx="3"/>
            <a:endCxn id="9235" idx="1"/>
          </p:cNvCxnSpPr>
          <p:nvPr/>
        </p:nvCxnSpPr>
        <p:spPr bwMode="auto">
          <a:xfrm flipH="1" flipV="1">
            <a:off x="6334125" y="5857875"/>
            <a:ext cx="858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9" name="Text Box 21"/>
          <p:cNvSpPr txBox="1">
            <a:spLocks noChangeArrowheads="1"/>
          </p:cNvSpPr>
          <p:nvPr/>
        </p:nvSpPr>
        <p:spPr bwMode="auto">
          <a:xfrm flipH="1">
            <a:off x="5581650" y="6183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9240" name="Text Box 22"/>
          <p:cNvSpPr txBox="1">
            <a:spLocks noChangeArrowheads="1"/>
          </p:cNvSpPr>
          <p:nvPr/>
        </p:nvSpPr>
        <p:spPr bwMode="auto">
          <a:xfrm flipH="1">
            <a:off x="5581650" y="5675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9241" name="Text Box 23"/>
          <p:cNvSpPr txBox="1">
            <a:spLocks noChangeArrowheads="1"/>
          </p:cNvSpPr>
          <p:nvPr/>
        </p:nvSpPr>
        <p:spPr bwMode="auto">
          <a:xfrm flipH="1">
            <a:off x="5581650" y="5167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sp>
        <p:nvSpPr>
          <p:cNvPr id="9242" name="Rectangle 25"/>
          <p:cNvSpPr>
            <a:spLocks noChangeArrowheads="1"/>
          </p:cNvSpPr>
          <p:nvPr/>
        </p:nvSpPr>
        <p:spPr bwMode="auto">
          <a:xfrm flipH="1">
            <a:off x="1025525" y="4741862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9243" name="Rectangle 26"/>
          <p:cNvSpPr>
            <a:spLocks noChangeArrowheads="1"/>
          </p:cNvSpPr>
          <p:nvPr/>
        </p:nvSpPr>
        <p:spPr bwMode="auto">
          <a:xfrm flipH="1">
            <a:off x="4122738" y="4741862"/>
            <a:ext cx="363537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cxnSp>
        <p:nvCxnSpPr>
          <p:cNvPr id="9244" name="AutoShape 27"/>
          <p:cNvCxnSpPr>
            <a:cxnSpLocks noChangeShapeType="1"/>
            <a:stCxn id="9243" idx="3"/>
            <a:endCxn id="9242" idx="1"/>
          </p:cNvCxnSpPr>
          <p:nvPr/>
        </p:nvCxnSpPr>
        <p:spPr bwMode="auto">
          <a:xfrm flipH="1">
            <a:off x="1406525" y="4848225"/>
            <a:ext cx="2698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5" name="Text Box 28"/>
          <p:cNvSpPr txBox="1">
            <a:spLocks noChangeArrowheads="1"/>
          </p:cNvSpPr>
          <p:nvPr/>
        </p:nvSpPr>
        <p:spPr bwMode="auto">
          <a:xfrm flipH="1">
            <a:off x="654050" y="6186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 flipH="1">
            <a:off x="654050" y="5678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 flipH="1">
            <a:off x="654050" y="5170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 flipH="1">
            <a:off x="654050" y="4662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3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 flipH="1">
            <a:off x="1025525" y="6261100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 flipH="1">
            <a:off x="4122738" y="6261100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 flipH="1">
            <a:off x="3503613" y="6261100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45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 flipH="1">
            <a:off x="1644650" y="6261100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12</a:t>
            </a:r>
          </a:p>
        </p:txBody>
      </p:sp>
      <p:cxnSp>
        <p:nvCxnSpPr>
          <p:cNvPr id="9253" name="AutoShape 37"/>
          <p:cNvCxnSpPr>
            <a:cxnSpLocks noChangeShapeType="1"/>
            <a:stCxn id="9250" idx="3"/>
            <a:endCxn id="9251" idx="1"/>
          </p:cNvCxnSpPr>
          <p:nvPr/>
        </p:nvCxnSpPr>
        <p:spPr bwMode="auto">
          <a:xfrm flipH="1">
            <a:off x="3878263" y="6367462"/>
            <a:ext cx="2365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4" name="AutoShape 38"/>
          <p:cNvCxnSpPr>
            <a:cxnSpLocks noChangeShapeType="1"/>
            <a:stCxn id="9257" idx="3"/>
            <a:endCxn id="9252" idx="1"/>
          </p:cNvCxnSpPr>
          <p:nvPr/>
        </p:nvCxnSpPr>
        <p:spPr bwMode="auto">
          <a:xfrm flipH="1">
            <a:off x="2019300" y="6367462"/>
            <a:ext cx="2381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AutoShape 39"/>
          <p:cNvCxnSpPr>
            <a:cxnSpLocks noChangeShapeType="1"/>
            <a:stCxn id="9251" idx="3"/>
            <a:endCxn id="9258" idx="1"/>
          </p:cNvCxnSpPr>
          <p:nvPr/>
        </p:nvCxnSpPr>
        <p:spPr bwMode="auto">
          <a:xfrm flipH="1">
            <a:off x="3265488" y="6367462"/>
            <a:ext cx="230187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AutoShape 40"/>
          <p:cNvCxnSpPr>
            <a:cxnSpLocks noChangeShapeType="1"/>
            <a:stCxn id="9252" idx="3"/>
            <a:endCxn id="9249" idx="1"/>
          </p:cNvCxnSpPr>
          <p:nvPr/>
        </p:nvCxnSpPr>
        <p:spPr bwMode="auto">
          <a:xfrm flipH="1">
            <a:off x="1397000" y="6367462"/>
            <a:ext cx="2397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7" name="Rectangle 41"/>
          <p:cNvSpPr>
            <a:spLocks noChangeArrowheads="1"/>
          </p:cNvSpPr>
          <p:nvPr/>
        </p:nvSpPr>
        <p:spPr bwMode="auto">
          <a:xfrm flipH="1">
            <a:off x="2265363" y="6261100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 flipH="1">
            <a:off x="2881313" y="6262687"/>
            <a:ext cx="363537" cy="2159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cxnSp>
        <p:nvCxnSpPr>
          <p:cNvPr id="9259" name="AutoShape 43"/>
          <p:cNvCxnSpPr>
            <a:cxnSpLocks noChangeShapeType="1"/>
            <a:stCxn id="9258" idx="3"/>
            <a:endCxn id="9257" idx="1"/>
          </p:cNvCxnSpPr>
          <p:nvPr/>
        </p:nvCxnSpPr>
        <p:spPr bwMode="auto">
          <a:xfrm flipH="1" flipV="1">
            <a:off x="2640013" y="6367462"/>
            <a:ext cx="223837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0" name="Rectangle 45"/>
          <p:cNvSpPr>
            <a:spLocks noChangeArrowheads="1"/>
          </p:cNvSpPr>
          <p:nvPr/>
        </p:nvSpPr>
        <p:spPr bwMode="auto">
          <a:xfrm flipH="1">
            <a:off x="1025525" y="5248275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9261" name="Rectangle 46"/>
          <p:cNvSpPr>
            <a:spLocks noChangeArrowheads="1"/>
          </p:cNvSpPr>
          <p:nvPr/>
        </p:nvSpPr>
        <p:spPr bwMode="auto">
          <a:xfrm flipH="1">
            <a:off x="4122738" y="524827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cxnSp>
        <p:nvCxnSpPr>
          <p:cNvPr id="9262" name="AutoShape 47"/>
          <p:cNvCxnSpPr>
            <a:cxnSpLocks noChangeShapeType="1"/>
            <a:stCxn id="9261" idx="3"/>
            <a:endCxn id="9263" idx="1"/>
          </p:cNvCxnSpPr>
          <p:nvPr/>
        </p:nvCxnSpPr>
        <p:spPr bwMode="auto">
          <a:xfrm flipH="1">
            <a:off x="3265488" y="5354637"/>
            <a:ext cx="849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3" name="Rectangle 48"/>
          <p:cNvSpPr>
            <a:spLocks noChangeArrowheads="1"/>
          </p:cNvSpPr>
          <p:nvPr/>
        </p:nvSpPr>
        <p:spPr bwMode="auto">
          <a:xfrm flipH="1">
            <a:off x="2881313" y="5248275"/>
            <a:ext cx="363537" cy="2159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cxnSp>
        <p:nvCxnSpPr>
          <p:cNvPr id="9264" name="AutoShape 49"/>
          <p:cNvCxnSpPr>
            <a:cxnSpLocks noChangeShapeType="1"/>
            <a:stCxn id="9263" idx="3"/>
            <a:endCxn id="9260" idx="1"/>
          </p:cNvCxnSpPr>
          <p:nvPr/>
        </p:nvCxnSpPr>
        <p:spPr bwMode="auto">
          <a:xfrm flipH="1">
            <a:off x="1406525" y="5354637"/>
            <a:ext cx="14573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5" name="Rectangle 51"/>
          <p:cNvSpPr>
            <a:spLocks noChangeArrowheads="1"/>
          </p:cNvSpPr>
          <p:nvPr/>
        </p:nvSpPr>
        <p:spPr bwMode="auto">
          <a:xfrm flipH="1">
            <a:off x="1025525" y="5754687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9266" name="Rectangle 52"/>
          <p:cNvSpPr>
            <a:spLocks noChangeArrowheads="1"/>
          </p:cNvSpPr>
          <p:nvPr/>
        </p:nvSpPr>
        <p:spPr bwMode="auto">
          <a:xfrm flipH="1">
            <a:off x="4122738" y="5754687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sp>
        <p:nvSpPr>
          <p:cNvPr id="9267" name="Rectangle 53"/>
          <p:cNvSpPr>
            <a:spLocks noChangeArrowheads="1"/>
          </p:cNvSpPr>
          <p:nvPr/>
        </p:nvSpPr>
        <p:spPr bwMode="auto">
          <a:xfrm flipH="1">
            <a:off x="2263775" y="5754687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cxnSp>
        <p:nvCxnSpPr>
          <p:cNvPr id="9268" name="AutoShape 54"/>
          <p:cNvCxnSpPr>
            <a:cxnSpLocks noChangeShapeType="1"/>
            <a:stCxn id="9266" idx="3"/>
            <a:endCxn id="9270" idx="1"/>
          </p:cNvCxnSpPr>
          <p:nvPr/>
        </p:nvCxnSpPr>
        <p:spPr bwMode="auto">
          <a:xfrm flipH="1">
            <a:off x="3265488" y="5861050"/>
            <a:ext cx="849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9" name="AutoShape 55"/>
          <p:cNvCxnSpPr>
            <a:cxnSpLocks noChangeShapeType="1"/>
            <a:stCxn id="9267" idx="3"/>
            <a:endCxn id="9265" idx="1"/>
          </p:cNvCxnSpPr>
          <p:nvPr/>
        </p:nvCxnSpPr>
        <p:spPr bwMode="auto">
          <a:xfrm flipH="1">
            <a:off x="1397000" y="5861050"/>
            <a:ext cx="8588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0" name="Rectangle 56"/>
          <p:cNvSpPr>
            <a:spLocks noChangeArrowheads="1"/>
          </p:cNvSpPr>
          <p:nvPr/>
        </p:nvSpPr>
        <p:spPr bwMode="auto">
          <a:xfrm flipH="1">
            <a:off x="2881313" y="5754687"/>
            <a:ext cx="363537" cy="2159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cxnSp>
        <p:nvCxnSpPr>
          <p:cNvPr id="9271" name="AutoShape 57"/>
          <p:cNvCxnSpPr>
            <a:cxnSpLocks noChangeShapeType="1"/>
            <a:stCxn id="9270" idx="3"/>
            <a:endCxn id="9267" idx="1"/>
          </p:cNvCxnSpPr>
          <p:nvPr/>
        </p:nvCxnSpPr>
        <p:spPr bwMode="auto">
          <a:xfrm flipH="1">
            <a:off x="2638425" y="5861050"/>
            <a:ext cx="225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2" name="AutoShape 58"/>
          <p:cNvSpPr>
            <a:spLocks noChangeArrowheads="1"/>
          </p:cNvSpPr>
          <p:nvPr/>
        </p:nvSpPr>
        <p:spPr bwMode="auto">
          <a:xfrm>
            <a:off x="4848225" y="5730875"/>
            <a:ext cx="609600" cy="303212"/>
          </a:xfrm>
          <a:prstGeom prst="rightArrow">
            <a:avLst>
              <a:gd name="adj1" fmla="val 50000"/>
              <a:gd name="adj2" fmla="val 5026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9564" name="AutoShape 60"/>
          <p:cNvCxnSpPr>
            <a:cxnSpLocks noChangeShapeType="1"/>
            <a:stCxn id="9260" idx="0"/>
            <a:endCxn id="9263" idx="0"/>
          </p:cNvCxnSpPr>
          <p:nvPr/>
        </p:nvCxnSpPr>
        <p:spPr bwMode="auto">
          <a:xfrm rot="5400000" flipV="1">
            <a:off x="2134394" y="4301331"/>
            <a:ext cx="1587" cy="185737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4" name="AutoShape 61"/>
          <p:cNvCxnSpPr>
            <a:cxnSpLocks noChangeShapeType="1"/>
            <a:stCxn id="9242" idx="2"/>
            <a:endCxn id="9260" idx="0"/>
          </p:cNvCxnSpPr>
          <p:nvPr/>
        </p:nvCxnSpPr>
        <p:spPr bwMode="auto">
          <a:xfrm>
            <a:off x="1206500" y="4975225"/>
            <a:ext cx="0" cy="2540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5" name="Text Box 62"/>
          <p:cNvSpPr txBox="1">
            <a:spLocks noChangeArrowheads="1"/>
          </p:cNvSpPr>
          <p:nvPr/>
        </p:nvSpPr>
        <p:spPr bwMode="auto">
          <a:xfrm flipH="1">
            <a:off x="3114675" y="58816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9276" name="Text Box 63"/>
          <p:cNvSpPr txBox="1">
            <a:spLocks noChangeArrowheads="1"/>
          </p:cNvSpPr>
          <p:nvPr/>
        </p:nvSpPr>
        <p:spPr bwMode="auto">
          <a:xfrm flipH="1">
            <a:off x="3114675" y="53990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9277" name="Text Box 64"/>
          <p:cNvSpPr txBox="1">
            <a:spLocks noChangeArrowheads="1"/>
          </p:cNvSpPr>
          <p:nvPr/>
        </p:nvSpPr>
        <p:spPr bwMode="auto">
          <a:xfrm flipH="1">
            <a:off x="3114675" y="48910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cxnSp>
        <p:nvCxnSpPr>
          <p:cNvPr id="9278" name="AutoShape 66"/>
          <p:cNvCxnSpPr>
            <a:cxnSpLocks noChangeShapeType="1"/>
            <a:stCxn id="9263" idx="2"/>
            <a:endCxn id="9270" idx="0"/>
          </p:cNvCxnSpPr>
          <p:nvPr/>
        </p:nvCxnSpPr>
        <p:spPr bwMode="auto">
          <a:xfrm>
            <a:off x="3063875" y="5481637"/>
            <a:ext cx="0" cy="2540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9" name="AutoShape 67"/>
          <p:cNvCxnSpPr>
            <a:cxnSpLocks noChangeShapeType="1"/>
            <a:stCxn id="9270" idx="2"/>
            <a:endCxn id="9258" idx="0"/>
          </p:cNvCxnSpPr>
          <p:nvPr/>
        </p:nvCxnSpPr>
        <p:spPr bwMode="auto">
          <a:xfrm>
            <a:off x="3063875" y="5988050"/>
            <a:ext cx="0" cy="2555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1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We can implement a skip list with  quad-nodes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 quad-node stores:</a:t>
            </a:r>
          </a:p>
          <a:p>
            <a:pPr lvl="1" eaLnBrk="1" hangingPunct="1"/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entry</a:t>
            </a:r>
          </a:p>
          <a:p>
            <a:pPr lvl="1" eaLnBrk="1" hangingPunct="1"/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link to the node </a:t>
            </a:r>
            <a:r>
              <a:rPr lang="en-US" altLang="en-US" sz="1800" dirty="0" err="1">
                <a:latin typeface="Calibri" charset="0"/>
                <a:ea typeface="Calibri" charset="0"/>
                <a:cs typeface="Calibri" charset="0"/>
              </a:rPr>
              <a:t>prev</a:t>
            </a:r>
            <a:endParaRPr lang="en-US" altLang="en-US" sz="1800" dirty="0">
              <a:latin typeface="Calibri" charset="0"/>
              <a:ea typeface="Calibri" charset="0"/>
              <a:cs typeface="Calibri" charset="0"/>
            </a:endParaRPr>
          </a:p>
          <a:p>
            <a:pPr lvl="1" eaLnBrk="1" hangingPunct="1"/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link to the node next</a:t>
            </a:r>
          </a:p>
          <a:p>
            <a:pPr lvl="1" eaLnBrk="1" hangingPunct="1"/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link to the node below</a:t>
            </a:r>
          </a:p>
          <a:p>
            <a:pPr lvl="1" eaLnBrk="1" hangingPunct="1"/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link to the node above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Also, we define special keys PLUS_INF and MINUS_INF, and we modify the key comparator to handle them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6400800" y="3048000"/>
            <a:ext cx="1524000" cy="1524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6781800" y="3429000"/>
            <a:ext cx="762000" cy="762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3600" b="1" i="1">
                <a:latin typeface="Times New Roman" charset="0"/>
              </a:rPr>
              <a:t>x</a:t>
            </a:r>
          </a:p>
        </p:txBody>
      </p:sp>
      <p:sp>
        <p:nvSpPr>
          <p:cNvPr id="10248" name="Line 18"/>
          <p:cNvSpPr>
            <a:spLocks noChangeShapeType="1"/>
          </p:cNvSpPr>
          <p:nvPr/>
        </p:nvSpPr>
        <p:spPr bwMode="auto">
          <a:xfrm>
            <a:off x="7696200" y="3810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9"/>
          <p:cNvSpPr>
            <a:spLocks noChangeShapeType="1"/>
          </p:cNvSpPr>
          <p:nvPr/>
        </p:nvSpPr>
        <p:spPr bwMode="auto">
          <a:xfrm rot="10800000">
            <a:off x="5867400" y="3810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20"/>
          <p:cNvSpPr>
            <a:spLocks noChangeShapeType="1"/>
          </p:cNvSpPr>
          <p:nvPr/>
        </p:nvSpPr>
        <p:spPr bwMode="auto">
          <a:xfrm rot="-5400000">
            <a:off x="6824663" y="28860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21"/>
          <p:cNvSpPr>
            <a:spLocks noChangeShapeType="1"/>
          </p:cNvSpPr>
          <p:nvPr/>
        </p:nvSpPr>
        <p:spPr bwMode="auto">
          <a:xfrm rot="5400000">
            <a:off x="6824663" y="47148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22"/>
          <p:cNvSpPr txBox="1">
            <a:spLocks noChangeArrowheads="1"/>
          </p:cNvSpPr>
          <p:nvPr/>
        </p:nvSpPr>
        <p:spPr bwMode="auto">
          <a:xfrm flipH="1">
            <a:off x="4618038" y="2792413"/>
            <a:ext cx="1868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800"/>
              <a:t>quad-node</a:t>
            </a:r>
            <a:endParaRPr lang="en-US" altLang="en-US" sz="2800" baseline="-25000"/>
          </a:p>
        </p:txBody>
      </p:sp>
    </p:spTree>
    <p:extLst>
      <p:ext uri="{BB962C8B-B14F-4D97-AF65-F5344CB8AC3E}">
        <p14:creationId xmlns:p14="http://schemas.microsoft.com/office/powerpoint/2010/main" val="4706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</a:t>
            </a:r>
            <a:r>
              <a:rPr lang="en-US" dirty="0" err="1"/>
              <a:t>skiplist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  <a:p>
            <a:pPr lvl="1"/>
            <a:r>
              <a:rPr lang="en-US" dirty="0"/>
              <a:t>O(n)</a:t>
            </a:r>
          </a:p>
          <a:p>
            <a:pPr lvl="1"/>
            <a:r>
              <a:rPr lang="en-US" dirty="0"/>
              <a:t>Surprising? (Note that an element is stored in multiple places)</a:t>
            </a:r>
          </a:p>
          <a:p>
            <a:pPr lvl="1"/>
            <a:endParaRPr lang="en-US" dirty="0"/>
          </a:p>
          <a:p>
            <a:r>
              <a:rPr lang="en-US" dirty="0"/>
              <a:t>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see why the probability course helps here. Be ready for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24416"/>
            <a:ext cx="7848600" cy="20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Space Usage</a:t>
            </a:r>
          </a:p>
        </p:txBody>
      </p:sp>
      <p:sp>
        <p:nvSpPr>
          <p:cNvPr id="1030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space used by a skip list depends on the random bits used by each invocation of the insertion algorithm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use the following two basic probabilistic facts: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Fact 1: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The probability of getting </a:t>
            </a:r>
            <a:r>
              <a:rPr lang="en-US" altLang="en-US" sz="1800" b="1" i="1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consecutive heads when flipping a coin is 1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/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sz="1800" b="1" i="1" baseline="30000" dirty="0">
                <a:latin typeface="Calibri" charset="0"/>
                <a:ea typeface="Calibri" charset="0"/>
                <a:cs typeface="Calibri" charset="0"/>
              </a:rPr>
              <a:t>i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800" b="1" i="1" baseline="30000" dirty="0">
              <a:latin typeface="Calibri" charset="0"/>
              <a:ea typeface="Calibri" charset="0"/>
              <a:cs typeface="Calibri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Fact 2: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If each of </a:t>
            </a:r>
            <a:r>
              <a:rPr lang="en-US" altLang="en-US" sz="1800" b="1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entries is present in a set with probability </a:t>
            </a:r>
            <a:r>
              <a:rPr lang="en-US" altLang="en-US" sz="1800" b="1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, the expected size of the set is </a:t>
            </a:r>
            <a:r>
              <a:rPr lang="en-US" altLang="en-US" sz="1800" b="1" i="1" dirty="0">
                <a:latin typeface="Calibri" charset="0"/>
                <a:ea typeface="Calibri" charset="0"/>
                <a:cs typeface="Calibri" charset="0"/>
              </a:rPr>
              <a:t>np</a:t>
            </a:r>
            <a:br>
              <a:rPr lang="en-US" altLang="en-US" sz="1800" b="1" i="1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1" i="1" dirty="0">
                <a:latin typeface="Calibri" charset="0"/>
                <a:ea typeface="Calibri" charset="0"/>
                <a:cs typeface="Calibri" charset="0"/>
              </a:rPr>
              <a:t>(expectation of a binomial</a:t>
            </a:r>
            <a:r>
              <a:rPr lang="ko-KR" altLang="en-US" sz="1800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ko-KR" sz="1800" b="1" i="1" dirty="0">
                <a:latin typeface="Calibri" charset="0"/>
                <a:ea typeface="Calibri" charset="0"/>
                <a:cs typeface="Calibri" charset="0"/>
              </a:rPr>
              <a:t>distribution)</a:t>
            </a:r>
            <a:endParaRPr lang="en-US" altLang="en-US" sz="1800" b="1" i="1" baseline="300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1031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Consider a skip list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entries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By Fact 1, we insert an entry in 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="1" i="1" baseline="-25000" dirty="0">
                <a:latin typeface="Times New Roman" charset="0"/>
              </a:rPr>
              <a:t>i</a:t>
            </a:r>
            <a:r>
              <a:rPr lang="en-US" altLang="en-US" sz="1800" dirty="0"/>
              <a:t> with probability </a:t>
            </a:r>
            <a:r>
              <a:rPr lang="en-US" altLang="en-US" sz="1800" dirty="0">
                <a:latin typeface="Times New Roman" charset="0"/>
              </a:rPr>
              <a:t>1</a:t>
            </a:r>
            <a:r>
              <a:rPr lang="en-US" altLang="en-US" sz="1800" dirty="0">
                <a:latin typeface="Symbol" charset="2"/>
                <a:sym typeface="Symbol" charset="2"/>
              </a:rPr>
              <a:t>/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i</a:t>
            </a:r>
            <a:endParaRPr lang="en-US" altLang="en-US" sz="1800" baseline="30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Why? Because we insert the entry for all levels &lt;= </a:t>
            </a:r>
            <a:r>
              <a:rPr lang="en-US" altLang="en-US" sz="1400" dirty="0" err="1"/>
              <a:t>i</a:t>
            </a: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By Fact 2, the expected size of 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="1" i="1" baseline="-25000" dirty="0">
                <a:latin typeface="Times New Roman" charset="0"/>
              </a:rPr>
              <a:t>i</a:t>
            </a:r>
            <a:r>
              <a:rPr lang="en-US" altLang="en-US" sz="1800" dirty="0"/>
              <a:t> is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Symbol" charset="2"/>
                <a:sym typeface="Symbol" charset="2"/>
              </a:rPr>
              <a:t>/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i</a:t>
            </a:r>
            <a:r>
              <a:rPr lang="en-US" altLang="en-US" sz="18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expected number of nodes used by the skip list 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90820"/>
              </p:ext>
            </p:extLst>
          </p:nvPr>
        </p:nvGraphicFramePr>
        <p:xfrm>
          <a:off x="6019800" y="4495800"/>
          <a:ext cx="20193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3" imgW="1257120" imgH="457200" progId="Equation.3">
                  <p:embed/>
                </p:oleObj>
              </mc:Choice>
              <mc:Fallback>
                <p:oleObj name="Equation" r:id="rId3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20193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4876800" y="5105400"/>
            <a:ext cx="384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Blip>
                <a:blip r:embed="rId5"/>
              </a:buBlip>
            </a:pP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Blip>
                <a:blip r:embed="rId5"/>
              </a:buBlip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Thus, the expected space usage of a skip list with </a:t>
            </a:r>
            <a:r>
              <a:rPr lang="en-US" altLang="en-US" sz="2000" b="1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items is </a:t>
            </a:r>
            <a:r>
              <a:rPr lang="en-US" altLang="en-US" sz="2000" b="1" i="1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en-US" sz="2000" b="1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20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Height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The running time of the search and insertion algorithms is affected by the height </a:t>
            </a:r>
            <a:r>
              <a:rPr lang="en-US" altLang="en-US" sz="2000" b="1" i="1" dirty="0">
                <a:latin typeface="Times New Roman" charset="0"/>
              </a:rPr>
              <a:t>h</a:t>
            </a:r>
            <a:r>
              <a:rPr lang="en-US" altLang="en-US" sz="2000" dirty="0"/>
              <a:t> of the skip list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We show that with </a:t>
            </a:r>
            <a:r>
              <a:rPr lang="en-US" altLang="en-US" sz="2000" dirty="0">
                <a:solidFill>
                  <a:srgbClr val="FF0000"/>
                </a:solidFill>
              </a:rPr>
              <a:t>high probability</a:t>
            </a:r>
            <a:r>
              <a:rPr lang="en-US" altLang="en-US" sz="2000" dirty="0"/>
              <a:t>, a skip list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items has height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We use the following additional probabilistic fact: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Fact 3:</a:t>
            </a:r>
            <a:r>
              <a:rPr lang="en-US" altLang="en-US" sz="1800" dirty="0"/>
              <a:t> If each of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/>
              <a:t> events has probability </a:t>
            </a:r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dirty="0"/>
              <a:t>, the probability that at least one event occurs is at most </a:t>
            </a:r>
            <a:r>
              <a:rPr lang="en-US" altLang="en-US" sz="1800" b="1" i="1" dirty="0">
                <a:latin typeface="Times New Roman" charset="0"/>
              </a:rPr>
              <a:t>np</a:t>
            </a:r>
            <a:r>
              <a:rPr lang="ko-KR" altLang="en-US" sz="1800" b="1" i="1" dirty="0">
                <a:latin typeface="Times New Roman" charset="0"/>
              </a:rPr>
              <a:t> </a:t>
            </a:r>
            <a:r>
              <a:rPr lang="en-US" altLang="ko-KR" sz="1800" b="1" i="1" dirty="0">
                <a:latin typeface="Times New Roman" charset="0"/>
              </a:rPr>
              <a:t>(union bound)</a:t>
            </a:r>
            <a:endParaRPr lang="en-US" altLang="en-US" sz="1800" b="1" i="1" dirty="0">
              <a:latin typeface="Times New Roman" charset="0"/>
            </a:endParaRPr>
          </a:p>
        </p:txBody>
      </p:sp>
      <p:sp>
        <p:nvSpPr>
          <p:cNvPr id="11270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Consider a skip list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entires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By Fact 1, we insert an entry in 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="1" i="1" baseline="-25000" dirty="0">
                <a:latin typeface="Times New Roman" charset="0"/>
              </a:rPr>
              <a:t>i</a:t>
            </a:r>
            <a:r>
              <a:rPr lang="en-US" altLang="en-US" sz="1800" dirty="0"/>
              <a:t> with probability </a:t>
            </a:r>
            <a:r>
              <a:rPr lang="en-US" altLang="en-US" sz="1800" dirty="0">
                <a:latin typeface="Times New Roman" charset="0"/>
              </a:rPr>
              <a:t>1</a:t>
            </a:r>
            <a:r>
              <a:rPr lang="en-US" altLang="en-US" sz="1800" dirty="0">
                <a:latin typeface="Symbol" charset="2"/>
                <a:sym typeface="Symbol" charset="2"/>
              </a:rPr>
              <a:t>/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i</a:t>
            </a:r>
            <a:endParaRPr lang="en-US" altLang="en-US" sz="1800" baseline="300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By Fact 3, the probability that 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="1" i="1" baseline="-25000" dirty="0">
                <a:latin typeface="Times New Roman" charset="0"/>
              </a:rPr>
              <a:t>i</a:t>
            </a:r>
            <a:r>
              <a:rPr lang="en-US" altLang="en-US" sz="1800" dirty="0"/>
              <a:t> has at least one item is at most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Symbol" charset="2"/>
                <a:sym typeface="Symbol" charset="2"/>
              </a:rPr>
              <a:t>/</a:t>
            </a:r>
            <a:r>
              <a:rPr lang="en-US" altLang="en-US" sz="1800" dirty="0">
                <a:latin typeface="Times New Roman" charset="0"/>
              </a:rPr>
              <a:t>2</a:t>
            </a:r>
            <a:r>
              <a:rPr lang="en-US" altLang="en-US" sz="1800" b="1" i="1" baseline="30000" dirty="0">
                <a:latin typeface="Times New Roman" charset="0"/>
              </a:rPr>
              <a:t>i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By picking </a:t>
            </a:r>
            <a:r>
              <a:rPr lang="en-US" altLang="en-US" sz="2000" b="1" i="1" dirty="0" err="1">
                <a:latin typeface="Times New Roman" charset="0"/>
              </a:rPr>
              <a:t>i</a:t>
            </a:r>
            <a:r>
              <a:rPr lang="en-US" altLang="en-US" sz="2000" dirty="0">
                <a:latin typeface="Times New Roman" charset="0"/>
              </a:rPr>
              <a:t> </a:t>
            </a:r>
            <a:r>
              <a:rPr lang="en-US" altLang="en-US" sz="2000" dirty="0">
                <a:latin typeface="Symbol" charset="2"/>
                <a:sym typeface="Symbol" charset="2"/>
              </a:rPr>
              <a:t>=</a:t>
            </a:r>
            <a:r>
              <a:rPr lang="en-US" altLang="en-US" sz="2000" dirty="0">
                <a:latin typeface="Times New Roman" charset="0"/>
              </a:rPr>
              <a:t> 3log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, we have that the probability that </a:t>
            </a:r>
            <a:r>
              <a:rPr lang="en-US" altLang="en-US" sz="2000" b="1" i="1" dirty="0">
                <a:latin typeface="Times New Roman" charset="0"/>
              </a:rPr>
              <a:t>S</a:t>
            </a:r>
            <a:r>
              <a:rPr lang="en-US" altLang="en-US" sz="2000" baseline="-25000" dirty="0">
                <a:latin typeface="Times New Roman" charset="0"/>
              </a:rPr>
              <a:t>3log </a:t>
            </a:r>
            <a:r>
              <a:rPr lang="en-US" altLang="en-US" sz="2000" b="1" i="1" baseline="-25000" dirty="0">
                <a:latin typeface="Times New Roman" charset="0"/>
              </a:rPr>
              <a:t>n</a:t>
            </a:r>
            <a:r>
              <a:rPr lang="en-US" altLang="en-US" sz="2000" dirty="0"/>
              <a:t> has at least one entry is</a:t>
            </a:r>
            <a:br>
              <a:rPr lang="en-US" altLang="en-US" sz="2000" dirty="0"/>
            </a:br>
            <a:r>
              <a:rPr lang="en-US" altLang="en-US" sz="2000" dirty="0"/>
              <a:t>at most</a:t>
            </a:r>
            <a:br>
              <a:rPr lang="en-US" altLang="en-US" sz="2000" dirty="0"/>
            </a:br>
            <a:r>
              <a:rPr lang="en-US" altLang="en-US" sz="2000" dirty="0"/>
              <a:t>	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Symbol" charset="2"/>
                <a:sym typeface="Symbol" charset="2"/>
              </a:rPr>
              <a:t>/</a:t>
            </a:r>
            <a:r>
              <a:rPr lang="en-US" altLang="en-US" sz="2000" dirty="0">
                <a:latin typeface="Times New Roman" charset="0"/>
              </a:rPr>
              <a:t>2</a:t>
            </a:r>
            <a:r>
              <a:rPr lang="en-US" altLang="en-US" sz="2000" baseline="30000" dirty="0">
                <a:latin typeface="Times New Roman" charset="0"/>
              </a:rPr>
              <a:t>3log </a:t>
            </a:r>
            <a:r>
              <a:rPr lang="en-US" altLang="en-US" sz="2000" b="1" i="1" baseline="30000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 </a:t>
            </a:r>
            <a:r>
              <a:rPr lang="en-US" altLang="en-US" sz="2000" dirty="0">
                <a:latin typeface="Symbol" charset="2"/>
                <a:sym typeface="Symbol" charset="2"/>
              </a:rPr>
              <a:t>=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Symbol" charset="2"/>
                <a:sym typeface="Symbol" charset="2"/>
              </a:rPr>
              <a:t>/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baseline="30000" dirty="0">
                <a:latin typeface="Times New Roman" charset="0"/>
              </a:rPr>
              <a:t>3</a:t>
            </a:r>
            <a:r>
              <a:rPr lang="en-US" altLang="en-US" sz="2000" dirty="0">
                <a:latin typeface="Times New Roman" charset="0"/>
              </a:rPr>
              <a:t> </a:t>
            </a:r>
            <a:r>
              <a:rPr lang="en-US" altLang="en-US" sz="2000" dirty="0">
                <a:latin typeface="Symbol" charset="2"/>
                <a:sym typeface="Symbol" charset="2"/>
              </a:rPr>
              <a:t>= </a:t>
            </a:r>
            <a:r>
              <a:rPr lang="en-US" altLang="en-US" sz="2000" dirty="0">
                <a:latin typeface="Times New Roman" charset="0"/>
              </a:rPr>
              <a:t>1</a:t>
            </a:r>
            <a:r>
              <a:rPr lang="en-US" altLang="en-US" sz="2000" dirty="0">
                <a:latin typeface="Symbol" charset="2"/>
                <a:sym typeface="Symbol" charset="2"/>
              </a:rPr>
              <a:t>/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baseline="30000" dirty="0">
                <a:latin typeface="Times New Roman" charset="0"/>
              </a:rPr>
              <a:t>2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Thus a skip list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entries has height at most </a:t>
            </a:r>
            <a:r>
              <a:rPr lang="en-US" altLang="en-US" sz="2000" dirty="0">
                <a:latin typeface="Times New Roman" charset="0"/>
              </a:rPr>
              <a:t>3log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with probability at least </a:t>
            </a:r>
            <a:r>
              <a:rPr lang="en-US" altLang="en-US" sz="2000" dirty="0">
                <a:latin typeface="Times New Roman" charset="0"/>
              </a:rPr>
              <a:t>1</a:t>
            </a:r>
            <a:r>
              <a:rPr lang="en-US" altLang="en-US" sz="2000" dirty="0">
                <a:latin typeface="Symbol" charset="2"/>
              </a:rPr>
              <a:t> - </a:t>
            </a:r>
            <a:r>
              <a:rPr lang="en-US" altLang="en-US" sz="2000" dirty="0">
                <a:latin typeface="Times New Roman" charset="0"/>
              </a:rPr>
              <a:t> 1</a:t>
            </a:r>
            <a:r>
              <a:rPr lang="en-US" altLang="en-US" sz="2000" dirty="0">
                <a:latin typeface="Symbol" charset="2"/>
                <a:sym typeface="Symbol" charset="2"/>
              </a:rPr>
              <a:t>/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baseline="30000" dirty="0">
                <a:latin typeface="Times New Roman" charset="0"/>
              </a:rPr>
              <a:t>2</a:t>
            </a:r>
            <a:br>
              <a:rPr lang="en-US" altLang="en-US" sz="2000" baseline="30000" dirty="0">
                <a:latin typeface="Times New Roman" charset="0"/>
              </a:rPr>
            </a:br>
            <a:endParaRPr lang="en-US" altLang="en-US" sz="2000" baseline="30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height is </a:t>
            </a:r>
            <a:r>
              <a:rPr lang="en-US" altLang="en-US" sz="2000" i="1" dirty="0"/>
              <a:t>O(log </a:t>
            </a:r>
            <a:r>
              <a:rPr lang="en-US" altLang="en-US" sz="2000" b="1" i="1" dirty="0"/>
              <a:t>n</a:t>
            </a:r>
            <a:r>
              <a:rPr lang="en-US" altLang="en-US" sz="2000" i="1" dirty="0"/>
              <a:t>)</a:t>
            </a:r>
            <a:r>
              <a:rPr lang="en-US" altLang="en-US" sz="2000" dirty="0"/>
              <a:t> with “high probability”</a:t>
            </a:r>
            <a:endParaRPr lang="en-US" altLang="en-US" sz="2000" baseline="30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45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Search and Update Times (1)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search time in a skip list is proportional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the number of drop-down steps, plus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the number of scan-forward steps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drop-down steps are bounded by the height of the skip list and thus are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 </a:t>
            </a:r>
            <a:r>
              <a:rPr lang="en-US" altLang="en-US" sz="2000" dirty="0"/>
              <a:t>with high probability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To analyze the scan-forward steps, we use yet another probabilistic fact: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Fact 4: 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The expected number of coin tosses required in order to get tails is 2</a:t>
            </a:r>
            <a:endParaRPr lang="en-US" alt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04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Search and Update Times (2)</a:t>
            </a:r>
          </a:p>
        </p:txBody>
      </p:sp>
      <p:sp>
        <p:nvSpPr>
          <p:cNvPr id="12294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>
          <a:xfrm>
            <a:off x="380999" y="1219200"/>
            <a:ext cx="8534401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After the key at the starting position, each additional key examined in a scan-forward at level </a:t>
            </a:r>
            <a:r>
              <a:rPr lang="en-US" altLang="en-US" sz="1800" i="1" dirty="0" err="1"/>
              <a:t>i</a:t>
            </a:r>
            <a:r>
              <a:rPr lang="en-US" altLang="en-US" sz="1800" dirty="0"/>
              <a:t> cannot also belong to level </a:t>
            </a:r>
            <a:r>
              <a:rPr lang="en-US" altLang="en-US" sz="1800" i="1" dirty="0"/>
              <a:t>i+1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 dirty="0"/>
              <a:t>The probability that any further key is examined is ½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 dirty="0"/>
              <a:t>How many additional keys should be examined at each level </a:t>
            </a:r>
            <a:r>
              <a:rPr lang="en-US" altLang="en-US" sz="1600" i="1" dirty="0" err="1"/>
              <a:t>i</a:t>
            </a:r>
            <a:r>
              <a:rPr lang="en-US" altLang="en-US" sz="1600" i="1" dirty="0"/>
              <a:t> on average?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By Fact 4, in each list the expected number of scan-forward steps is 2, i.e.,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(1)</a:t>
            </a:r>
            <a:endParaRPr lang="en-US" altLang="en-US" sz="1800" i="1" dirty="0"/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Thus, the expected number of scan-forward steps is 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(log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Times New Roman" charset="0"/>
              </a:rPr>
              <a:t>)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We conclude that a search in a skip list takes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(log 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Times New Roman" charset="0"/>
              </a:rPr>
              <a:t>) </a:t>
            </a:r>
            <a:r>
              <a:rPr lang="en-US" altLang="en-US" sz="1800" dirty="0"/>
              <a:t>expected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The analysis of insertion and deletion gives similar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" y="4114552"/>
            <a:ext cx="8153400" cy="2591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2991" y="4322992"/>
            <a:ext cx="3082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Insertion of “42” with </a:t>
            </a:r>
            <a:r>
              <a:rPr lang="en-US" sz="2000" i="1" dirty="0" err="1"/>
              <a:t>i</a:t>
            </a:r>
            <a:r>
              <a:rPr lang="en-US" sz="2000" i="1" dirty="0"/>
              <a:t>=3</a:t>
            </a:r>
          </a:p>
        </p:txBody>
      </p:sp>
      <p:sp>
        <p:nvSpPr>
          <p:cNvPr id="9" name="Text Box 132"/>
          <p:cNvSpPr txBox="1">
            <a:spLocks noChangeArrowheads="1"/>
          </p:cNvSpPr>
          <p:nvPr/>
        </p:nvSpPr>
        <p:spPr bwMode="auto">
          <a:xfrm>
            <a:off x="3511550" y="4627418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3</a:t>
            </a:r>
            <a:endParaRPr lang="en-US" altLang="en-US" sz="1800" baseline="-25000" dirty="0">
              <a:latin typeface="Times New Roman" charset="0"/>
            </a:endParaRPr>
          </a:p>
        </p:txBody>
      </p:sp>
      <p:sp>
        <p:nvSpPr>
          <p:cNvPr id="10" name="Text Box 132"/>
          <p:cNvSpPr txBox="1">
            <a:spLocks noChangeArrowheads="1"/>
          </p:cNvSpPr>
          <p:nvPr/>
        </p:nvSpPr>
        <p:spPr bwMode="auto">
          <a:xfrm>
            <a:off x="4110182" y="5160818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baseline="-25000" dirty="0">
                <a:latin typeface="Times New Roman" charset="0"/>
              </a:rPr>
              <a:t>2</a:t>
            </a: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4654550" y="552753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1</a:t>
            </a:r>
            <a:endParaRPr lang="en-US" altLang="en-US" sz="1800" baseline="-25000" dirty="0">
              <a:latin typeface="Times New Roman" charset="0"/>
            </a:endParaRPr>
          </a:p>
        </p:txBody>
      </p:sp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5264150" y="5999018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baseline="-25000" dirty="0">
                <a:latin typeface="Times New Roman" charset="0"/>
              </a:rPr>
              <a:t>0</a:t>
            </a:r>
          </a:p>
        </p:txBody>
      </p:sp>
      <p:cxnSp>
        <p:nvCxnSpPr>
          <p:cNvPr id="13" name="AutoShape 126"/>
          <p:cNvCxnSpPr>
            <a:cxnSpLocks noChangeShapeType="1"/>
          </p:cNvCxnSpPr>
          <p:nvPr/>
        </p:nvCxnSpPr>
        <p:spPr bwMode="auto">
          <a:xfrm>
            <a:off x="3435350" y="5237018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7"/>
          <p:cNvCxnSpPr>
            <a:cxnSpLocks noChangeShapeType="1"/>
          </p:cNvCxnSpPr>
          <p:nvPr/>
        </p:nvCxnSpPr>
        <p:spPr bwMode="auto">
          <a:xfrm rot="5400000" flipV="1">
            <a:off x="3730264" y="5165219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6"/>
          <p:cNvCxnSpPr>
            <a:cxnSpLocks noChangeShapeType="1"/>
          </p:cNvCxnSpPr>
          <p:nvPr/>
        </p:nvCxnSpPr>
        <p:spPr bwMode="auto">
          <a:xfrm>
            <a:off x="4040620" y="5641832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7"/>
          <p:cNvCxnSpPr>
            <a:cxnSpLocks noChangeShapeType="1"/>
          </p:cNvCxnSpPr>
          <p:nvPr/>
        </p:nvCxnSpPr>
        <p:spPr bwMode="auto">
          <a:xfrm rot="5400000" flipV="1">
            <a:off x="4277519" y="5583888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6"/>
          <p:cNvCxnSpPr>
            <a:cxnSpLocks noChangeShapeType="1"/>
          </p:cNvCxnSpPr>
          <p:nvPr/>
        </p:nvCxnSpPr>
        <p:spPr bwMode="auto">
          <a:xfrm>
            <a:off x="4484832" y="6113319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27"/>
          <p:cNvCxnSpPr>
            <a:cxnSpLocks noChangeShapeType="1"/>
          </p:cNvCxnSpPr>
          <p:nvPr/>
        </p:nvCxnSpPr>
        <p:spPr bwMode="auto">
          <a:xfrm rot="5400000" flipV="1">
            <a:off x="4873698" y="5999094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13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1331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skip list is a data structure for dictionaries that uses a randomized insertion algorithm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a skip list with 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dirty="0"/>
              <a:t> entries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expected space used is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expected search, insertion and deletion time is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</a:p>
        </p:txBody>
      </p:sp>
      <p:sp>
        <p:nvSpPr>
          <p:cNvPr id="13318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Using a more complex probabilistic analysis, one can show that these performance bounds also hold with high probability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Skip lists are fast and simple to implement in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248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0" cy="1600200"/>
          </a:xfrm>
        </p:spPr>
        <p:txBody>
          <a:bodyPr/>
          <a:lstStyle/>
          <a:p>
            <a:r>
              <a:rPr lang="en-US" sz="2400" dirty="0"/>
              <a:t>Key: </a:t>
            </a:r>
            <a:r>
              <a:rPr lang="en-US" sz="2200" dirty="0"/>
              <a:t>(origin, destination, date, time)</a:t>
            </a:r>
          </a:p>
          <a:p>
            <a:r>
              <a:rPr lang="en-US" sz="2400" dirty="0"/>
              <a:t>Value: (flight number, available seats, first or economy, duration, fare, </a:t>
            </a:r>
            <a:r>
              <a:rPr lang="en-US" sz="2400" dirty="0" err="1"/>
              <a:t>etc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25" y="304800"/>
            <a:ext cx="4231179" cy="28379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42900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User</a:t>
            </a:r>
          </a:p>
          <a:p>
            <a:pPr lvl="1"/>
            <a:r>
              <a:rPr lang="en-US" sz="2000" kern="0" dirty="0"/>
              <a:t>Happy about “closest” departure time, not simply searching the flights with exact match with the given key</a:t>
            </a:r>
          </a:p>
          <a:p>
            <a:pPr lvl="1"/>
            <a:endParaRPr lang="en-US" sz="2000" kern="0" dirty="0"/>
          </a:p>
          <a:p>
            <a:r>
              <a:rPr lang="en-US" sz="2400" kern="0" dirty="0"/>
              <a:t>We may need a slightly different data structure from Map ADT</a:t>
            </a:r>
          </a:p>
          <a:p>
            <a:endParaRPr lang="en-US" sz="2400" kern="0" dirty="0"/>
          </a:p>
          <a:p>
            <a:r>
              <a:rPr lang="en-US" sz="2400" kern="0" dirty="0"/>
              <a:t>That’s an </a:t>
            </a:r>
            <a:r>
              <a:rPr lang="en-US" sz="2400" kern="0" dirty="0">
                <a:solidFill>
                  <a:srgbClr val="FF0000"/>
                </a:solidFill>
              </a:rPr>
              <a:t>ordered Map</a:t>
            </a:r>
          </a:p>
          <a:p>
            <a:pPr lvl="1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3720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Map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dirty="0"/>
              <a:t>Map ADT + the following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SkipList</a:t>
            </a:r>
            <a:r>
              <a:rPr lang="en-US" dirty="0"/>
              <a:t> is one of the efficient way of implementing ordered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18" y="1727023"/>
            <a:ext cx="6339382" cy="40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1E06-44C1-9643-85BD-AA4C92E9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Ordered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5269-4CC0-454B-8AC5-042ABD64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1" y="1219200"/>
            <a:ext cx="8686800" cy="3048000"/>
          </a:xfrm>
        </p:spPr>
        <p:txBody>
          <a:bodyPr/>
          <a:lstStyle/>
          <a:p>
            <a:r>
              <a:rPr lang="en-US" sz="2400" dirty="0"/>
              <a:t>Natural choice</a:t>
            </a:r>
          </a:p>
          <a:p>
            <a:pPr lvl="1"/>
            <a:r>
              <a:rPr lang="en-US" sz="2000" dirty="0"/>
              <a:t>Sorted list based implementation</a:t>
            </a:r>
          </a:p>
          <a:p>
            <a:pPr lvl="1"/>
            <a:r>
              <a:rPr lang="en-US" sz="2000" dirty="0"/>
              <a:t>O(n) searching, insertion, deletion complexity</a:t>
            </a:r>
          </a:p>
          <a:p>
            <a:pPr lvl="1"/>
            <a:endParaRPr lang="en-US" sz="2000" dirty="0"/>
          </a:p>
          <a:p>
            <a:r>
              <a:rPr lang="en-US" sz="2400" dirty="0"/>
              <a:t>Lesson from </a:t>
            </a:r>
            <a:r>
              <a:rPr lang="en-US" sz="2400" dirty="0" err="1"/>
              <a:t>HashTable</a:t>
            </a:r>
            <a:endParaRPr lang="en-US" sz="2400" dirty="0"/>
          </a:p>
          <a:p>
            <a:pPr lvl="1"/>
            <a:r>
              <a:rPr lang="en-US" sz="2000" dirty="0"/>
              <a:t>Unordered map can be implemented by O(1) time (on average)</a:t>
            </a:r>
          </a:p>
          <a:p>
            <a:pPr lvl="1"/>
            <a:endParaRPr lang="en-US" sz="2000" dirty="0"/>
          </a:p>
          <a:p>
            <a:r>
              <a:rPr lang="en-US" sz="2400" dirty="0"/>
              <a:t>Can we imagine similar things for ordered map?</a:t>
            </a:r>
          </a:p>
          <a:p>
            <a:pPr lvl="1"/>
            <a:r>
              <a:rPr lang="en-US" sz="2000" dirty="0" err="1"/>
              <a:t>SkipList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20901-FF83-DF4A-A80E-E492B6418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664E2-2555-314E-821A-3850C0B2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24400"/>
            <a:ext cx="7848600" cy="20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Skip List</a:t>
            </a:r>
          </a:p>
        </p:txBody>
      </p:sp>
      <p:sp>
        <p:nvSpPr>
          <p:cNvPr id="5125" name="Rectangle 1027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chemeClr val="tx2"/>
                </a:solidFill>
              </a:rPr>
              <a:t>skip list</a:t>
            </a:r>
            <a:r>
              <a:rPr lang="en-US" altLang="en-US" sz="2000" dirty="0"/>
              <a:t> for a set </a:t>
            </a:r>
            <a:r>
              <a:rPr lang="en-US" altLang="en-US" sz="2000" b="1" i="1" dirty="0">
                <a:latin typeface="Times New Roman" charset="0"/>
              </a:rPr>
              <a:t>S</a:t>
            </a:r>
            <a:r>
              <a:rPr lang="en-US" altLang="en-US" sz="2000" dirty="0"/>
              <a:t> of distinct (key, element) items is a series of lists </a:t>
            </a:r>
            <a:r>
              <a:rPr lang="en-US" altLang="en-US" sz="2000" b="1" i="1" dirty="0">
                <a:latin typeface="Times New Roman" charset="0"/>
              </a:rPr>
              <a:t>S</a:t>
            </a:r>
            <a:r>
              <a:rPr lang="en-US" altLang="en-US" sz="2000" baseline="-25000" dirty="0">
                <a:latin typeface="Times New Roman" charset="0"/>
              </a:rPr>
              <a:t>0</a:t>
            </a:r>
            <a:r>
              <a:rPr lang="en-US" altLang="en-US" sz="2000" dirty="0">
                <a:latin typeface="Times New Roman" charset="0"/>
              </a:rPr>
              <a:t>, </a:t>
            </a:r>
            <a:r>
              <a:rPr lang="en-US" altLang="en-US" sz="2000" b="1" i="1" dirty="0">
                <a:latin typeface="Times New Roman" charset="0"/>
              </a:rPr>
              <a:t>S</a:t>
            </a:r>
            <a:r>
              <a:rPr lang="en-US" altLang="en-US" sz="2000" baseline="-25000" dirty="0">
                <a:latin typeface="Times New Roman" charset="0"/>
              </a:rPr>
              <a:t>1 </a:t>
            </a:r>
            <a:r>
              <a:rPr lang="en-US" altLang="en-US" sz="2000" dirty="0">
                <a:latin typeface="Times New Roman" charset="0"/>
              </a:rPr>
              <a:t>, … , </a:t>
            </a:r>
            <a:r>
              <a:rPr lang="en-US" altLang="en-US" sz="2000" b="1" i="1" dirty="0" err="1">
                <a:latin typeface="Times New Roman" charset="0"/>
              </a:rPr>
              <a:t>S</a:t>
            </a:r>
            <a:r>
              <a:rPr lang="en-US" altLang="en-US" sz="2000" b="1" i="1" baseline="-25000" dirty="0" err="1">
                <a:latin typeface="Times New Roman" charset="0"/>
              </a:rPr>
              <a:t>h</a:t>
            </a:r>
            <a:r>
              <a:rPr lang="en-US" altLang="en-US" sz="2000" dirty="0"/>
              <a:t> such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="1" i="1" baseline="-25000" dirty="0">
                <a:latin typeface="Times New Roman" charset="0"/>
              </a:rPr>
              <a:t>i</a:t>
            </a:r>
            <a:r>
              <a:rPr lang="en-US" altLang="en-US" sz="1800" dirty="0"/>
              <a:t> contains the special keys </a:t>
            </a:r>
            <a:r>
              <a:rPr lang="en-US" altLang="en-US" sz="1800" dirty="0">
                <a:latin typeface="Symbol" charset="2"/>
                <a:sym typeface="Symbol" charset="2"/>
              </a:rPr>
              <a:t>+</a:t>
            </a:r>
            <a:r>
              <a:rPr lang="en-US" altLang="en-US" sz="1800" dirty="0">
                <a:sym typeface="Symbol" charset="2"/>
              </a:rPr>
              <a:t> </a:t>
            </a:r>
            <a:r>
              <a:rPr lang="en-US" altLang="en-US" sz="1800" dirty="0"/>
              <a:t>and </a:t>
            </a:r>
            <a:r>
              <a:rPr lang="en-US" altLang="en-US" sz="1800" dirty="0">
                <a:latin typeface="Symbol" charset="2"/>
                <a:sym typeface="Symbol" charset="2"/>
              </a:rPr>
              <a:t>-</a:t>
            </a:r>
            <a:r>
              <a:rPr lang="en-US" altLang="en-US" sz="1800" dirty="0">
                <a:sym typeface="Symbol" charset="2"/>
              </a:rPr>
              <a:t></a:t>
            </a:r>
            <a:r>
              <a:rPr lang="en-US" altLang="en-US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List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aseline="-25000" dirty="0">
                <a:latin typeface="Times New Roman" charset="0"/>
              </a:rPr>
              <a:t>0</a:t>
            </a:r>
            <a:r>
              <a:rPr lang="en-US" altLang="en-US" sz="1800" dirty="0"/>
              <a:t> contains the keys of </a:t>
            </a:r>
            <a:r>
              <a:rPr lang="en-US" altLang="en-US" sz="1800" b="1" i="1" dirty="0">
                <a:latin typeface="Times New Roman" charset="0"/>
              </a:rPr>
              <a:t>S </a:t>
            </a:r>
            <a:r>
              <a:rPr lang="en-US" altLang="en-US" sz="1800" dirty="0"/>
              <a:t>in </a:t>
            </a:r>
            <a:r>
              <a:rPr lang="en-US" altLang="en-US" sz="1800" dirty="0" err="1"/>
              <a:t>nondecreasing</a:t>
            </a:r>
            <a:r>
              <a:rPr lang="en-US" altLang="en-US" sz="1800" dirty="0"/>
              <a:t> order </a:t>
            </a:r>
            <a:endParaRPr lang="en-US" altLang="en-US" sz="1800" baseline="-25000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list is a subsequence of the previous one, i.e.,</a:t>
            </a:r>
            <a:br>
              <a:rPr lang="en-US" altLang="en-US" sz="1800" dirty="0"/>
            </a:br>
            <a:r>
              <a:rPr lang="en-US" altLang="en-US" sz="1800" dirty="0"/>
              <a:t>			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aseline="-25000" dirty="0">
                <a:latin typeface="Times New Roman" charset="0"/>
              </a:rPr>
              <a:t>0 </a:t>
            </a:r>
            <a:r>
              <a:rPr lang="en-US" altLang="en-US" sz="1800" dirty="0">
                <a:latin typeface="Times New Roman" charset="0"/>
                <a:sym typeface="Symbol" charset="2"/>
              </a:rPr>
              <a:t></a:t>
            </a:r>
            <a:r>
              <a:rPr lang="en-US" altLang="en-US" sz="1800" baseline="-25000" dirty="0">
                <a:latin typeface="Times New Roman" charset="0"/>
              </a:rPr>
              <a:t> </a:t>
            </a:r>
            <a:r>
              <a:rPr lang="en-US" altLang="en-US" sz="1800" b="1" i="1" dirty="0">
                <a:latin typeface="Times New Roman" charset="0"/>
              </a:rPr>
              <a:t>S</a:t>
            </a:r>
            <a:r>
              <a:rPr lang="en-US" altLang="en-US" sz="1800" baseline="-25000" dirty="0">
                <a:latin typeface="Times New Roman" charset="0"/>
              </a:rPr>
              <a:t>1 </a:t>
            </a:r>
            <a:r>
              <a:rPr lang="en-US" altLang="en-US" sz="1800" dirty="0">
                <a:latin typeface="Times New Roman" charset="0"/>
                <a:sym typeface="Symbol" charset="2"/>
              </a:rPr>
              <a:t></a:t>
            </a:r>
            <a:r>
              <a:rPr lang="en-US" altLang="en-US" sz="1800" baseline="-25000" dirty="0">
                <a:latin typeface="Times New Roman" charset="0"/>
              </a:rPr>
              <a:t> </a:t>
            </a:r>
            <a:r>
              <a:rPr lang="en-US" altLang="en-US" sz="1800" dirty="0">
                <a:latin typeface="Times New Roman" charset="0"/>
              </a:rPr>
              <a:t> … </a:t>
            </a:r>
            <a:r>
              <a:rPr lang="en-US" altLang="en-US" sz="1800" dirty="0">
                <a:latin typeface="Times New Roman" charset="0"/>
                <a:sym typeface="Symbol" charset="2"/>
              </a:rPr>
              <a:t></a:t>
            </a:r>
            <a:r>
              <a:rPr lang="en-US" altLang="en-US" sz="1800" dirty="0">
                <a:latin typeface="Times New Roman" charset="0"/>
              </a:rPr>
              <a:t> </a:t>
            </a:r>
            <a:r>
              <a:rPr lang="en-US" altLang="en-US" sz="1800" b="1" i="1" dirty="0" err="1">
                <a:latin typeface="Times New Roman" charset="0"/>
              </a:rPr>
              <a:t>S</a:t>
            </a:r>
            <a:r>
              <a:rPr lang="en-US" altLang="en-US" sz="1800" b="1" i="1" baseline="-25000" dirty="0" err="1">
                <a:latin typeface="Times New Roman" charset="0"/>
              </a:rPr>
              <a:t>h</a:t>
            </a:r>
            <a:endParaRPr lang="en-US" altLang="en-US" sz="1800" b="1" i="1" baseline="-25000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List </a:t>
            </a:r>
            <a:r>
              <a:rPr lang="en-US" altLang="en-US" sz="1800" b="1" i="1" dirty="0" err="1">
                <a:latin typeface="Times New Roman" charset="0"/>
              </a:rPr>
              <a:t>S</a:t>
            </a:r>
            <a:r>
              <a:rPr lang="en-US" altLang="en-US" sz="1800" b="1" i="1" baseline="-25000" dirty="0" err="1">
                <a:latin typeface="Times New Roman" charset="0"/>
              </a:rPr>
              <a:t>h</a:t>
            </a:r>
            <a:r>
              <a:rPr lang="en-US" altLang="en-US" sz="1800" b="1" i="1" baseline="-25000" dirty="0">
                <a:latin typeface="Times New Roman" charset="0"/>
              </a:rPr>
              <a:t> </a:t>
            </a:r>
            <a:r>
              <a:rPr lang="en-US" altLang="en-US" sz="1800" dirty="0"/>
              <a:t>contains only the two special keys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show how to use a skip list to implement the ordered MAP ADT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grpSp>
        <p:nvGrpSpPr>
          <p:cNvPr id="5126" name="Group 1119"/>
          <p:cNvGrpSpPr>
            <a:grpSpLocks/>
          </p:cNvGrpSpPr>
          <p:nvPr/>
        </p:nvGrpSpPr>
        <p:grpSpPr bwMode="auto">
          <a:xfrm>
            <a:off x="1330325" y="5862638"/>
            <a:ext cx="7280275" cy="215900"/>
            <a:chOff x="838" y="3693"/>
            <a:chExt cx="4586" cy="136"/>
          </a:xfrm>
        </p:grpSpPr>
        <p:sp>
          <p:nvSpPr>
            <p:cNvPr id="5152" name="Rectangle 1029"/>
            <p:cNvSpPr>
              <a:spLocks noChangeArrowheads="1"/>
            </p:cNvSpPr>
            <p:nvPr/>
          </p:nvSpPr>
          <p:spPr bwMode="auto">
            <a:xfrm>
              <a:off x="3896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56</a:t>
              </a:r>
            </a:p>
          </p:txBody>
        </p:sp>
        <p:sp>
          <p:nvSpPr>
            <p:cNvPr id="5153" name="Rectangle 1030"/>
            <p:cNvSpPr>
              <a:spLocks noChangeArrowheads="1"/>
            </p:cNvSpPr>
            <p:nvPr/>
          </p:nvSpPr>
          <p:spPr bwMode="auto">
            <a:xfrm>
              <a:off x="4330" y="3693"/>
              <a:ext cx="227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64</a:t>
              </a:r>
            </a:p>
          </p:txBody>
        </p:sp>
        <p:sp>
          <p:nvSpPr>
            <p:cNvPr id="5154" name="Rectangle 1031"/>
            <p:cNvSpPr>
              <a:spLocks noChangeArrowheads="1"/>
            </p:cNvSpPr>
            <p:nvPr/>
          </p:nvSpPr>
          <p:spPr bwMode="auto">
            <a:xfrm>
              <a:off x="4762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78</a:t>
              </a:r>
            </a:p>
          </p:txBody>
        </p:sp>
        <p:sp>
          <p:nvSpPr>
            <p:cNvPr id="5155" name="Rectangle 1032"/>
            <p:cNvSpPr>
              <a:spLocks noChangeArrowheads="1"/>
            </p:cNvSpPr>
            <p:nvPr/>
          </p:nvSpPr>
          <p:spPr bwMode="auto">
            <a:xfrm>
              <a:off x="5196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>
                <a:latin typeface="Times New Roman" charset="0"/>
              </a:endParaRPr>
            </a:p>
          </p:txBody>
        </p:sp>
        <p:sp>
          <p:nvSpPr>
            <p:cNvPr id="5156" name="Rectangle 1033"/>
            <p:cNvSpPr>
              <a:spLocks noChangeArrowheads="1"/>
            </p:cNvSpPr>
            <p:nvPr/>
          </p:nvSpPr>
          <p:spPr bwMode="auto">
            <a:xfrm>
              <a:off x="2610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31</a:t>
              </a:r>
            </a:p>
          </p:txBody>
        </p:sp>
        <p:sp>
          <p:nvSpPr>
            <p:cNvPr id="5157" name="Rectangle 1034"/>
            <p:cNvSpPr>
              <a:spLocks noChangeArrowheads="1"/>
            </p:cNvSpPr>
            <p:nvPr/>
          </p:nvSpPr>
          <p:spPr bwMode="auto">
            <a:xfrm>
              <a:off x="3043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34</a:t>
              </a:r>
            </a:p>
          </p:txBody>
        </p:sp>
        <p:sp>
          <p:nvSpPr>
            <p:cNvPr id="5158" name="Rectangle 1036"/>
            <p:cNvSpPr>
              <a:spLocks noChangeArrowheads="1"/>
            </p:cNvSpPr>
            <p:nvPr/>
          </p:nvSpPr>
          <p:spPr bwMode="auto">
            <a:xfrm>
              <a:off x="3462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44</a:t>
              </a:r>
            </a:p>
          </p:txBody>
        </p:sp>
        <p:sp>
          <p:nvSpPr>
            <p:cNvPr id="5159" name="Rectangle 1037"/>
            <p:cNvSpPr>
              <a:spLocks noChangeArrowheads="1"/>
            </p:cNvSpPr>
            <p:nvPr/>
          </p:nvSpPr>
          <p:spPr bwMode="auto">
            <a:xfrm>
              <a:off x="838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sp>
          <p:nvSpPr>
            <p:cNvPr id="5160" name="Rectangle 1038"/>
            <p:cNvSpPr>
              <a:spLocks noChangeArrowheads="1"/>
            </p:cNvSpPr>
            <p:nvPr/>
          </p:nvSpPr>
          <p:spPr bwMode="auto">
            <a:xfrm>
              <a:off x="1272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12</a:t>
              </a:r>
            </a:p>
          </p:txBody>
        </p:sp>
        <p:sp>
          <p:nvSpPr>
            <p:cNvPr id="5161" name="Rectangle 1039"/>
            <p:cNvSpPr>
              <a:spLocks noChangeArrowheads="1"/>
            </p:cNvSpPr>
            <p:nvPr/>
          </p:nvSpPr>
          <p:spPr bwMode="auto">
            <a:xfrm>
              <a:off x="1705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23</a:t>
              </a:r>
            </a:p>
          </p:txBody>
        </p:sp>
        <p:sp>
          <p:nvSpPr>
            <p:cNvPr id="5162" name="Rectangle 1040"/>
            <p:cNvSpPr>
              <a:spLocks noChangeArrowheads="1"/>
            </p:cNvSpPr>
            <p:nvPr/>
          </p:nvSpPr>
          <p:spPr bwMode="auto">
            <a:xfrm>
              <a:off x="2139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26</a:t>
              </a:r>
            </a:p>
          </p:txBody>
        </p:sp>
        <p:cxnSp>
          <p:nvCxnSpPr>
            <p:cNvPr id="5163" name="AutoShape 1041"/>
            <p:cNvCxnSpPr>
              <a:cxnSpLocks noChangeShapeType="1"/>
              <a:stCxn id="5159" idx="3"/>
              <a:endCxn id="5160" idx="1"/>
            </p:cNvCxnSpPr>
            <p:nvPr/>
          </p:nvCxnSpPr>
          <p:spPr bwMode="auto">
            <a:xfrm>
              <a:off x="1073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AutoShape 1042"/>
            <p:cNvCxnSpPr>
              <a:cxnSpLocks noChangeShapeType="1"/>
              <a:stCxn id="5161" idx="3"/>
              <a:endCxn id="5162" idx="1"/>
            </p:cNvCxnSpPr>
            <p:nvPr/>
          </p:nvCxnSpPr>
          <p:spPr bwMode="auto">
            <a:xfrm>
              <a:off x="1940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AutoShape 1043"/>
            <p:cNvCxnSpPr>
              <a:cxnSpLocks noChangeShapeType="1"/>
              <a:stCxn id="5156" idx="3"/>
              <a:endCxn id="5157" idx="1"/>
            </p:cNvCxnSpPr>
            <p:nvPr/>
          </p:nvCxnSpPr>
          <p:spPr bwMode="auto">
            <a:xfrm>
              <a:off x="2844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AutoShape 1045"/>
            <p:cNvCxnSpPr>
              <a:cxnSpLocks noChangeShapeType="1"/>
              <a:stCxn id="5160" idx="3"/>
              <a:endCxn id="5161" idx="1"/>
            </p:cNvCxnSpPr>
            <p:nvPr/>
          </p:nvCxnSpPr>
          <p:spPr bwMode="auto">
            <a:xfrm>
              <a:off x="1507" y="3761"/>
              <a:ext cx="1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7" name="AutoShape 1046"/>
            <p:cNvCxnSpPr>
              <a:cxnSpLocks noChangeShapeType="1"/>
              <a:stCxn id="5162" idx="3"/>
              <a:endCxn id="5156" idx="1"/>
            </p:cNvCxnSpPr>
            <p:nvPr/>
          </p:nvCxnSpPr>
          <p:spPr bwMode="auto">
            <a:xfrm>
              <a:off x="2374" y="3761"/>
              <a:ext cx="23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8" name="AutoShape 1047"/>
            <p:cNvCxnSpPr>
              <a:cxnSpLocks noChangeShapeType="1"/>
              <a:stCxn id="5157" idx="3"/>
              <a:endCxn id="5158" idx="1"/>
            </p:cNvCxnSpPr>
            <p:nvPr/>
          </p:nvCxnSpPr>
          <p:spPr bwMode="auto">
            <a:xfrm>
              <a:off x="3278" y="3761"/>
              <a:ext cx="17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9" name="AutoShape 1048"/>
            <p:cNvCxnSpPr>
              <a:cxnSpLocks noChangeShapeType="1"/>
              <a:stCxn id="5158" idx="3"/>
              <a:endCxn id="5152" idx="1"/>
            </p:cNvCxnSpPr>
            <p:nvPr/>
          </p:nvCxnSpPr>
          <p:spPr bwMode="auto">
            <a:xfrm>
              <a:off x="3697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0" name="AutoShape 1049"/>
            <p:cNvCxnSpPr>
              <a:cxnSpLocks noChangeShapeType="1"/>
              <a:stCxn id="5152" idx="3"/>
              <a:endCxn id="5153" idx="1"/>
            </p:cNvCxnSpPr>
            <p:nvPr/>
          </p:nvCxnSpPr>
          <p:spPr bwMode="auto">
            <a:xfrm>
              <a:off x="4131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1" name="AutoShape 1050"/>
            <p:cNvCxnSpPr>
              <a:cxnSpLocks noChangeShapeType="1"/>
              <a:stCxn id="5153" idx="3"/>
              <a:endCxn id="5154" idx="1"/>
            </p:cNvCxnSpPr>
            <p:nvPr/>
          </p:nvCxnSpPr>
          <p:spPr bwMode="auto">
            <a:xfrm>
              <a:off x="4563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2" name="AutoShape 1051"/>
            <p:cNvCxnSpPr>
              <a:cxnSpLocks noChangeShapeType="1"/>
              <a:stCxn id="5154" idx="3"/>
              <a:endCxn id="5155" idx="1"/>
            </p:cNvCxnSpPr>
            <p:nvPr/>
          </p:nvCxnSpPr>
          <p:spPr bwMode="auto">
            <a:xfrm>
              <a:off x="4996" y="3761"/>
              <a:ext cx="19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7" name="Group 1122"/>
          <p:cNvGrpSpPr>
            <a:grpSpLocks/>
          </p:cNvGrpSpPr>
          <p:nvPr/>
        </p:nvGrpSpPr>
        <p:grpSpPr bwMode="auto">
          <a:xfrm>
            <a:off x="1330325" y="4343400"/>
            <a:ext cx="7280275" cy="215900"/>
            <a:chOff x="838" y="2736"/>
            <a:chExt cx="4586" cy="136"/>
          </a:xfrm>
        </p:grpSpPr>
        <p:sp>
          <p:nvSpPr>
            <p:cNvPr id="5149" name="Rectangle 1052"/>
            <p:cNvSpPr>
              <a:spLocks noChangeArrowheads="1"/>
            </p:cNvSpPr>
            <p:nvPr/>
          </p:nvSpPr>
          <p:spPr bwMode="auto">
            <a:xfrm>
              <a:off x="5196" y="2736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5150" name="Rectangle 1054"/>
            <p:cNvSpPr>
              <a:spLocks noChangeArrowheads="1"/>
            </p:cNvSpPr>
            <p:nvPr/>
          </p:nvSpPr>
          <p:spPr bwMode="auto">
            <a:xfrm>
              <a:off x="838" y="2736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cxnSp>
          <p:nvCxnSpPr>
            <p:cNvPr id="5151" name="AutoShape 1056"/>
            <p:cNvCxnSpPr>
              <a:cxnSpLocks noChangeShapeType="1"/>
              <a:stCxn id="5150" idx="3"/>
              <a:endCxn id="5149" idx="1"/>
            </p:cNvCxnSpPr>
            <p:nvPr/>
          </p:nvCxnSpPr>
          <p:spPr bwMode="auto">
            <a:xfrm>
              <a:off x="1073" y="2804"/>
              <a:ext cx="411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8" name="Rectangle 1060"/>
          <p:cNvSpPr>
            <a:spLocks noChangeArrowheads="1"/>
          </p:cNvSpPr>
          <p:nvPr/>
        </p:nvSpPr>
        <p:spPr bwMode="auto">
          <a:xfrm>
            <a:off x="8248650" y="4849813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5129" name="Rectangle 1061"/>
          <p:cNvSpPr>
            <a:spLocks noChangeArrowheads="1"/>
          </p:cNvSpPr>
          <p:nvPr/>
        </p:nvSpPr>
        <p:spPr bwMode="auto">
          <a:xfrm>
            <a:off x="4143375" y="4849813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31</a:t>
            </a:r>
          </a:p>
        </p:txBody>
      </p:sp>
      <p:sp>
        <p:nvSpPr>
          <p:cNvPr id="5130" name="Rectangle 1062"/>
          <p:cNvSpPr>
            <a:spLocks noChangeArrowheads="1"/>
          </p:cNvSpPr>
          <p:nvPr/>
        </p:nvSpPr>
        <p:spPr bwMode="auto">
          <a:xfrm>
            <a:off x="1330325" y="4849813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cxnSp>
        <p:nvCxnSpPr>
          <p:cNvPr id="5131" name="AutoShape 1065"/>
          <p:cNvCxnSpPr>
            <a:cxnSpLocks noChangeShapeType="1"/>
            <a:stCxn id="5130" idx="3"/>
            <a:endCxn id="5129" idx="1"/>
          </p:cNvCxnSpPr>
          <p:nvPr/>
        </p:nvCxnSpPr>
        <p:spPr bwMode="auto">
          <a:xfrm>
            <a:off x="1703388" y="4957763"/>
            <a:ext cx="24304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066"/>
          <p:cNvCxnSpPr>
            <a:cxnSpLocks noChangeShapeType="1"/>
            <a:stCxn id="5129" idx="3"/>
            <a:endCxn id="5128" idx="1"/>
          </p:cNvCxnSpPr>
          <p:nvPr/>
        </p:nvCxnSpPr>
        <p:spPr bwMode="auto">
          <a:xfrm>
            <a:off x="4514850" y="4957763"/>
            <a:ext cx="3724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Rectangle 1069"/>
          <p:cNvSpPr>
            <a:spLocks noChangeArrowheads="1"/>
          </p:cNvSpPr>
          <p:nvPr/>
        </p:nvSpPr>
        <p:spPr bwMode="auto">
          <a:xfrm>
            <a:off x="6873875" y="5356225"/>
            <a:ext cx="360363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64</a:t>
            </a:r>
          </a:p>
        </p:txBody>
      </p:sp>
      <p:sp>
        <p:nvSpPr>
          <p:cNvPr id="5134" name="Rectangle 1070"/>
          <p:cNvSpPr>
            <a:spLocks noChangeArrowheads="1"/>
          </p:cNvSpPr>
          <p:nvPr/>
        </p:nvSpPr>
        <p:spPr bwMode="auto">
          <a:xfrm>
            <a:off x="8248650" y="53562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5135" name="Rectangle 1071"/>
          <p:cNvSpPr>
            <a:spLocks noChangeArrowheads="1"/>
          </p:cNvSpPr>
          <p:nvPr/>
        </p:nvSpPr>
        <p:spPr bwMode="auto">
          <a:xfrm>
            <a:off x="4143375" y="53562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31</a:t>
            </a:r>
          </a:p>
        </p:txBody>
      </p:sp>
      <p:sp>
        <p:nvSpPr>
          <p:cNvPr id="5136" name="Rectangle 1072"/>
          <p:cNvSpPr>
            <a:spLocks noChangeArrowheads="1"/>
          </p:cNvSpPr>
          <p:nvPr/>
        </p:nvSpPr>
        <p:spPr bwMode="auto">
          <a:xfrm>
            <a:off x="4830763" y="53562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sp>
        <p:nvSpPr>
          <p:cNvPr id="5137" name="Rectangle 1073"/>
          <p:cNvSpPr>
            <a:spLocks noChangeArrowheads="1"/>
          </p:cNvSpPr>
          <p:nvPr/>
        </p:nvSpPr>
        <p:spPr bwMode="auto">
          <a:xfrm>
            <a:off x="1330325" y="5356225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5138" name="Rectangle 1074"/>
          <p:cNvSpPr>
            <a:spLocks noChangeArrowheads="1"/>
          </p:cNvSpPr>
          <p:nvPr/>
        </p:nvSpPr>
        <p:spPr bwMode="auto">
          <a:xfrm>
            <a:off x="2706688" y="53562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cxnSp>
        <p:nvCxnSpPr>
          <p:cNvPr id="5139" name="AutoShape 1075"/>
          <p:cNvCxnSpPr>
            <a:cxnSpLocks noChangeShapeType="1"/>
            <a:stCxn id="5137" idx="3"/>
            <a:endCxn id="5138" idx="1"/>
          </p:cNvCxnSpPr>
          <p:nvPr/>
        </p:nvCxnSpPr>
        <p:spPr bwMode="auto">
          <a:xfrm>
            <a:off x="1703388" y="5464175"/>
            <a:ext cx="993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1076"/>
          <p:cNvCxnSpPr>
            <a:cxnSpLocks noChangeShapeType="1"/>
            <a:stCxn id="5138" idx="3"/>
            <a:endCxn id="5135" idx="1"/>
          </p:cNvCxnSpPr>
          <p:nvPr/>
        </p:nvCxnSpPr>
        <p:spPr bwMode="auto">
          <a:xfrm>
            <a:off x="3079750" y="5464175"/>
            <a:ext cx="1054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1077"/>
          <p:cNvCxnSpPr>
            <a:cxnSpLocks noChangeShapeType="1"/>
            <a:stCxn id="5135" idx="3"/>
            <a:endCxn id="5136" idx="1"/>
          </p:cNvCxnSpPr>
          <p:nvPr/>
        </p:nvCxnSpPr>
        <p:spPr bwMode="auto">
          <a:xfrm>
            <a:off x="4514850" y="5464175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AutoShape 1078"/>
          <p:cNvCxnSpPr>
            <a:cxnSpLocks noChangeShapeType="1"/>
            <a:stCxn id="5136" idx="3"/>
            <a:endCxn id="5133" idx="1"/>
          </p:cNvCxnSpPr>
          <p:nvPr/>
        </p:nvCxnSpPr>
        <p:spPr bwMode="auto">
          <a:xfrm>
            <a:off x="5203825" y="5464175"/>
            <a:ext cx="16605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1080"/>
          <p:cNvCxnSpPr>
            <a:cxnSpLocks noChangeShapeType="1"/>
            <a:stCxn id="5133" idx="3"/>
            <a:endCxn id="5134" idx="1"/>
          </p:cNvCxnSpPr>
          <p:nvPr/>
        </p:nvCxnSpPr>
        <p:spPr bwMode="auto">
          <a:xfrm>
            <a:off x="7243763" y="5464175"/>
            <a:ext cx="9953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4" name="Text Box 1115"/>
          <p:cNvSpPr txBox="1">
            <a:spLocks noChangeArrowheads="1"/>
          </p:cNvSpPr>
          <p:nvPr/>
        </p:nvSpPr>
        <p:spPr bwMode="auto">
          <a:xfrm>
            <a:off x="838200" y="5715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0</a:t>
            </a:r>
          </a:p>
        </p:txBody>
      </p:sp>
      <p:sp>
        <p:nvSpPr>
          <p:cNvPr id="5145" name="Text Box 1116"/>
          <p:cNvSpPr txBox="1">
            <a:spLocks noChangeArrowheads="1"/>
          </p:cNvSpPr>
          <p:nvPr/>
        </p:nvSpPr>
        <p:spPr bwMode="auto">
          <a:xfrm>
            <a:off x="838200" y="5207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1</a:t>
            </a:r>
          </a:p>
        </p:txBody>
      </p:sp>
      <p:sp>
        <p:nvSpPr>
          <p:cNvPr id="5146" name="Text Box 1117"/>
          <p:cNvSpPr txBox="1">
            <a:spLocks noChangeArrowheads="1"/>
          </p:cNvSpPr>
          <p:nvPr/>
        </p:nvSpPr>
        <p:spPr bwMode="auto">
          <a:xfrm>
            <a:off x="838200" y="4699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2</a:t>
            </a:r>
          </a:p>
        </p:txBody>
      </p:sp>
      <p:sp>
        <p:nvSpPr>
          <p:cNvPr id="5147" name="Text Box 1118"/>
          <p:cNvSpPr txBox="1">
            <a:spLocks noChangeArrowheads="1"/>
          </p:cNvSpPr>
          <p:nvPr/>
        </p:nvSpPr>
        <p:spPr bwMode="auto">
          <a:xfrm>
            <a:off x="838200" y="4191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search for a key </a:t>
            </a:r>
            <a:r>
              <a:rPr lang="en-US" altLang="en-US" sz="2000" b="1" i="1" dirty="0">
                <a:latin typeface="Times New Roman" charset="0"/>
              </a:rPr>
              <a:t>x</a:t>
            </a:r>
            <a:r>
              <a:rPr lang="en-US" altLang="en-US" sz="2000" dirty="0"/>
              <a:t> in a a skip list as follows: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We start at the first position of the top list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At the current position </a:t>
            </a:r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dirty="0"/>
              <a:t>, we compare </a:t>
            </a:r>
            <a:r>
              <a:rPr lang="en-US" altLang="en-US" sz="1800" b="1" i="1" dirty="0">
                <a:latin typeface="Times New Roman" charset="0"/>
              </a:rPr>
              <a:t>x</a:t>
            </a:r>
            <a:r>
              <a:rPr lang="en-US" altLang="en-US" sz="1800" dirty="0"/>
              <a:t> with </a:t>
            </a:r>
            <a:r>
              <a:rPr lang="en-US" altLang="en-US" sz="1800" b="1" i="1" dirty="0">
                <a:latin typeface="Times New Roman" charset="0"/>
              </a:rPr>
              <a:t>y </a:t>
            </a:r>
            <a:r>
              <a:rPr lang="en-US" altLang="en-US" sz="2000" dirty="0">
                <a:latin typeface="Symbol" charset="2"/>
                <a:sym typeface="Symbol" charset="2"/>
              </a:rPr>
              <a:t></a:t>
            </a:r>
            <a:r>
              <a:rPr lang="en-US" altLang="en-US" sz="1800" b="1" i="1" dirty="0">
                <a:latin typeface="Times New Roman" charset="0"/>
              </a:rPr>
              <a:t> key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next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dirty="0">
                <a:latin typeface="Times New Roman" charset="0"/>
              </a:rPr>
              <a:t>))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b="1" i="1" dirty="0">
                <a:latin typeface="Times New Roman" charset="0"/>
              </a:rPr>
              <a:t>		x </a:t>
            </a:r>
            <a:r>
              <a:rPr lang="en-US" altLang="en-US" sz="1800" dirty="0">
                <a:latin typeface="Symbol" charset="2"/>
              </a:rPr>
              <a:t>=</a:t>
            </a:r>
            <a:r>
              <a:rPr lang="en-US" altLang="en-US" sz="1800" b="1" i="1" dirty="0">
                <a:latin typeface="Times New Roman" charset="0"/>
              </a:rPr>
              <a:t> y</a:t>
            </a:r>
            <a:r>
              <a:rPr lang="en-US" altLang="en-US" sz="1800" dirty="0"/>
              <a:t>: we return </a:t>
            </a:r>
            <a:r>
              <a:rPr lang="en-US" altLang="en-US" sz="1800" b="1" i="1" dirty="0">
                <a:latin typeface="Times New Roman" charset="0"/>
              </a:rPr>
              <a:t>element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next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p</a:t>
            </a:r>
            <a:r>
              <a:rPr lang="en-US" altLang="en-US" sz="1800" dirty="0">
                <a:latin typeface="Times New Roman" charset="0"/>
              </a:rPr>
              <a:t>))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b="1" i="1" dirty="0">
                <a:latin typeface="Times New Roman" charset="0"/>
              </a:rPr>
              <a:t>		x </a:t>
            </a:r>
            <a:r>
              <a:rPr lang="en-US" altLang="en-US" sz="1800" dirty="0">
                <a:latin typeface="Symbol" charset="2"/>
              </a:rPr>
              <a:t>&gt;</a:t>
            </a:r>
            <a:r>
              <a:rPr lang="en-US" altLang="en-US" sz="1800" b="1" i="1" dirty="0">
                <a:latin typeface="Times New Roman" charset="0"/>
              </a:rPr>
              <a:t> y</a:t>
            </a:r>
            <a:r>
              <a:rPr lang="en-US" altLang="en-US" sz="1800" dirty="0"/>
              <a:t>: we “</a:t>
            </a:r>
            <a:r>
              <a:rPr lang="en-US" altLang="en-US" sz="1800" dirty="0">
                <a:solidFill>
                  <a:schemeClr val="tx2"/>
                </a:solidFill>
              </a:rPr>
              <a:t>scan forward</a:t>
            </a:r>
            <a:r>
              <a:rPr lang="en-US" altLang="en-US" sz="1800" dirty="0"/>
              <a:t>”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b="1" i="1" dirty="0">
                <a:latin typeface="Times New Roman" charset="0"/>
              </a:rPr>
              <a:t>		x </a:t>
            </a:r>
            <a:r>
              <a:rPr lang="en-US" altLang="en-US" sz="1800" dirty="0">
                <a:latin typeface="Symbol" charset="2"/>
              </a:rPr>
              <a:t>&lt;</a:t>
            </a:r>
            <a:r>
              <a:rPr lang="en-US" altLang="en-US" sz="1800" b="1" i="1" dirty="0">
                <a:latin typeface="Times New Roman" charset="0"/>
              </a:rPr>
              <a:t> y</a:t>
            </a:r>
            <a:r>
              <a:rPr lang="en-US" altLang="en-US" sz="1800" dirty="0"/>
              <a:t>: we “</a:t>
            </a:r>
            <a:r>
              <a:rPr lang="en-US" altLang="en-US" sz="1800" dirty="0">
                <a:solidFill>
                  <a:schemeClr val="tx2"/>
                </a:solidFill>
              </a:rPr>
              <a:t>drop down</a:t>
            </a:r>
            <a:r>
              <a:rPr lang="en-US" altLang="en-US" sz="1800" dirty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we try to drop down past the bottom list, we return </a:t>
            </a:r>
            <a:r>
              <a:rPr lang="en-US" altLang="en-US" sz="1800" b="1" i="1" dirty="0">
                <a:latin typeface="Times New Roman" charset="0"/>
              </a:rPr>
              <a:t>null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Example: search for 78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grpSp>
        <p:nvGrpSpPr>
          <p:cNvPr id="6150" name="Group 68"/>
          <p:cNvGrpSpPr>
            <a:grpSpLocks/>
          </p:cNvGrpSpPr>
          <p:nvPr/>
        </p:nvGrpSpPr>
        <p:grpSpPr bwMode="auto">
          <a:xfrm>
            <a:off x="1330325" y="4419600"/>
            <a:ext cx="7280275" cy="215900"/>
            <a:chOff x="838" y="2832"/>
            <a:chExt cx="4586" cy="136"/>
          </a:xfrm>
        </p:grpSpPr>
        <p:sp>
          <p:nvSpPr>
            <p:cNvPr id="6202" name="Rectangle 26"/>
            <p:cNvSpPr>
              <a:spLocks noChangeArrowheads="1"/>
            </p:cNvSpPr>
            <p:nvPr/>
          </p:nvSpPr>
          <p:spPr bwMode="auto">
            <a:xfrm>
              <a:off x="5196" y="2832"/>
              <a:ext cx="228" cy="1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6203" name="Rectangle 27"/>
            <p:cNvSpPr>
              <a:spLocks noChangeArrowheads="1"/>
            </p:cNvSpPr>
            <p:nvPr/>
          </p:nvSpPr>
          <p:spPr bwMode="auto">
            <a:xfrm>
              <a:off x="838" y="2832"/>
              <a:ext cx="229" cy="1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cxnSp>
          <p:nvCxnSpPr>
            <p:cNvPr id="6204" name="AutoShape 28"/>
            <p:cNvCxnSpPr>
              <a:cxnSpLocks noChangeShapeType="1"/>
              <a:stCxn id="6203" idx="3"/>
              <a:endCxn id="6202" idx="1"/>
            </p:cNvCxnSpPr>
            <p:nvPr/>
          </p:nvCxnSpPr>
          <p:spPr bwMode="auto">
            <a:xfrm>
              <a:off x="1079" y="2900"/>
              <a:ext cx="410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51" name="Text Box 49"/>
          <p:cNvSpPr txBox="1">
            <a:spLocks noChangeArrowheads="1"/>
          </p:cNvSpPr>
          <p:nvPr/>
        </p:nvSpPr>
        <p:spPr bwMode="auto">
          <a:xfrm>
            <a:off x="8382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0</a:t>
            </a:r>
          </a:p>
        </p:txBody>
      </p:sp>
      <p:sp>
        <p:nvSpPr>
          <p:cNvPr id="6152" name="Text Box 50"/>
          <p:cNvSpPr txBox="1">
            <a:spLocks noChangeArrowheads="1"/>
          </p:cNvSpPr>
          <p:nvPr/>
        </p:nvSpPr>
        <p:spPr bwMode="auto">
          <a:xfrm>
            <a:off x="838200" y="5283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1</a:t>
            </a:r>
          </a:p>
        </p:txBody>
      </p:sp>
      <p:sp>
        <p:nvSpPr>
          <p:cNvPr id="6153" name="Text Box 51"/>
          <p:cNvSpPr txBox="1">
            <a:spLocks noChangeArrowheads="1"/>
          </p:cNvSpPr>
          <p:nvPr/>
        </p:nvSpPr>
        <p:spPr bwMode="auto">
          <a:xfrm>
            <a:off x="838200" y="4775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2</a:t>
            </a:r>
          </a:p>
        </p:txBody>
      </p:sp>
      <p:sp>
        <p:nvSpPr>
          <p:cNvPr id="6154" name="Text Box 52"/>
          <p:cNvSpPr txBox="1">
            <a:spLocks noChangeArrowheads="1"/>
          </p:cNvSpPr>
          <p:nvPr/>
        </p:nvSpPr>
        <p:spPr bwMode="auto">
          <a:xfrm>
            <a:off x="838200" y="4267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S</a:t>
            </a:r>
            <a:r>
              <a:rPr lang="en-US" altLang="en-US" baseline="-25000">
                <a:latin typeface="Times New Roman" charset="0"/>
              </a:rPr>
              <a:t>3</a:t>
            </a:r>
          </a:p>
        </p:txBody>
      </p:sp>
      <p:sp>
        <p:nvSpPr>
          <p:cNvPr id="6155" name="Rectangle 30"/>
          <p:cNvSpPr>
            <a:spLocks noChangeArrowheads="1"/>
          </p:cNvSpPr>
          <p:nvPr/>
        </p:nvSpPr>
        <p:spPr bwMode="auto">
          <a:xfrm>
            <a:off x="8248650" y="4926013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6156" name="Rectangle 31"/>
          <p:cNvSpPr>
            <a:spLocks noChangeArrowheads="1"/>
          </p:cNvSpPr>
          <p:nvPr/>
        </p:nvSpPr>
        <p:spPr bwMode="auto">
          <a:xfrm>
            <a:off x="4143375" y="4926013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31</a:t>
            </a:r>
          </a:p>
        </p:txBody>
      </p:sp>
      <p:sp>
        <p:nvSpPr>
          <p:cNvPr id="6157" name="Rectangle 32"/>
          <p:cNvSpPr>
            <a:spLocks noChangeArrowheads="1"/>
          </p:cNvSpPr>
          <p:nvPr/>
        </p:nvSpPr>
        <p:spPr bwMode="auto">
          <a:xfrm>
            <a:off x="1330325" y="4926013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cxnSp>
        <p:nvCxnSpPr>
          <p:cNvPr id="6158" name="AutoShape 33"/>
          <p:cNvCxnSpPr>
            <a:cxnSpLocks noChangeShapeType="1"/>
            <a:stCxn id="6157" idx="3"/>
            <a:endCxn id="6156" idx="1"/>
          </p:cNvCxnSpPr>
          <p:nvPr/>
        </p:nvCxnSpPr>
        <p:spPr bwMode="auto">
          <a:xfrm>
            <a:off x="1712913" y="5033963"/>
            <a:ext cx="241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34"/>
          <p:cNvCxnSpPr>
            <a:cxnSpLocks noChangeShapeType="1"/>
            <a:stCxn id="6156" idx="3"/>
            <a:endCxn id="6155" idx="1"/>
          </p:cNvCxnSpPr>
          <p:nvPr/>
        </p:nvCxnSpPr>
        <p:spPr bwMode="auto">
          <a:xfrm>
            <a:off x="4524375" y="5033963"/>
            <a:ext cx="3705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510" name="AutoShape 54"/>
          <p:cNvCxnSpPr>
            <a:cxnSpLocks noChangeShapeType="1"/>
            <a:stCxn id="6157" idx="0"/>
            <a:endCxn id="6156" idx="0"/>
          </p:cNvCxnSpPr>
          <p:nvPr/>
        </p:nvCxnSpPr>
        <p:spPr bwMode="auto">
          <a:xfrm rot="5400000" flipV="1">
            <a:off x="2917825" y="3502026"/>
            <a:ext cx="1587" cy="2811462"/>
          </a:xfrm>
          <a:prstGeom prst="curvedConnector3">
            <a:avLst>
              <a:gd name="adj1" fmla="val -20900009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AutoShape 59"/>
          <p:cNvCxnSpPr>
            <a:cxnSpLocks noChangeShapeType="1"/>
            <a:stCxn id="6203" idx="2"/>
            <a:endCxn id="6157" idx="0"/>
          </p:cNvCxnSpPr>
          <p:nvPr/>
        </p:nvCxnSpPr>
        <p:spPr bwMode="auto">
          <a:xfrm>
            <a:off x="1512888" y="4654550"/>
            <a:ext cx="0" cy="252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60"/>
          <p:cNvCxnSpPr>
            <a:cxnSpLocks noChangeShapeType="1"/>
            <a:stCxn id="6156" idx="2"/>
            <a:endCxn id="6166" idx="0"/>
          </p:cNvCxnSpPr>
          <p:nvPr/>
        </p:nvCxnSpPr>
        <p:spPr bwMode="auto">
          <a:xfrm>
            <a:off x="4324350" y="5160963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AutoShape 61"/>
          <p:cNvCxnSpPr>
            <a:cxnSpLocks noChangeShapeType="1"/>
            <a:stCxn id="6164" idx="2"/>
            <a:endCxn id="6178" idx="0"/>
          </p:cNvCxnSpPr>
          <p:nvPr/>
        </p:nvCxnSpPr>
        <p:spPr bwMode="auto">
          <a:xfrm>
            <a:off x="7054850" y="5667375"/>
            <a:ext cx="0" cy="252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4" name="Rectangle 37"/>
          <p:cNvSpPr>
            <a:spLocks noChangeArrowheads="1"/>
          </p:cNvSpPr>
          <p:nvPr/>
        </p:nvSpPr>
        <p:spPr bwMode="auto">
          <a:xfrm>
            <a:off x="6873875" y="5432425"/>
            <a:ext cx="360363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64</a:t>
            </a:r>
          </a:p>
        </p:txBody>
      </p:sp>
      <p:sp>
        <p:nvSpPr>
          <p:cNvPr id="6165" name="Rectangle 38"/>
          <p:cNvSpPr>
            <a:spLocks noChangeArrowheads="1"/>
          </p:cNvSpPr>
          <p:nvPr/>
        </p:nvSpPr>
        <p:spPr bwMode="auto">
          <a:xfrm>
            <a:off x="8248650" y="5432425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6166" name="Rectangle 39"/>
          <p:cNvSpPr>
            <a:spLocks noChangeArrowheads="1"/>
          </p:cNvSpPr>
          <p:nvPr/>
        </p:nvSpPr>
        <p:spPr bwMode="auto">
          <a:xfrm>
            <a:off x="4143375" y="5432425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31</a:t>
            </a:r>
          </a:p>
        </p:txBody>
      </p:sp>
      <p:sp>
        <p:nvSpPr>
          <p:cNvPr id="6167" name="Rectangle 40"/>
          <p:cNvSpPr>
            <a:spLocks noChangeArrowheads="1"/>
          </p:cNvSpPr>
          <p:nvPr/>
        </p:nvSpPr>
        <p:spPr bwMode="auto">
          <a:xfrm>
            <a:off x="4830763" y="5432425"/>
            <a:ext cx="363537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sp>
        <p:nvSpPr>
          <p:cNvPr id="6168" name="Rectangle 41"/>
          <p:cNvSpPr>
            <a:spLocks noChangeArrowheads="1"/>
          </p:cNvSpPr>
          <p:nvPr/>
        </p:nvSpPr>
        <p:spPr bwMode="auto">
          <a:xfrm>
            <a:off x="1330325" y="5432425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6169" name="Rectangle 42"/>
          <p:cNvSpPr>
            <a:spLocks noChangeArrowheads="1"/>
          </p:cNvSpPr>
          <p:nvPr/>
        </p:nvSpPr>
        <p:spPr bwMode="auto">
          <a:xfrm>
            <a:off x="2706688" y="54324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cxnSp>
        <p:nvCxnSpPr>
          <p:cNvPr id="6170" name="AutoShape 43"/>
          <p:cNvCxnSpPr>
            <a:cxnSpLocks noChangeShapeType="1"/>
            <a:stCxn id="6168" idx="3"/>
            <a:endCxn id="6169" idx="1"/>
          </p:cNvCxnSpPr>
          <p:nvPr/>
        </p:nvCxnSpPr>
        <p:spPr bwMode="auto">
          <a:xfrm>
            <a:off x="1703388" y="5540375"/>
            <a:ext cx="993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44"/>
          <p:cNvCxnSpPr>
            <a:cxnSpLocks noChangeShapeType="1"/>
            <a:stCxn id="6169" idx="3"/>
            <a:endCxn id="6166" idx="1"/>
          </p:cNvCxnSpPr>
          <p:nvPr/>
        </p:nvCxnSpPr>
        <p:spPr bwMode="auto">
          <a:xfrm>
            <a:off x="3079750" y="5540375"/>
            <a:ext cx="10445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AutoShape 45"/>
          <p:cNvCxnSpPr>
            <a:cxnSpLocks noChangeShapeType="1"/>
            <a:stCxn id="6166" idx="3"/>
            <a:endCxn id="6167" idx="1"/>
          </p:cNvCxnSpPr>
          <p:nvPr/>
        </p:nvCxnSpPr>
        <p:spPr bwMode="auto">
          <a:xfrm>
            <a:off x="4524375" y="5540375"/>
            <a:ext cx="2873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AutoShape 46"/>
          <p:cNvCxnSpPr>
            <a:cxnSpLocks noChangeShapeType="1"/>
            <a:stCxn id="6167" idx="3"/>
            <a:endCxn id="6164" idx="1"/>
          </p:cNvCxnSpPr>
          <p:nvPr/>
        </p:nvCxnSpPr>
        <p:spPr bwMode="auto">
          <a:xfrm>
            <a:off x="5213350" y="5540375"/>
            <a:ext cx="1641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48"/>
          <p:cNvCxnSpPr>
            <a:cxnSpLocks noChangeShapeType="1"/>
            <a:stCxn id="6164" idx="3"/>
            <a:endCxn id="6165" idx="1"/>
          </p:cNvCxnSpPr>
          <p:nvPr/>
        </p:nvCxnSpPr>
        <p:spPr bwMode="auto">
          <a:xfrm>
            <a:off x="7253288" y="5540375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512" name="AutoShape 56"/>
          <p:cNvCxnSpPr>
            <a:cxnSpLocks noChangeShapeType="1"/>
            <a:stCxn id="6166" idx="0"/>
            <a:endCxn id="6167" idx="0"/>
          </p:cNvCxnSpPr>
          <p:nvPr/>
        </p:nvCxnSpPr>
        <p:spPr bwMode="auto">
          <a:xfrm rot="5400000" flipV="1">
            <a:off x="4668044" y="5069681"/>
            <a:ext cx="1588" cy="68897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518" name="AutoShape 62"/>
          <p:cNvCxnSpPr>
            <a:cxnSpLocks noChangeShapeType="1"/>
            <a:stCxn id="6167" idx="0"/>
            <a:endCxn id="6164" idx="0"/>
          </p:cNvCxnSpPr>
          <p:nvPr/>
        </p:nvCxnSpPr>
        <p:spPr bwMode="auto">
          <a:xfrm rot="5400000" flipV="1">
            <a:off x="6033294" y="4393406"/>
            <a:ext cx="1588" cy="20415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7" name="Rectangle 5"/>
          <p:cNvSpPr>
            <a:spLocks noChangeArrowheads="1"/>
          </p:cNvSpPr>
          <p:nvPr/>
        </p:nvSpPr>
        <p:spPr bwMode="auto">
          <a:xfrm>
            <a:off x="6184900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56</a:t>
            </a:r>
          </a:p>
        </p:txBody>
      </p:sp>
      <p:sp>
        <p:nvSpPr>
          <p:cNvPr id="6178" name="Rectangle 6"/>
          <p:cNvSpPr>
            <a:spLocks noChangeArrowheads="1"/>
          </p:cNvSpPr>
          <p:nvPr/>
        </p:nvSpPr>
        <p:spPr bwMode="auto">
          <a:xfrm>
            <a:off x="6873875" y="5938838"/>
            <a:ext cx="360363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64</a:t>
            </a:r>
          </a:p>
        </p:txBody>
      </p:sp>
      <p:sp>
        <p:nvSpPr>
          <p:cNvPr id="6179" name="Rectangle 7"/>
          <p:cNvSpPr>
            <a:spLocks noChangeArrowheads="1"/>
          </p:cNvSpPr>
          <p:nvPr/>
        </p:nvSpPr>
        <p:spPr bwMode="auto">
          <a:xfrm>
            <a:off x="7559675" y="5938838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78</a:t>
            </a:r>
          </a:p>
        </p:txBody>
      </p:sp>
      <p:sp>
        <p:nvSpPr>
          <p:cNvPr id="6180" name="Rectangle 8"/>
          <p:cNvSpPr>
            <a:spLocks noChangeArrowheads="1"/>
          </p:cNvSpPr>
          <p:nvPr/>
        </p:nvSpPr>
        <p:spPr bwMode="auto">
          <a:xfrm>
            <a:off x="8248650" y="5938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181" name="Rectangle 9"/>
          <p:cNvSpPr>
            <a:spLocks noChangeArrowheads="1"/>
          </p:cNvSpPr>
          <p:nvPr/>
        </p:nvSpPr>
        <p:spPr bwMode="auto">
          <a:xfrm>
            <a:off x="4143375" y="5938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31</a:t>
            </a:r>
          </a:p>
        </p:txBody>
      </p:sp>
      <p:sp>
        <p:nvSpPr>
          <p:cNvPr id="6182" name="Rectangle 10"/>
          <p:cNvSpPr>
            <a:spLocks noChangeArrowheads="1"/>
          </p:cNvSpPr>
          <p:nvPr/>
        </p:nvSpPr>
        <p:spPr bwMode="auto">
          <a:xfrm>
            <a:off x="4830763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34</a:t>
            </a:r>
          </a:p>
        </p:txBody>
      </p:sp>
      <p:sp>
        <p:nvSpPr>
          <p:cNvPr id="6183" name="Rectangle 11"/>
          <p:cNvSpPr>
            <a:spLocks noChangeArrowheads="1"/>
          </p:cNvSpPr>
          <p:nvPr/>
        </p:nvSpPr>
        <p:spPr bwMode="auto">
          <a:xfrm>
            <a:off x="5495925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44</a:t>
            </a:r>
          </a:p>
        </p:txBody>
      </p:sp>
      <p:sp>
        <p:nvSpPr>
          <p:cNvPr id="6184" name="Rectangle 12"/>
          <p:cNvSpPr>
            <a:spLocks noChangeArrowheads="1"/>
          </p:cNvSpPr>
          <p:nvPr/>
        </p:nvSpPr>
        <p:spPr bwMode="auto">
          <a:xfrm>
            <a:off x="1330325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sp>
        <p:nvSpPr>
          <p:cNvPr id="6185" name="Rectangle 13"/>
          <p:cNvSpPr>
            <a:spLocks noChangeArrowheads="1"/>
          </p:cNvSpPr>
          <p:nvPr/>
        </p:nvSpPr>
        <p:spPr bwMode="auto">
          <a:xfrm>
            <a:off x="2019300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12</a:t>
            </a:r>
          </a:p>
        </p:txBody>
      </p:sp>
      <p:sp>
        <p:nvSpPr>
          <p:cNvPr id="6186" name="Rectangle 14"/>
          <p:cNvSpPr>
            <a:spLocks noChangeArrowheads="1"/>
          </p:cNvSpPr>
          <p:nvPr/>
        </p:nvSpPr>
        <p:spPr bwMode="auto">
          <a:xfrm>
            <a:off x="2706688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6187" name="Rectangle 15"/>
          <p:cNvSpPr>
            <a:spLocks noChangeArrowheads="1"/>
          </p:cNvSpPr>
          <p:nvPr/>
        </p:nvSpPr>
        <p:spPr bwMode="auto">
          <a:xfrm>
            <a:off x="3395663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26</a:t>
            </a:r>
          </a:p>
        </p:txBody>
      </p:sp>
      <p:cxnSp>
        <p:nvCxnSpPr>
          <p:cNvPr id="6188" name="AutoShape 16"/>
          <p:cNvCxnSpPr>
            <a:cxnSpLocks noChangeShapeType="1"/>
            <a:stCxn id="6184" idx="3"/>
            <a:endCxn id="6185" idx="1"/>
          </p:cNvCxnSpPr>
          <p:nvPr/>
        </p:nvCxnSpPr>
        <p:spPr bwMode="auto">
          <a:xfrm>
            <a:off x="1703388" y="6046788"/>
            <a:ext cx="3063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9" name="AutoShape 17"/>
          <p:cNvCxnSpPr>
            <a:cxnSpLocks noChangeShapeType="1"/>
            <a:stCxn id="6186" idx="3"/>
            <a:endCxn id="6187" idx="1"/>
          </p:cNvCxnSpPr>
          <p:nvPr/>
        </p:nvCxnSpPr>
        <p:spPr bwMode="auto">
          <a:xfrm>
            <a:off x="3079750" y="6046788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0" name="AutoShape 18"/>
          <p:cNvCxnSpPr>
            <a:cxnSpLocks noChangeShapeType="1"/>
            <a:stCxn id="6181" idx="3"/>
            <a:endCxn id="6182" idx="1"/>
          </p:cNvCxnSpPr>
          <p:nvPr/>
        </p:nvCxnSpPr>
        <p:spPr bwMode="auto">
          <a:xfrm>
            <a:off x="4514850" y="6046788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1" name="AutoShape 19"/>
          <p:cNvCxnSpPr>
            <a:cxnSpLocks noChangeShapeType="1"/>
            <a:stCxn id="6185" idx="3"/>
            <a:endCxn id="6186" idx="1"/>
          </p:cNvCxnSpPr>
          <p:nvPr/>
        </p:nvCxnSpPr>
        <p:spPr bwMode="auto">
          <a:xfrm>
            <a:off x="2392363" y="6046788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2" name="AutoShape 20"/>
          <p:cNvCxnSpPr>
            <a:cxnSpLocks noChangeShapeType="1"/>
            <a:stCxn id="6187" idx="3"/>
            <a:endCxn id="6181" idx="1"/>
          </p:cNvCxnSpPr>
          <p:nvPr/>
        </p:nvCxnSpPr>
        <p:spPr bwMode="auto">
          <a:xfrm>
            <a:off x="3768725" y="6046788"/>
            <a:ext cx="3651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3" name="AutoShape 21"/>
          <p:cNvCxnSpPr>
            <a:cxnSpLocks noChangeShapeType="1"/>
            <a:stCxn id="6182" idx="3"/>
            <a:endCxn id="6183" idx="1"/>
          </p:cNvCxnSpPr>
          <p:nvPr/>
        </p:nvCxnSpPr>
        <p:spPr bwMode="auto">
          <a:xfrm>
            <a:off x="5203825" y="6046788"/>
            <a:ext cx="2825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4" name="AutoShape 22"/>
          <p:cNvCxnSpPr>
            <a:cxnSpLocks noChangeShapeType="1"/>
            <a:stCxn id="6183" idx="3"/>
            <a:endCxn id="6177" idx="1"/>
          </p:cNvCxnSpPr>
          <p:nvPr/>
        </p:nvCxnSpPr>
        <p:spPr bwMode="auto">
          <a:xfrm>
            <a:off x="5868988" y="6046788"/>
            <a:ext cx="3063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5" name="AutoShape 23"/>
          <p:cNvCxnSpPr>
            <a:cxnSpLocks noChangeShapeType="1"/>
            <a:stCxn id="6177" idx="3"/>
            <a:endCxn id="6178" idx="1"/>
          </p:cNvCxnSpPr>
          <p:nvPr/>
        </p:nvCxnSpPr>
        <p:spPr bwMode="auto">
          <a:xfrm>
            <a:off x="6557963" y="6046788"/>
            <a:ext cx="2968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6" name="AutoShape 24"/>
          <p:cNvCxnSpPr>
            <a:cxnSpLocks noChangeShapeType="1"/>
            <a:stCxn id="6178" idx="3"/>
            <a:endCxn id="6179" idx="1"/>
          </p:cNvCxnSpPr>
          <p:nvPr/>
        </p:nvCxnSpPr>
        <p:spPr bwMode="auto">
          <a:xfrm>
            <a:off x="7253288" y="6046788"/>
            <a:ext cx="287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7" name="AutoShape 25"/>
          <p:cNvCxnSpPr>
            <a:cxnSpLocks noChangeShapeType="1"/>
            <a:stCxn id="6179" idx="3"/>
            <a:endCxn id="6180" idx="1"/>
          </p:cNvCxnSpPr>
          <p:nvPr/>
        </p:nvCxnSpPr>
        <p:spPr bwMode="auto">
          <a:xfrm>
            <a:off x="7940675" y="6046788"/>
            <a:ext cx="298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520" name="AutoShape 64"/>
          <p:cNvCxnSpPr>
            <a:cxnSpLocks noChangeShapeType="1"/>
            <a:stCxn id="6178" idx="0"/>
            <a:endCxn id="6179" idx="0"/>
          </p:cNvCxnSpPr>
          <p:nvPr/>
        </p:nvCxnSpPr>
        <p:spPr bwMode="auto">
          <a:xfrm rot="5400000" flipV="1">
            <a:off x="7396956" y="5577682"/>
            <a:ext cx="1587" cy="685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0" name="Text Box 69"/>
          <p:cNvSpPr txBox="1">
            <a:spLocks noChangeArrowheads="1"/>
          </p:cNvSpPr>
          <p:nvPr/>
        </p:nvSpPr>
        <p:spPr bwMode="auto">
          <a:xfrm>
            <a:off x="2282825" y="4595813"/>
            <a:ext cx="134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scan forward</a:t>
            </a:r>
          </a:p>
        </p:txBody>
      </p:sp>
      <p:sp>
        <p:nvSpPr>
          <p:cNvPr id="6201" name="Text Box 70"/>
          <p:cNvSpPr txBox="1">
            <a:spLocks noChangeArrowheads="1"/>
          </p:cNvSpPr>
          <p:nvPr/>
        </p:nvSpPr>
        <p:spPr bwMode="auto">
          <a:xfrm>
            <a:off x="3154363" y="5100638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drop down</a:t>
            </a:r>
          </a:p>
        </p:txBody>
      </p:sp>
    </p:spTree>
    <p:extLst>
      <p:ext uri="{BB962C8B-B14F-4D97-AF65-F5344CB8AC3E}">
        <p14:creationId xmlns:p14="http://schemas.microsoft.com/office/powerpoint/2010/main" val="6289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Terminology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7162800" cy="2488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= 5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6200" y="3200400"/>
            <a:ext cx="73914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151263" y="3172691"/>
            <a:ext cx="164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</a:t>
            </a:r>
          </a:p>
          <a:p>
            <a:r>
              <a:rPr lang="en-US" dirty="0"/>
              <a:t>(similar to </a:t>
            </a:r>
            <a:br>
              <a:rPr lang="en-US" dirty="0"/>
            </a:br>
            <a:r>
              <a:rPr lang="en-US" dirty="0"/>
              <a:t>“row”)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828800" y="2057400"/>
            <a:ext cx="0" cy="2895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066800" y="5009444"/>
            <a:ext cx="390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Tower </a:t>
            </a:r>
            <a:r>
              <a:rPr lang="en-US"/>
              <a:t>(similar to “column”)</a:t>
            </a:r>
          </a:p>
        </p:txBody>
      </p:sp>
    </p:spTree>
    <p:extLst>
      <p:ext uri="{BB962C8B-B14F-4D97-AF65-F5344CB8AC3E}">
        <p14:creationId xmlns:p14="http://schemas.microsoft.com/office/powerpoint/2010/main" val="75138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(Note) Randomized Algorithms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chemeClr val="tx2"/>
                </a:solidFill>
              </a:rPr>
              <a:t>randomized algorithm</a:t>
            </a:r>
            <a:r>
              <a:rPr lang="en-US" altLang="en-US" sz="2000" dirty="0"/>
              <a:t> performs coin tosses (i.e., uses random bits) to control its execution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It contains statements of the type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latin typeface="Times New Roman" charset="0"/>
              </a:rPr>
              <a:t>	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charset="2"/>
                <a:sym typeface="Symbol" charset="2"/>
              </a:rPr>
              <a:t>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charset="0"/>
              </a:rPr>
              <a:t>random</a:t>
            </a: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latin typeface="Times New Roman" charset="0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en-US" sz="1800" dirty="0">
                <a:latin typeface="Times New Roman" charset="0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charset="2"/>
              </a:rPr>
              <a:t>=</a:t>
            </a: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 0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		do A …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latin typeface="Times New Roman" charset="0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latin typeface="Times New Roman" charset="0"/>
              </a:rPr>
              <a:t>else</a:t>
            </a:r>
            <a:r>
              <a:rPr lang="en-US" altLang="en-US" sz="1800" dirty="0">
                <a:latin typeface="Times New Roman" charset="0"/>
              </a:rPr>
              <a:t> { </a:t>
            </a:r>
            <a:r>
              <a:rPr lang="en-US" altLang="en-US" sz="1800" b="1" i="1" dirty="0">
                <a:latin typeface="Times New Roman" charset="0"/>
              </a:rPr>
              <a:t>b</a:t>
            </a:r>
            <a:r>
              <a:rPr lang="en-US" altLang="en-US" sz="1800" dirty="0">
                <a:latin typeface="Times New Roman" charset="0"/>
              </a:rPr>
              <a:t> </a:t>
            </a:r>
            <a:r>
              <a:rPr lang="en-US" altLang="en-US" sz="1800" dirty="0">
                <a:latin typeface="Symbol" charset="2"/>
              </a:rPr>
              <a:t>=</a:t>
            </a:r>
            <a:r>
              <a:rPr lang="en-US" altLang="en-US" sz="1800" dirty="0">
                <a:latin typeface="Times New Roman" charset="0"/>
              </a:rPr>
              <a:t> 1}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imes New Roman" charset="0"/>
              </a:rPr>
              <a:t>		do  B …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Its running time depends on the outcomes of the coin tosses</a:t>
            </a:r>
          </a:p>
        </p:txBody>
      </p:sp>
      <p:sp>
        <p:nvSpPr>
          <p:cNvPr id="7174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analyze the expected running time of a randomized algorithm under the following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coins are unbiased,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coin tosses are independent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worst-case running time of a randomized algorithm is often large but has very low probability (e.g., it occurs when all the coin tosses give “heads”)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use a randomized algorithm to insert items into a skip list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8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</a:t>
            </a:r>
          </a:p>
        </p:txBody>
      </p:sp>
      <p:sp>
        <p:nvSpPr>
          <p:cNvPr id="8196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To insert an entry </a:t>
            </a:r>
            <a:r>
              <a:rPr lang="en-US" altLang="en-US" sz="2200" dirty="0">
                <a:latin typeface="Times New Roman" charset="0"/>
              </a:rPr>
              <a:t>(</a:t>
            </a:r>
            <a:r>
              <a:rPr lang="en-US" altLang="en-US" sz="2200" b="1" i="1" dirty="0">
                <a:latin typeface="Times New Roman" charset="0"/>
              </a:rPr>
              <a:t>x</a:t>
            </a:r>
            <a:r>
              <a:rPr lang="en-US" altLang="en-US" sz="2200" dirty="0">
                <a:latin typeface="Times New Roman" charset="0"/>
              </a:rPr>
              <a:t>, </a:t>
            </a:r>
            <a:r>
              <a:rPr lang="en-US" altLang="en-US" sz="2200" b="1" i="1" dirty="0">
                <a:latin typeface="Times New Roman" charset="0"/>
              </a:rPr>
              <a:t>o</a:t>
            </a:r>
            <a:r>
              <a:rPr lang="en-US" altLang="en-US" sz="2200" dirty="0">
                <a:latin typeface="Times New Roman" charset="0"/>
              </a:rPr>
              <a:t>)</a:t>
            </a:r>
            <a:r>
              <a:rPr lang="en-US" altLang="en-US" sz="2200" dirty="0"/>
              <a:t> into a skip list, we use a randomized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We repeatedly toss a coin until we get tails, and we denote with </a:t>
            </a:r>
            <a:r>
              <a:rPr lang="en-US" altLang="en-US" sz="2200" b="1" i="1" dirty="0" err="1">
                <a:latin typeface="Times New Roman" charset="0"/>
              </a:rPr>
              <a:t>i</a:t>
            </a:r>
            <a:r>
              <a:rPr lang="en-US" altLang="en-US" sz="2200" b="1" i="1" dirty="0">
                <a:latin typeface="Times New Roman" charset="0"/>
              </a:rPr>
              <a:t> </a:t>
            </a:r>
            <a:r>
              <a:rPr lang="en-US" altLang="en-US" sz="2200" dirty="0"/>
              <a:t>the number of times the coin came up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If </a:t>
            </a:r>
            <a:r>
              <a:rPr lang="en-US" altLang="en-US" sz="2200" b="1" i="1" dirty="0" err="1">
                <a:latin typeface="Times New Roman" charset="0"/>
              </a:rPr>
              <a:t>i</a:t>
            </a:r>
            <a:r>
              <a:rPr lang="en-US" altLang="en-US" sz="2200" b="1" i="1" dirty="0">
                <a:latin typeface="Times New Roman" charset="0"/>
              </a:rPr>
              <a:t> </a:t>
            </a:r>
            <a:r>
              <a:rPr lang="en-US" altLang="en-US" sz="2200" dirty="0">
                <a:latin typeface="Symbol" charset="2"/>
                <a:sym typeface="Symbol" charset="2"/>
              </a:rPr>
              <a:t></a:t>
            </a:r>
            <a:r>
              <a:rPr lang="en-US" altLang="en-US" sz="2200" b="1" i="1" dirty="0">
                <a:latin typeface="Times New Roman" charset="0"/>
              </a:rPr>
              <a:t> h</a:t>
            </a:r>
            <a:r>
              <a:rPr lang="en-US" altLang="en-US" sz="2200" dirty="0"/>
              <a:t>, we add (to the skip list) new lists </a:t>
            </a:r>
            <a:r>
              <a:rPr lang="en-US" altLang="en-US" sz="2200" b="1" i="1" dirty="0">
                <a:latin typeface="Times New Roman" charset="0"/>
              </a:rPr>
              <a:t>S</a:t>
            </a:r>
            <a:r>
              <a:rPr lang="en-US" altLang="en-US" sz="2200" b="1" i="1" baseline="-25000" dirty="0">
                <a:latin typeface="Times New Roman" charset="0"/>
              </a:rPr>
              <a:t>h</a:t>
            </a:r>
            <a:r>
              <a:rPr lang="en-US" altLang="en-US" sz="2200" baseline="-25000" dirty="0">
                <a:latin typeface="Symbol" charset="2"/>
              </a:rPr>
              <a:t>+</a:t>
            </a:r>
            <a:r>
              <a:rPr lang="en-US" altLang="en-US" sz="2200" baseline="-25000" dirty="0">
                <a:latin typeface="Times New Roman" charset="0"/>
              </a:rPr>
              <a:t>1</a:t>
            </a:r>
            <a:r>
              <a:rPr lang="en-US" altLang="en-US" sz="2200" dirty="0">
                <a:latin typeface="Times New Roman" charset="0"/>
              </a:rPr>
              <a:t>, … , </a:t>
            </a:r>
            <a:r>
              <a:rPr lang="en-US" altLang="en-US" sz="2200" b="1" i="1" dirty="0">
                <a:latin typeface="Times New Roman" charset="0"/>
              </a:rPr>
              <a:t>S</a:t>
            </a:r>
            <a:r>
              <a:rPr lang="en-US" altLang="en-US" sz="2200" b="1" i="1" baseline="-25000" dirty="0">
                <a:latin typeface="Times New Roman" charset="0"/>
              </a:rPr>
              <a:t>i </a:t>
            </a:r>
            <a:r>
              <a:rPr lang="en-US" altLang="en-US" sz="2200" baseline="-25000" dirty="0">
                <a:latin typeface="Symbol" charset="2"/>
              </a:rPr>
              <a:t>+</a:t>
            </a:r>
            <a:r>
              <a:rPr lang="en-US" altLang="en-US" sz="2200" baseline="-25000" dirty="0">
                <a:latin typeface="Times New Roman" charset="0"/>
              </a:rPr>
              <a:t>1</a:t>
            </a:r>
            <a:r>
              <a:rPr lang="en-US" altLang="en-US" sz="2200" dirty="0"/>
              <a:t>, each containing only the two special keys, and do nothing,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We search for </a:t>
            </a:r>
            <a:r>
              <a:rPr lang="en-US" altLang="en-US" sz="2200" b="1" i="1" dirty="0">
                <a:latin typeface="Times New Roman" charset="0"/>
              </a:rPr>
              <a:t>x </a:t>
            </a:r>
            <a:r>
              <a:rPr lang="en-US" altLang="en-US" sz="2200" dirty="0"/>
              <a:t>in the skip list and find the positions </a:t>
            </a:r>
            <a:r>
              <a:rPr lang="en-US" altLang="en-US" sz="2200" b="1" i="1" dirty="0">
                <a:latin typeface="Times New Roman" charset="0"/>
              </a:rPr>
              <a:t>p</a:t>
            </a:r>
            <a:r>
              <a:rPr lang="en-US" altLang="en-US" sz="2200" baseline="-25000" dirty="0">
                <a:latin typeface="Times New Roman" charset="0"/>
              </a:rPr>
              <a:t>0</a:t>
            </a:r>
            <a:r>
              <a:rPr lang="en-US" altLang="en-US" sz="2200" dirty="0">
                <a:latin typeface="Times New Roman" charset="0"/>
              </a:rPr>
              <a:t>, </a:t>
            </a:r>
            <a:r>
              <a:rPr lang="en-US" altLang="en-US" sz="2200" baseline="-25000" dirty="0">
                <a:latin typeface="Times New Roman" charset="0"/>
              </a:rPr>
              <a:t> </a:t>
            </a:r>
            <a:r>
              <a:rPr lang="en-US" altLang="en-US" sz="2200" b="1" i="1" dirty="0">
                <a:latin typeface="Times New Roman" charset="0"/>
              </a:rPr>
              <a:t>p</a:t>
            </a:r>
            <a:r>
              <a:rPr lang="en-US" altLang="en-US" sz="2200" baseline="-25000" dirty="0">
                <a:latin typeface="Times New Roman" charset="0"/>
              </a:rPr>
              <a:t>1 </a:t>
            </a:r>
            <a:r>
              <a:rPr lang="en-US" altLang="en-US" sz="2200" dirty="0">
                <a:latin typeface="Times New Roman" charset="0"/>
              </a:rPr>
              <a:t>, …, </a:t>
            </a:r>
            <a:r>
              <a:rPr lang="en-US" altLang="en-US" sz="2200" b="1" i="1" dirty="0">
                <a:latin typeface="Times New Roman" charset="0"/>
              </a:rPr>
              <a:t>p</a:t>
            </a:r>
            <a:r>
              <a:rPr lang="en-US" altLang="en-US" sz="2200" b="1" i="1" baseline="-25000" dirty="0">
                <a:latin typeface="Times New Roman" charset="0"/>
              </a:rPr>
              <a:t>i </a:t>
            </a:r>
            <a:r>
              <a:rPr lang="en-US" altLang="en-US" sz="2200" dirty="0"/>
              <a:t>of the items with largest key less than </a:t>
            </a:r>
            <a:r>
              <a:rPr lang="en-US" altLang="en-US" sz="2200" b="1" i="1" dirty="0">
                <a:latin typeface="Times New Roman" charset="0"/>
              </a:rPr>
              <a:t>x</a:t>
            </a:r>
            <a:r>
              <a:rPr lang="en-US" altLang="en-US" sz="2200" dirty="0"/>
              <a:t> in each list </a:t>
            </a:r>
            <a:r>
              <a:rPr lang="en-US" altLang="en-US" sz="2200" b="1" i="1" dirty="0">
                <a:latin typeface="Times New Roman" charset="0"/>
              </a:rPr>
              <a:t>S</a:t>
            </a:r>
            <a:r>
              <a:rPr lang="en-US" altLang="en-US" sz="2200" baseline="-25000" dirty="0">
                <a:latin typeface="Times New Roman" charset="0"/>
              </a:rPr>
              <a:t>0</a:t>
            </a:r>
            <a:r>
              <a:rPr lang="en-US" altLang="en-US" sz="2200" dirty="0">
                <a:latin typeface="Times New Roman" charset="0"/>
              </a:rPr>
              <a:t>, </a:t>
            </a:r>
            <a:r>
              <a:rPr lang="en-US" altLang="en-US" sz="2200" b="1" i="1" dirty="0">
                <a:latin typeface="Times New Roman" charset="0"/>
              </a:rPr>
              <a:t>S</a:t>
            </a:r>
            <a:r>
              <a:rPr lang="en-US" altLang="en-US" sz="2200" baseline="-25000" dirty="0">
                <a:latin typeface="Times New Roman" charset="0"/>
              </a:rPr>
              <a:t>1</a:t>
            </a:r>
            <a:r>
              <a:rPr lang="en-US" altLang="en-US" sz="2200" dirty="0">
                <a:latin typeface="Times New Roman" charset="0"/>
              </a:rPr>
              <a:t>, … , </a:t>
            </a:r>
            <a:r>
              <a:rPr lang="en-US" altLang="en-US" sz="2200" b="1" i="1" dirty="0">
                <a:latin typeface="Times New Roman" charset="0"/>
              </a:rPr>
              <a:t>S</a:t>
            </a:r>
            <a:r>
              <a:rPr lang="en-US" altLang="en-US" sz="2200" b="1" i="1" baseline="-25000" dirty="0">
                <a:latin typeface="Times New Roman" charset="0"/>
              </a:rPr>
              <a:t>i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For </a:t>
            </a:r>
            <a:r>
              <a:rPr lang="en-US" altLang="en-US" sz="2200" b="1" i="1" dirty="0">
                <a:latin typeface="Times New Roman" charset="0"/>
              </a:rPr>
              <a:t>j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dirty="0">
                <a:latin typeface="Symbol" charset="2"/>
                <a:sym typeface="Symbol" charset="2"/>
              </a:rPr>
              <a:t></a:t>
            </a:r>
            <a:r>
              <a:rPr lang="en-US" altLang="en-US" sz="2200" dirty="0">
                <a:latin typeface="Times New Roman" charset="0"/>
              </a:rPr>
              <a:t> 0, …, </a:t>
            </a:r>
            <a:r>
              <a:rPr lang="en-US" altLang="en-US" sz="2200" b="1" i="1" dirty="0" err="1">
                <a:latin typeface="Times New Roman" charset="0"/>
              </a:rPr>
              <a:t>i</a:t>
            </a:r>
            <a:r>
              <a:rPr lang="en-US" altLang="en-US" sz="2200" dirty="0"/>
              <a:t>, we insert item </a:t>
            </a:r>
            <a:r>
              <a:rPr lang="en-US" altLang="en-US" sz="2200" dirty="0">
                <a:latin typeface="Times New Roman" charset="0"/>
              </a:rPr>
              <a:t>(</a:t>
            </a:r>
            <a:r>
              <a:rPr lang="en-US" altLang="en-US" sz="2200" b="1" i="1" dirty="0">
                <a:latin typeface="Times New Roman" charset="0"/>
              </a:rPr>
              <a:t>x</a:t>
            </a:r>
            <a:r>
              <a:rPr lang="en-US" altLang="en-US" sz="2200" dirty="0">
                <a:latin typeface="Times New Roman" charset="0"/>
              </a:rPr>
              <a:t>, </a:t>
            </a:r>
            <a:r>
              <a:rPr lang="en-US" altLang="en-US" sz="2200" b="1" i="1" dirty="0">
                <a:latin typeface="Times New Roman" charset="0"/>
              </a:rPr>
              <a:t>o</a:t>
            </a:r>
            <a:r>
              <a:rPr lang="en-US" altLang="en-US" sz="2200" dirty="0">
                <a:latin typeface="Times New Roman" charset="0"/>
              </a:rPr>
              <a:t>)</a:t>
            </a:r>
            <a:r>
              <a:rPr lang="en-US" altLang="en-US" sz="2200" dirty="0"/>
              <a:t> into list </a:t>
            </a:r>
            <a:r>
              <a:rPr lang="en-US" altLang="en-US" sz="2200" b="1" i="1" dirty="0" err="1">
                <a:latin typeface="Times New Roman" charset="0"/>
              </a:rPr>
              <a:t>S</a:t>
            </a:r>
            <a:r>
              <a:rPr lang="en-US" altLang="en-US" sz="2200" b="1" i="1" baseline="-25000" dirty="0" err="1">
                <a:latin typeface="Times New Roman" charset="0"/>
              </a:rPr>
              <a:t>j</a:t>
            </a:r>
            <a:r>
              <a:rPr lang="en-US" altLang="en-US" sz="2200" dirty="0"/>
              <a:t> after position </a:t>
            </a:r>
            <a:r>
              <a:rPr lang="en-US" altLang="en-US" sz="2200" b="1" i="1" dirty="0" err="1">
                <a:latin typeface="Times New Roman" charset="0"/>
              </a:rPr>
              <a:t>p</a:t>
            </a:r>
            <a:r>
              <a:rPr lang="en-US" altLang="en-US" sz="2200" b="1" i="1" baseline="-25000" dirty="0" err="1">
                <a:latin typeface="Times New Roman" charset="0"/>
              </a:rPr>
              <a:t>j</a:t>
            </a:r>
            <a:endParaRPr lang="en-US" altLang="en-US" sz="2200" b="1" i="1" baseline="-25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Example: insert key </a:t>
            </a:r>
            <a:r>
              <a:rPr lang="en-US" altLang="en-US" sz="2000" dirty="0">
                <a:latin typeface="Times New Roman" charset="0"/>
              </a:rPr>
              <a:t>15</a:t>
            </a:r>
            <a:r>
              <a:rPr lang="en-US" altLang="en-US" sz="2000" dirty="0"/>
              <a:t>, with </a:t>
            </a:r>
            <a:r>
              <a:rPr lang="en-US" altLang="en-US" sz="2000" b="1" i="1" dirty="0" err="1">
                <a:latin typeface="Times New Roman" charset="0"/>
              </a:rPr>
              <a:t>i</a:t>
            </a:r>
            <a:r>
              <a:rPr lang="en-US" altLang="en-US" sz="2000" dirty="0">
                <a:latin typeface="Times New Roman" charset="0"/>
              </a:rPr>
              <a:t> </a:t>
            </a:r>
            <a:r>
              <a:rPr lang="en-US" altLang="en-US" sz="2000" dirty="0">
                <a:latin typeface="Symbol" charset="2"/>
                <a:sym typeface="Symbol" charset="2"/>
              </a:rPr>
              <a:t>=</a:t>
            </a:r>
            <a:r>
              <a:rPr lang="en-US" altLang="en-US" sz="2000" dirty="0">
                <a:latin typeface="Times New Roman" charset="0"/>
              </a:rPr>
              <a:t>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05200" y="62579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025525" y="6257925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1644650" y="6257925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10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2884488" y="62579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36</a:t>
            </a:r>
          </a:p>
        </p:txBody>
      </p:sp>
      <p:cxnSp>
        <p:nvCxnSpPr>
          <p:cNvPr id="8202" name="AutoShape 15"/>
          <p:cNvCxnSpPr>
            <a:cxnSpLocks noChangeShapeType="1"/>
            <a:stCxn id="8199" idx="3"/>
            <a:endCxn id="8200" idx="1"/>
          </p:cNvCxnSpPr>
          <p:nvPr/>
        </p:nvCxnSpPr>
        <p:spPr bwMode="auto">
          <a:xfrm>
            <a:off x="1408113" y="6365875"/>
            <a:ext cx="2174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6"/>
          <p:cNvCxnSpPr>
            <a:cxnSpLocks noChangeShapeType="1"/>
            <a:stCxn id="8209" idx="3"/>
            <a:endCxn id="8201" idx="1"/>
          </p:cNvCxnSpPr>
          <p:nvPr/>
        </p:nvCxnSpPr>
        <p:spPr bwMode="auto">
          <a:xfrm>
            <a:off x="2646363" y="6365875"/>
            <a:ext cx="228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18"/>
          <p:cNvCxnSpPr>
            <a:cxnSpLocks noChangeShapeType="1"/>
            <a:stCxn id="8200" idx="3"/>
            <a:endCxn id="8209" idx="1"/>
          </p:cNvCxnSpPr>
          <p:nvPr/>
        </p:nvCxnSpPr>
        <p:spPr bwMode="auto">
          <a:xfrm>
            <a:off x="2027238" y="6365875"/>
            <a:ext cx="2174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19"/>
          <p:cNvCxnSpPr>
            <a:cxnSpLocks noChangeShapeType="1"/>
            <a:stCxn id="8201" idx="3"/>
            <a:endCxn id="8198" idx="1"/>
          </p:cNvCxnSpPr>
          <p:nvPr/>
        </p:nvCxnSpPr>
        <p:spPr bwMode="auto">
          <a:xfrm>
            <a:off x="3257550" y="6365875"/>
            <a:ext cx="2381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6" name="Rectangle 29"/>
          <p:cNvSpPr>
            <a:spLocks noChangeArrowheads="1"/>
          </p:cNvSpPr>
          <p:nvPr/>
        </p:nvSpPr>
        <p:spPr bwMode="auto">
          <a:xfrm>
            <a:off x="3505200" y="5245100"/>
            <a:ext cx="36195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8207" name="Rectangle 31"/>
          <p:cNvSpPr>
            <a:spLocks noChangeArrowheads="1"/>
          </p:cNvSpPr>
          <p:nvPr/>
        </p:nvSpPr>
        <p:spPr bwMode="auto">
          <a:xfrm>
            <a:off x="1025525" y="5245100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cxnSp>
        <p:nvCxnSpPr>
          <p:cNvPr id="8208" name="AutoShape 32"/>
          <p:cNvCxnSpPr>
            <a:cxnSpLocks noChangeShapeType="1"/>
            <a:stCxn id="8207" idx="3"/>
            <a:endCxn id="8206" idx="1"/>
          </p:cNvCxnSpPr>
          <p:nvPr/>
        </p:nvCxnSpPr>
        <p:spPr bwMode="auto">
          <a:xfrm>
            <a:off x="1408113" y="5353050"/>
            <a:ext cx="20780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2263775" y="6257925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8210" name="Rectangle 41"/>
          <p:cNvSpPr>
            <a:spLocks noChangeArrowheads="1"/>
          </p:cNvSpPr>
          <p:nvPr/>
        </p:nvSpPr>
        <p:spPr bwMode="auto">
          <a:xfrm>
            <a:off x="2265363" y="5757862"/>
            <a:ext cx="363537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charset="0"/>
              </a:rPr>
              <a:t>23</a:t>
            </a:r>
          </a:p>
        </p:txBody>
      </p:sp>
      <p:sp>
        <p:nvSpPr>
          <p:cNvPr id="8211" name="Rectangle 37"/>
          <p:cNvSpPr>
            <a:spLocks noChangeArrowheads="1"/>
          </p:cNvSpPr>
          <p:nvPr/>
        </p:nvSpPr>
        <p:spPr bwMode="auto">
          <a:xfrm>
            <a:off x="3505200" y="5751512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+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sp>
        <p:nvSpPr>
          <p:cNvPr id="8212" name="Rectangle 40"/>
          <p:cNvSpPr>
            <a:spLocks noChangeArrowheads="1"/>
          </p:cNvSpPr>
          <p:nvPr/>
        </p:nvSpPr>
        <p:spPr bwMode="auto">
          <a:xfrm>
            <a:off x="1025525" y="5751512"/>
            <a:ext cx="363538" cy="215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Symbol" charset="2"/>
                <a:sym typeface="Symbol" charset="2"/>
              </a:rPr>
              <a:t>-</a:t>
            </a:r>
            <a:r>
              <a:rPr lang="en-US" altLang="en-US" sz="1800">
                <a:sym typeface="Symbol" charset="2"/>
              </a:rPr>
              <a:t></a:t>
            </a:r>
            <a:endParaRPr lang="en-US" altLang="en-US"/>
          </a:p>
        </p:txBody>
      </p:sp>
      <p:cxnSp>
        <p:nvCxnSpPr>
          <p:cNvPr id="8213" name="AutoShape 42"/>
          <p:cNvCxnSpPr>
            <a:cxnSpLocks noChangeShapeType="1"/>
            <a:stCxn id="8212" idx="3"/>
            <a:endCxn id="8210" idx="1"/>
          </p:cNvCxnSpPr>
          <p:nvPr/>
        </p:nvCxnSpPr>
        <p:spPr bwMode="auto">
          <a:xfrm>
            <a:off x="1408113" y="5859462"/>
            <a:ext cx="838200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47"/>
          <p:cNvCxnSpPr>
            <a:cxnSpLocks noChangeShapeType="1"/>
            <a:stCxn id="8210" idx="3"/>
            <a:endCxn id="8211" idx="1"/>
          </p:cNvCxnSpPr>
          <p:nvPr/>
        </p:nvCxnSpPr>
        <p:spPr bwMode="auto">
          <a:xfrm flipV="1">
            <a:off x="2647950" y="5859462"/>
            <a:ext cx="847725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5" name="Text Box 48"/>
          <p:cNvSpPr txBox="1">
            <a:spLocks noChangeArrowheads="1"/>
          </p:cNvSpPr>
          <p:nvPr/>
        </p:nvSpPr>
        <p:spPr bwMode="auto">
          <a:xfrm>
            <a:off x="666750" y="6183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8216" name="Text Box 49"/>
          <p:cNvSpPr txBox="1">
            <a:spLocks noChangeArrowheads="1"/>
          </p:cNvSpPr>
          <p:nvPr/>
        </p:nvSpPr>
        <p:spPr bwMode="auto">
          <a:xfrm>
            <a:off x="666750" y="5675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8217" name="Text Box 50"/>
          <p:cNvSpPr txBox="1">
            <a:spLocks noChangeArrowheads="1"/>
          </p:cNvSpPr>
          <p:nvPr/>
        </p:nvSpPr>
        <p:spPr bwMode="auto">
          <a:xfrm>
            <a:off x="666750" y="516731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grpSp>
        <p:nvGrpSpPr>
          <p:cNvPr id="8218" name="Group 124"/>
          <p:cNvGrpSpPr>
            <a:grpSpLocks/>
          </p:cNvGrpSpPr>
          <p:nvPr/>
        </p:nvGrpSpPr>
        <p:grpSpPr bwMode="auto">
          <a:xfrm>
            <a:off x="5378450" y="4741862"/>
            <a:ext cx="3460750" cy="215900"/>
            <a:chOff x="3154" y="2834"/>
            <a:chExt cx="2180" cy="136"/>
          </a:xfrm>
        </p:grpSpPr>
        <p:sp>
          <p:nvSpPr>
            <p:cNvPr id="8257" name="Rectangle 93"/>
            <p:cNvSpPr>
              <a:spLocks noChangeArrowheads="1"/>
            </p:cNvSpPr>
            <p:nvPr/>
          </p:nvSpPr>
          <p:spPr bwMode="auto">
            <a:xfrm>
              <a:off x="5106" y="2834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8258" name="Rectangle 94"/>
            <p:cNvSpPr>
              <a:spLocks noChangeArrowheads="1"/>
            </p:cNvSpPr>
            <p:nvPr/>
          </p:nvSpPr>
          <p:spPr bwMode="auto">
            <a:xfrm>
              <a:off x="3154" y="283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cxnSp>
          <p:nvCxnSpPr>
            <p:cNvPr id="8259" name="AutoShape 95"/>
            <p:cNvCxnSpPr>
              <a:cxnSpLocks noChangeShapeType="1"/>
              <a:stCxn id="8258" idx="3"/>
              <a:endCxn id="8257" idx="1"/>
            </p:cNvCxnSpPr>
            <p:nvPr/>
          </p:nvCxnSpPr>
          <p:spPr bwMode="auto">
            <a:xfrm>
              <a:off x="3389" y="2902"/>
              <a:ext cx="171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9" name="Text Box 106"/>
          <p:cNvSpPr txBox="1">
            <a:spLocks noChangeArrowheads="1"/>
          </p:cNvSpPr>
          <p:nvPr/>
        </p:nvSpPr>
        <p:spPr bwMode="auto">
          <a:xfrm>
            <a:off x="5038725" y="6186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8220" name="Text Box 107"/>
          <p:cNvSpPr txBox="1">
            <a:spLocks noChangeArrowheads="1"/>
          </p:cNvSpPr>
          <p:nvPr/>
        </p:nvSpPr>
        <p:spPr bwMode="auto">
          <a:xfrm>
            <a:off x="5038725" y="5678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8221" name="Text Box 108"/>
          <p:cNvSpPr txBox="1">
            <a:spLocks noChangeArrowheads="1"/>
          </p:cNvSpPr>
          <p:nvPr/>
        </p:nvSpPr>
        <p:spPr bwMode="auto">
          <a:xfrm>
            <a:off x="5038725" y="5170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  <p:sp>
        <p:nvSpPr>
          <p:cNvPr id="8222" name="Text Box 109"/>
          <p:cNvSpPr txBox="1">
            <a:spLocks noChangeArrowheads="1"/>
          </p:cNvSpPr>
          <p:nvPr/>
        </p:nvSpPr>
        <p:spPr bwMode="auto">
          <a:xfrm>
            <a:off x="5038725" y="4662487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S</a:t>
            </a:r>
            <a:r>
              <a:rPr lang="en-US" altLang="en-US" sz="1800" baseline="-25000">
                <a:latin typeface="Times New Roman" charset="0"/>
              </a:rPr>
              <a:t>3</a:t>
            </a:r>
          </a:p>
        </p:txBody>
      </p:sp>
      <p:grpSp>
        <p:nvGrpSpPr>
          <p:cNvPr id="8223" name="Group 121"/>
          <p:cNvGrpSpPr>
            <a:grpSpLocks/>
          </p:cNvGrpSpPr>
          <p:nvPr/>
        </p:nvGrpSpPr>
        <p:grpSpPr bwMode="auto">
          <a:xfrm>
            <a:off x="5378450" y="6261100"/>
            <a:ext cx="3460750" cy="217487"/>
            <a:chOff x="3154" y="3791"/>
            <a:chExt cx="2180" cy="137"/>
          </a:xfrm>
        </p:grpSpPr>
        <p:sp>
          <p:nvSpPr>
            <p:cNvPr id="8246" name="Rectangle 85"/>
            <p:cNvSpPr>
              <a:spLocks noChangeArrowheads="1"/>
            </p:cNvSpPr>
            <p:nvPr/>
          </p:nvSpPr>
          <p:spPr bwMode="auto">
            <a:xfrm>
              <a:off x="5106" y="3791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>
                <a:latin typeface="Times New Roman" charset="0"/>
              </a:endParaRPr>
            </a:p>
          </p:txBody>
        </p:sp>
        <p:sp>
          <p:nvSpPr>
            <p:cNvPr id="8247" name="Rectangle 86"/>
            <p:cNvSpPr>
              <a:spLocks noChangeArrowheads="1"/>
            </p:cNvSpPr>
            <p:nvPr/>
          </p:nvSpPr>
          <p:spPr bwMode="auto">
            <a:xfrm>
              <a:off x="315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</a:p>
          </p:txBody>
        </p:sp>
        <p:sp>
          <p:nvSpPr>
            <p:cNvPr id="8248" name="Rectangle 87"/>
            <p:cNvSpPr>
              <a:spLocks noChangeArrowheads="1"/>
            </p:cNvSpPr>
            <p:nvPr/>
          </p:nvSpPr>
          <p:spPr bwMode="auto">
            <a:xfrm>
              <a:off x="354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10</a:t>
              </a:r>
            </a:p>
          </p:txBody>
        </p:sp>
        <p:sp>
          <p:nvSpPr>
            <p:cNvPr id="8249" name="Rectangle 88"/>
            <p:cNvSpPr>
              <a:spLocks noChangeArrowheads="1"/>
            </p:cNvSpPr>
            <p:nvPr/>
          </p:nvSpPr>
          <p:spPr bwMode="auto">
            <a:xfrm>
              <a:off x="4715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36</a:t>
              </a:r>
            </a:p>
          </p:txBody>
        </p:sp>
        <p:cxnSp>
          <p:nvCxnSpPr>
            <p:cNvPr id="8250" name="AutoShape 89"/>
            <p:cNvCxnSpPr>
              <a:cxnSpLocks noChangeShapeType="1"/>
              <a:stCxn id="8247" idx="3"/>
              <a:endCxn id="8248" idx="1"/>
            </p:cNvCxnSpPr>
            <p:nvPr/>
          </p:nvCxnSpPr>
          <p:spPr bwMode="auto">
            <a:xfrm>
              <a:off x="3389" y="3859"/>
              <a:ext cx="14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90"/>
            <p:cNvCxnSpPr>
              <a:cxnSpLocks noChangeShapeType="1"/>
              <a:stCxn id="8254" idx="3"/>
              <a:endCxn id="8249" idx="1"/>
            </p:cNvCxnSpPr>
            <p:nvPr/>
          </p:nvCxnSpPr>
          <p:spPr bwMode="auto">
            <a:xfrm>
              <a:off x="4559" y="3859"/>
              <a:ext cx="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91"/>
            <p:cNvCxnSpPr>
              <a:cxnSpLocks noChangeShapeType="1"/>
              <a:stCxn id="8248" idx="3"/>
              <a:endCxn id="8255" idx="1"/>
            </p:cNvCxnSpPr>
            <p:nvPr/>
          </p:nvCxnSpPr>
          <p:spPr bwMode="auto">
            <a:xfrm>
              <a:off x="3779" y="3859"/>
              <a:ext cx="151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AutoShape 92"/>
            <p:cNvCxnSpPr>
              <a:cxnSpLocks noChangeShapeType="1"/>
              <a:stCxn id="8249" idx="3"/>
              <a:endCxn id="8246" idx="1"/>
            </p:cNvCxnSpPr>
            <p:nvPr/>
          </p:nvCxnSpPr>
          <p:spPr bwMode="auto">
            <a:xfrm>
              <a:off x="4950" y="3859"/>
              <a:ext cx="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4" name="Rectangle 102"/>
            <p:cNvSpPr>
              <a:spLocks noChangeArrowheads="1"/>
            </p:cNvSpPr>
            <p:nvPr/>
          </p:nvSpPr>
          <p:spPr bwMode="auto">
            <a:xfrm>
              <a:off x="4324" y="3791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23</a:t>
              </a:r>
            </a:p>
          </p:txBody>
        </p:sp>
        <p:sp>
          <p:nvSpPr>
            <p:cNvPr id="8255" name="Rectangle 110"/>
            <p:cNvSpPr>
              <a:spLocks noChangeArrowheads="1"/>
            </p:cNvSpPr>
            <p:nvPr/>
          </p:nvSpPr>
          <p:spPr bwMode="auto">
            <a:xfrm>
              <a:off x="3936" y="3792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8256" name="AutoShape 112"/>
            <p:cNvCxnSpPr>
              <a:cxnSpLocks noChangeShapeType="1"/>
              <a:stCxn id="8255" idx="3"/>
              <a:endCxn id="8254" idx="1"/>
            </p:cNvCxnSpPr>
            <p:nvPr/>
          </p:nvCxnSpPr>
          <p:spPr bwMode="auto">
            <a:xfrm flipV="1">
              <a:off x="4171" y="3859"/>
              <a:ext cx="14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24" name="Group 123"/>
          <p:cNvGrpSpPr>
            <a:grpSpLocks/>
          </p:cNvGrpSpPr>
          <p:nvPr/>
        </p:nvGrpSpPr>
        <p:grpSpPr bwMode="auto">
          <a:xfrm>
            <a:off x="5378450" y="5248275"/>
            <a:ext cx="3460750" cy="215900"/>
            <a:chOff x="3154" y="3173"/>
            <a:chExt cx="2180" cy="136"/>
          </a:xfrm>
        </p:grpSpPr>
        <p:sp>
          <p:nvSpPr>
            <p:cNvPr id="8241" name="Rectangle 96"/>
            <p:cNvSpPr>
              <a:spLocks noChangeArrowheads="1"/>
            </p:cNvSpPr>
            <p:nvPr/>
          </p:nvSpPr>
          <p:spPr bwMode="auto">
            <a:xfrm>
              <a:off x="5106" y="317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8242" name="Rectangle 97"/>
            <p:cNvSpPr>
              <a:spLocks noChangeArrowheads="1"/>
            </p:cNvSpPr>
            <p:nvPr/>
          </p:nvSpPr>
          <p:spPr bwMode="auto">
            <a:xfrm>
              <a:off x="3154" y="317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cxnSp>
          <p:nvCxnSpPr>
            <p:cNvPr id="8243" name="AutoShape 98"/>
            <p:cNvCxnSpPr>
              <a:cxnSpLocks noChangeShapeType="1"/>
              <a:stCxn id="8242" idx="3"/>
              <a:endCxn id="8244" idx="1"/>
            </p:cNvCxnSpPr>
            <p:nvPr/>
          </p:nvCxnSpPr>
          <p:spPr bwMode="auto">
            <a:xfrm>
              <a:off x="3389" y="3241"/>
              <a:ext cx="54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4" name="Rectangle 114"/>
            <p:cNvSpPr>
              <a:spLocks noChangeArrowheads="1"/>
            </p:cNvSpPr>
            <p:nvPr/>
          </p:nvSpPr>
          <p:spPr bwMode="auto">
            <a:xfrm>
              <a:off x="3936" y="3173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8245" name="AutoShape 115"/>
            <p:cNvCxnSpPr>
              <a:cxnSpLocks noChangeShapeType="1"/>
              <a:stCxn id="8244" idx="3"/>
              <a:endCxn id="8241" idx="1"/>
            </p:cNvCxnSpPr>
            <p:nvPr/>
          </p:nvCxnSpPr>
          <p:spPr bwMode="auto">
            <a:xfrm>
              <a:off x="4171" y="3241"/>
              <a:ext cx="92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25" name="Group 122"/>
          <p:cNvGrpSpPr>
            <a:grpSpLocks/>
          </p:cNvGrpSpPr>
          <p:nvPr/>
        </p:nvGrpSpPr>
        <p:grpSpPr bwMode="auto">
          <a:xfrm>
            <a:off x="5378450" y="5754687"/>
            <a:ext cx="3460750" cy="215900"/>
            <a:chOff x="3154" y="3504"/>
            <a:chExt cx="2180" cy="136"/>
          </a:xfrm>
        </p:grpSpPr>
        <p:sp>
          <p:nvSpPr>
            <p:cNvPr id="8234" name="Rectangle 99"/>
            <p:cNvSpPr>
              <a:spLocks noChangeArrowheads="1"/>
            </p:cNvSpPr>
            <p:nvPr/>
          </p:nvSpPr>
          <p:spPr bwMode="auto">
            <a:xfrm>
              <a:off x="5106" y="3504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+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8235" name="Rectangle 100"/>
            <p:cNvSpPr>
              <a:spLocks noChangeArrowheads="1"/>
            </p:cNvSpPr>
            <p:nvPr/>
          </p:nvSpPr>
          <p:spPr bwMode="auto">
            <a:xfrm>
              <a:off x="3154" y="350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Symbol" charset="2"/>
                  <a:sym typeface="Symbol" charset="2"/>
                </a:rPr>
                <a:t>-</a:t>
              </a:r>
              <a:r>
                <a:rPr lang="en-US" altLang="en-US" sz="1800">
                  <a:sym typeface="Symbol" charset="2"/>
                </a:rPr>
                <a:t></a:t>
              </a:r>
              <a:endParaRPr lang="en-US" altLang="en-US"/>
            </a:p>
          </p:txBody>
        </p:sp>
        <p:sp>
          <p:nvSpPr>
            <p:cNvPr id="8236" name="Rectangle 103"/>
            <p:cNvSpPr>
              <a:spLocks noChangeArrowheads="1"/>
            </p:cNvSpPr>
            <p:nvPr/>
          </p:nvSpPr>
          <p:spPr bwMode="auto">
            <a:xfrm>
              <a:off x="4325" y="3504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23</a:t>
              </a:r>
            </a:p>
          </p:txBody>
        </p:sp>
        <p:cxnSp>
          <p:nvCxnSpPr>
            <p:cNvPr id="8237" name="AutoShape 104"/>
            <p:cNvCxnSpPr>
              <a:cxnSpLocks noChangeShapeType="1"/>
              <a:stCxn id="8235" idx="3"/>
              <a:endCxn id="8239" idx="1"/>
            </p:cNvCxnSpPr>
            <p:nvPr/>
          </p:nvCxnSpPr>
          <p:spPr bwMode="auto">
            <a:xfrm>
              <a:off x="3389" y="3572"/>
              <a:ext cx="54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8" name="AutoShape 105"/>
            <p:cNvCxnSpPr>
              <a:cxnSpLocks noChangeShapeType="1"/>
              <a:stCxn id="8236" idx="3"/>
              <a:endCxn id="8234" idx="1"/>
            </p:cNvCxnSpPr>
            <p:nvPr/>
          </p:nvCxnSpPr>
          <p:spPr bwMode="auto">
            <a:xfrm>
              <a:off x="4560" y="3572"/>
              <a:ext cx="54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9" name="Rectangle 113"/>
            <p:cNvSpPr>
              <a:spLocks noChangeArrowheads="1"/>
            </p:cNvSpPr>
            <p:nvPr/>
          </p:nvSpPr>
          <p:spPr bwMode="auto">
            <a:xfrm>
              <a:off x="3936" y="3504"/>
              <a:ext cx="229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Times New Roman" charset="0"/>
                </a:rPr>
                <a:t>15</a:t>
              </a:r>
            </a:p>
          </p:txBody>
        </p:sp>
        <p:cxnSp>
          <p:nvCxnSpPr>
            <p:cNvPr id="8240" name="AutoShape 116"/>
            <p:cNvCxnSpPr>
              <a:cxnSpLocks noChangeShapeType="1"/>
              <a:stCxn id="8239" idx="3"/>
              <a:endCxn id="8236" idx="1"/>
            </p:cNvCxnSpPr>
            <p:nvPr/>
          </p:nvCxnSpPr>
          <p:spPr bwMode="auto">
            <a:xfrm>
              <a:off x="4171" y="3572"/>
              <a:ext cx="1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26" name="AutoShape 125"/>
          <p:cNvSpPr>
            <a:spLocks noChangeArrowheads="1"/>
          </p:cNvSpPr>
          <p:nvPr/>
        </p:nvSpPr>
        <p:spPr bwMode="auto">
          <a:xfrm>
            <a:off x="4229100" y="5730875"/>
            <a:ext cx="609600" cy="303212"/>
          </a:xfrm>
          <a:prstGeom prst="rightArrow">
            <a:avLst>
              <a:gd name="adj1" fmla="val 50000"/>
              <a:gd name="adj2" fmla="val 5026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227" name="AutoShape 126"/>
          <p:cNvCxnSpPr>
            <a:cxnSpLocks noChangeShapeType="1"/>
            <a:stCxn id="8207" idx="2"/>
            <a:endCxn id="8212" idx="0"/>
          </p:cNvCxnSpPr>
          <p:nvPr/>
        </p:nvCxnSpPr>
        <p:spPr bwMode="auto">
          <a:xfrm>
            <a:off x="1208088" y="5480050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607" name="AutoShape 127"/>
          <p:cNvCxnSpPr>
            <a:cxnSpLocks noChangeShapeType="1"/>
            <a:stCxn id="8199" idx="0"/>
            <a:endCxn id="8200" idx="0"/>
          </p:cNvCxnSpPr>
          <p:nvPr/>
        </p:nvCxnSpPr>
        <p:spPr bwMode="auto">
          <a:xfrm rot="5400000" flipV="1">
            <a:off x="1516857" y="5930106"/>
            <a:ext cx="1587" cy="6191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9" name="AutoShape 128"/>
          <p:cNvCxnSpPr>
            <a:cxnSpLocks noChangeShapeType="1"/>
            <a:stCxn id="8212" idx="2"/>
            <a:endCxn id="8199" idx="0"/>
          </p:cNvCxnSpPr>
          <p:nvPr/>
        </p:nvCxnSpPr>
        <p:spPr bwMode="auto">
          <a:xfrm>
            <a:off x="1208088" y="5986462"/>
            <a:ext cx="0" cy="252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0" name="Text Box 130"/>
          <p:cNvSpPr txBox="1">
            <a:spLocks noChangeArrowheads="1"/>
          </p:cNvSpPr>
          <p:nvPr/>
        </p:nvSpPr>
        <p:spPr bwMode="auto">
          <a:xfrm>
            <a:off x="1800225" y="58816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0</a:t>
            </a:r>
          </a:p>
        </p:txBody>
      </p:sp>
      <p:sp>
        <p:nvSpPr>
          <p:cNvPr id="8231" name="Text Box 131"/>
          <p:cNvSpPr txBox="1">
            <a:spLocks noChangeArrowheads="1"/>
          </p:cNvSpPr>
          <p:nvPr/>
        </p:nvSpPr>
        <p:spPr bwMode="auto">
          <a:xfrm>
            <a:off x="1219200" y="53990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1</a:t>
            </a:r>
          </a:p>
        </p:txBody>
      </p:sp>
      <p:sp>
        <p:nvSpPr>
          <p:cNvPr id="8232" name="Text Box 132"/>
          <p:cNvSpPr txBox="1">
            <a:spLocks noChangeArrowheads="1"/>
          </p:cNvSpPr>
          <p:nvPr/>
        </p:nvSpPr>
        <p:spPr bwMode="auto">
          <a:xfrm>
            <a:off x="1219200" y="4891087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 b="1" i="1">
                <a:latin typeface="Times New Roman" charset="0"/>
              </a:rPr>
              <a:t>p</a:t>
            </a:r>
            <a:r>
              <a:rPr lang="en-US" altLang="en-US" sz="1800" baseline="-25000">
                <a:latin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84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2271</TotalTime>
  <Words>1717</Words>
  <Application>Microsoft Macintosh PowerPoint</Application>
  <PresentationFormat>화면 슬라이드 쇼(4:3)</PresentationFormat>
  <Paragraphs>353</Paragraphs>
  <Slides>19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Calibri</vt:lpstr>
      <vt:lpstr>Symbol</vt:lpstr>
      <vt:lpstr>Tahoma</vt:lpstr>
      <vt:lpstr>Times New Roman</vt:lpstr>
      <vt:lpstr>Wingdings</vt:lpstr>
      <vt:lpstr>1_Blueprint</vt:lpstr>
      <vt:lpstr>Equation</vt:lpstr>
      <vt:lpstr>Skip Lists</vt:lpstr>
      <vt:lpstr>Flight Databases</vt:lpstr>
      <vt:lpstr>Ordered Map ADT</vt:lpstr>
      <vt:lpstr>Implementing Ordered Map</vt:lpstr>
      <vt:lpstr>What is a Skip List</vt:lpstr>
      <vt:lpstr>Search</vt:lpstr>
      <vt:lpstr>Terminology</vt:lpstr>
      <vt:lpstr>(Note) Randomized Algorithms</vt:lpstr>
      <vt:lpstr>Insertion</vt:lpstr>
      <vt:lpstr>Example of Insertion of Key “42” with i = 3</vt:lpstr>
      <vt:lpstr>Deletion</vt:lpstr>
      <vt:lpstr>Implementation</vt:lpstr>
      <vt:lpstr>Performance of skiplist</vt:lpstr>
      <vt:lpstr>Space Usage</vt:lpstr>
      <vt:lpstr>Height</vt:lpstr>
      <vt:lpstr>Search and Update Times (1)</vt:lpstr>
      <vt:lpstr>Search and Update Times (2)</vt:lpstr>
      <vt:lpstr>Summary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309</cp:revision>
  <cp:lastPrinted>2021-02-23T01:16:51Z</cp:lastPrinted>
  <dcterms:created xsi:type="dcterms:W3CDTF">2002-01-21T02:22:10Z</dcterms:created>
  <dcterms:modified xsi:type="dcterms:W3CDTF">2021-02-23T01:16:56Z</dcterms:modified>
</cp:coreProperties>
</file>