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handoutMasterIdLst>
    <p:handoutMasterId r:id="rId33"/>
  </p:handoutMasterIdLst>
  <p:sldIdLst>
    <p:sldId id="352" r:id="rId2"/>
    <p:sldId id="256" r:id="rId3"/>
    <p:sldId id="349" r:id="rId4"/>
    <p:sldId id="310" r:id="rId5"/>
    <p:sldId id="336" r:id="rId6"/>
    <p:sldId id="315" r:id="rId7"/>
    <p:sldId id="322" r:id="rId8"/>
    <p:sldId id="343" r:id="rId9"/>
    <p:sldId id="338" r:id="rId10"/>
    <p:sldId id="344" r:id="rId11"/>
    <p:sldId id="339" r:id="rId12"/>
    <p:sldId id="345" r:id="rId13"/>
    <p:sldId id="346" r:id="rId14"/>
    <p:sldId id="350" r:id="rId15"/>
    <p:sldId id="347" r:id="rId16"/>
    <p:sldId id="319" r:id="rId17"/>
    <p:sldId id="320" r:id="rId18"/>
    <p:sldId id="341" r:id="rId19"/>
    <p:sldId id="340" r:id="rId20"/>
    <p:sldId id="316" r:id="rId21"/>
    <p:sldId id="317" r:id="rId22"/>
    <p:sldId id="318" r:id="rId23"/>
    <p:sldId id="325" r:id="rId24"/>
    <p:sldId id="324" r:id="rId25"/>
    <p:sldId id="327" r:id="rId26"/>
    <p:sldId id="342" r:id="rId27"/>
    <p:sldId id="329" r:id="rId28"/>
    <p:sldId id="330" r:id="rId29"/>
    <p:sldId id="334" r:id="rId30"/>
    <p:sldId id="335" r:id="rId31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0746" autoAdjust="0"/>
  </p:normalViewPr>
  <p:slideViewPr>
    <p:cSldViewPr>
      <p:cViewPr varScale="1">
        <p:scale>
          <a:sx n="118" d="100"/>
          <a:sy n="118" d="100"/>
        </p:scale>
        <p:origin x="2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4.xml"/><Relationship Id="rId3" Type="http://schemas.openxmlformats.org/officeDocument/2006/relationships/slide" Target="slides/slide6.xml"/><Relationship Id="rId7" Type="http://schemas.openxmlformats.org/officeDocument/2006/relationships/slide" Target="slides/slide17.xml"/><Relationship Id="rId12" Type="http://schemas.openxmlformats.org/officeDocument/2006/relationships/slide" Target="slides/slide23.xml"/><Relationship Id="rId2" Type="http://schemas.openxmlformats.org/officeDocument/2006/relationships/slide" Target="slides/slide5.xml"/><Relationship Id="rId16" Type="http://schemas.openxmlformats.org/officeDocument/2006/relationships/slide" Target="slides/slide28.xml"/><Relationship Id="rId1" Type="http://schemas.openxmlformats.org/officeDocument/2006/relationships/slide" Target="slides/slide4.xml"/><Relationship Id="rId6" Type="http://schemas.openxmlformats.org/officeDocument/2006/relationships/slide" Target="slides/slide16.xml"/><Relationship Id="rId11" Type="http://schemas.openxmlformats.org/officeDocument/2006/relationships/slide" Target="slides/slide22.xml"/><Relationship Id="rId5" Type="http://schemas.openxmlformats.org/officeDocument/2006/relationships/slide" Target="slides/slide11.xml"/><Relationship Id="rId15" Type="http://schemas.openxmlformats.org/officeDocument/2006/relationships/slide" Target="slides/slide27.xml"/><Relationship Id="rId10" Type="http://schemas.openxmlformats.org/officeDocument/2006/relationships/slide" Target="slides/slide21.xml"/><Relationship Id="rId4" Type="http://schemas.openxmlformats.org/officeDocument/2006/relationships/slide" Target="slides/slide7.xml"/><Relationship Id="rId9" Type="http://schemas.openxmlformats.org/officeDocument/2006/relationships/slide" Target="slides/slide20.xml"/><Relationship Id="rId14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1F4D9ECC-2D74-404E-94B8-83D95ED1F6CF}" type="datetime8">
              <a:rPr lang="en-US" smtClean="0"/>
              <a:t>2/23/21 10:09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7BE5705-338D-4842-8B62-E9D62C039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01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Trees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F78E9F6-9739-DF46-B296-5905F45BBEAB}" type="datetime8">
              <a:rPr lang="en-US" smtClean="0"/>
              <a:t>2/23/21 10:09 AM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1E02C7D2-9B40-7A45-93DD-4CC093672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2361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Trees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CBBC890-871E-B44E-BB2D-596FC9523B85}" type="datetime8">
              <a:rPr lang="en-US" altLang="en-US" sz="1300" smtClean="0"/>
              <a:t>2/23/21 10:09 AM</a:t>
            </a:fld>
            <a:endParaRPr lang="en-US" altLang="en-US" sz="130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10F0D20-E915-3644-84E8-68C4B1728EEE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8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317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20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510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29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3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140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237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019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497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66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168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99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9678-8FF3-3E4B-A48F-C23A6206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A7A9-7963-E846-A71F-9CA86D6D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familiar with</a:t>
            </a:r>
          </a:p>
          <a:p>
            <a:pPr lvl="1"/>
            <a:r>
              <a:rPr lang="en-US" dirty="0"/>
              <a:t>Order of running time</a:t>
            </a:r>
          </a:p>
          <a:p>
            <a:pPr lvl="1"/>
            <a:r>
              <a:rPr lang="en-US" dirty="0"/>
              <a:t>Big-Oh function</a:t>
            </a:r>
          </a:p>
          <a:p>
            <a:pPr lvl="1"/>
            <a:r>
              <a:rPr lang="en-US" dirty="0"/>
              <a:t>Amortized analysis</a:t>
            </a:r>
          </a:p>
          <a:p>
            <a:endParaRPr lang="en-US" dirty="0"/>
          </a:p>
          <a:p>
            <a:r>
              <a:rPr lang="en-US" dirty="0"/>
              <a:t>Vector and List</a:t>
            </a:r>
          </a:p>
          <a:p>
            <a:pPr lvl="1"/>
            <a:r>
              <a:rPr lang="en-US" dirty="0"/>
              <a:t>Storing elements in a linear fashion</a:t>
            </a:r>
          </a:p>
          <a:p>
            <a:pPr lvl="1"/>
            <a:endParaRPr lang="en-US" dirty="0"/>
          </a:p>
          <a:p>
            <a:r>
              <a:rPr lang="en-US" dirty="0"/>
              <a:t>Position</a:t>
            </a:r>
          </a:p>
          <a:p>
            <a:pPr lvl="1"/>
            <a:r>
              <a:rPr lang="en-US" dirty="0"/>
              <a:t>Containers and Iterators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3BA4-3591-1446-B456-CDBC49682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90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Depth?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Height?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Visit every nodes</a:t>
            </a:r>
          </a:p>
          <a:p>
            <a:pPr lvl="1"/>
            <a:r>
              <a:rPr lang="en-US" dirty="0"/>
              <a:t>Preorder</a:t>
            </a:r>
          </a:p>
          <a:p>
            <a:pPr lvl="1"/>
            <a:r>
              <a:rPr lang="en-US" dirty="0" err="1"/>
              <a:t>Postorder</a:t>
            </a:r>
            <a:endParaRPr lang="en-US" dirty="0"/>
          </a:p>
          <a:p>
            <a:pPr lvl="1"/>
            <a:r>
              <a:rPr lang="en-US" dirty="0" err="1"/>
              <a:t>Inorder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These are the basic things to do for a given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77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”du” command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5F0EE20-9C9D-9D4C-882B-6244B983F9F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01" y="1905000"/>
            <a:ext cx="6394450" cy="4502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199" y="1347363"/>
            <a:ext cx="783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$&gt; du </a:t>
            </a:r>
            <a:r>
              <a:rPr lang="mr-IN" sz="2000" dirty="0"/>
              <a:t>–</a:t>
            </a:r>
            <a:r>
              <a:rPr lang="en-US" sz="2000" dirty="0"/>
              <a:t>s .  Print the aggregate file sizes from the current directory </a:t>
            </a:r>
          </a:p>
        </p:txBody>
      </p:sp>
    </p:spTree>
    <p:extLst>
      <p:ext uri="{BB962C8B-B14F-4D97-AF65-F5344CB8AC3E}">
        <p14:creationId xmlns:p14="http://schemas.microsoft.com/office/powerpoint/2010/main" val="70986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Depth of 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442200" cy="180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724400"/>
            <a:ext cx="502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Complexity? O(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), worst-case O(n)</a:t>
            </a:r>
          </a:p>
        </p:txBody>
      </p:sp>
    </p:spTree>
    <p:extLst>
      <p:ext uri="{BB962C8B-B14F-4D97-AF65-F5344CB8AC3E}">
        <p14:creationId xmlns:p14="http://schemas.microsoft.com/office/powerpoint/2010/main" val="10784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Height of a tree T: height1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dirty="0"/>
              <a:t>Equal to the maximum depth of its leaves</a:t>
            </a:r>
          </a:p>
          <a:p>
            <a:r>
              <a:rPr lang="en-US" dirty="0"/>
              <a:t>OK. Then, what about this algorithm?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Complexity?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79248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638800"/>
            <a:ext cx="2667000" cy="514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5670855"/>
            <a:ext cx="267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Worst-case: </a:t>
            </a:r>
            <a:r>
              <a:rPr lang="en-US" i="1" dirty="0"/>
              <a:t>O(n</a:t>
            </a:r>
            <a:r>
              <a:rPr lang="en-US" i="1" baseline="30000" dirty="0"/>
              <a:t>2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1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014C-0ED1-B54A-8964-439E6698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71934-30E2-CC47-A9F8-CCAA44AD7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86F85-FFE8-A84B-8D91-22D6A8F8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872" y="1631763"/>
            <a:ext cx="2032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79E10-8403-7C48-B6C3-B8BCDF55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57600"/>
            <a:ext cx="1850571" cy="25908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99CADA-50B2-2F4F-A78A-4EB4E659E712}"/>
              </a:ext>
            </a:extLst>
          </p:cNvPr>
          <p:cNvSpPr/>
          <p:nvPr/>
        </p:nvSpPr>
        <p:spPr bwMode="auto">
          <a:xfrm>
            <a:off x="2672360" y="1371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F7B09E-8614-2C4B-A74A-CFDBF53A55CF}"/>
              </a:ext>
            </a:extLst>
          </p:cNvPr>
          <p:cNvSpPr/>
          <p:nvPr/>
        </p:nvSpPr>
        <p:spPr bwMode="auto">
          <a:xfrm>
            <a:off x="1300760" y="2209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45BB09-ABE3-FC44-950D-3B73A0D1D21D}"/>
              </a:ext>
            </a:extLst>
          </p:cNvPr>
          <p:cNvSpPr/>
          <p:nvPr/>
        </p:nvSpPr>
        <p:spPr bwMode="auto">
          <a:xfrm>
            <a:off x="1757960" y="2209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DF6789-2674-594B-89F8-DCCD19EAD71E}"/>
              </a:ext>
            </a:extLst>
          </p:cNvPr>
          <p:cNvSpPr/>
          <p:nvPr/>
        </p:nvSpPr>
        <p:spPr bwMode="auto">
          <a:xfrm>
            <a:off x="3510560" y="222009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93B4D1-FFAF-224A-87A2-6538316A50B8}"/>
              </a:ext>
            </a:extLst>
          </p:cNvPr>
          <p:cNvSpPr/>
          <p:nvPr/>
        </p:nvSpPr>
        <p:spPr bwMode="auto">
          <a:xfrm>
            <a:off x="3967760" y="222009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47C61-6AFE-4742-B25D-95EFBAC7E64F}"/>
              </a:ext>
            </a:extLst>
          </p:cNvPr>
          <p:cNvSpPr txBox="1"/>
          <p:nvPr/>
        </p:nvSpPr>
        <p:spPr>
          <a:xfrm>
            <a:off x="2426069" y="205087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22A6D-1C9C-A742-A60D-2BEFBF55C55F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1559812" y="1524000"/>
            <a:ext cx="1112548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C3DE98-09B2-264A-8561-2AF701F8C452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H="1">
            <a:off x="2001787" y="1631763"/>
            <a:ext cx="715210" cy="5780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F25A47-2A33-7247-8BA1-28BCCBE27F25}"/>
              </a:ext>
            </a:extLst>
          </p:cNvPr>
          <p:cNvCxnSpPr>
            <a:cxnSpLocks/>
          </p:cNvCxnSpPr>
          <p:nvPr/>
        </p:nvCxnSpPr>
        <p:spPr bwMode="auto">
          <a:xfrm>
            <a:off x="2927954" y="1648933"/>
            <a:ext cx="685800" cy="5883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3CA1CE-714E-1B40-8AEA-C128B76A947E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2975432" y="1569471"/>
            <a:ext cx="1036965" cy="6952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27F616-C206-F047-8A04-620E0E33E3BA}"/>
              </a:ext>
            </a:extLst>
          </p:cNvPr>
          <p:cNvSpPr txBox="1"/>
          <p:nvPr/>
        </p:nvSpPr>
        <p:spPr>
          <a:xfrm>
            <a:off x="2001787" y="2594226"/>
            <a:ext cx="160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n-1 leaves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8739FA-892C-4A43-A17D-2A802847A7A0}"/>
              </a:ext>
            </a:extLst>
          </p:cNvPr>
          <p:cNvSpPr/>
          <p:nvPr/>
        </p:nvSpPr>
        <p:spPr bwMode="auto">
          <a:xfrm>
            <a:off x="2716997" y="37444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A07C34-0267-0C48-A8A5-CB79A7F3E5C5}"/>
              </a:ext>
            </a:extLst>
          </p:cNvPr>
          <p:cNvSpPr/>
          <p:nvPr/>
        </p:nvSpPr>
        <p:spPr bwMode="auto">
          <a:xfrm>
            <a:off x="2251457" y="5562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1C7C78-D377-1740-AFF1-D7337B3DAD18}"/>
              </a:ext>
            </a:extLst>
          </p:cNvPr>
          <p:cNvSpPr/>
          <p:nvPr/>
        </p:nvSpPr>
        <p:spPr bwMode="auto">
          <a:xfrm>
            <a:off x="3281151" y="5562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DF712F-8C2D-934E-BC88-A87D73EF4041}"/>
              </a:ext>
            </a:extLst>
          </p:cNvPr>
          <p:cNvSpPr txBox="1"/>
          <p:nvPr/>
        </p:nvSpPr>
        <p:spPr>
          <a:xfrm>
            <a:off x="2578469" y="538102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2452B1-F288-3646-A929-2145CDD4634F}"/>
              </a:ext>
            </a:extLst>
          </p:cNvPr>
          <p:cNvSpPr/>
          <p:nvPr/>
        </p:nvSpPr>
        <p:spPr bwMode="auto">
          <a:xfrm>
            <a:off x="2716997" y="483767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9DE9C6-90E7-644E-8D83-784AE5892F06}"/>
              </a:ext>
            </a:extLst>
          </p:cNvPr>
          <p:cNvSpPr txBox="1"/>
          <p:nvPr/>
        </p:nvSpPr>
        <p:spPr>
          <a:xfrm rot="5400000">
            <a:off x="2619685" y="426568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95E222-15F3-5545-9B23-398E61DF2F4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H="1">
            <a:off x="2424776" y="5097833"/>
            <a:ext cx="336858" cy="4550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BB2CE-7578-8A4F-ADB1-175E520B7335}"/>
              </a:ext>
            </a:extLst>
          </p:cNvPr>
          <p:cNvCxnSpPr>
            <a:cxnSpLocks/>
          </p:cNvCxnSpPr>
          <p:nvPr/>
        </p:nvCxnSpPr>
        <p:spPr bwMode="auto">
          <a:xfrm>
            <a:off x="2975432" y="5107502"/>
            <a:ext cx="338586" cy="4454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EDF2A50-CF45-0840-BBD2-C2C21D2EE14B}"/>
              </a:ext>
            </a:extLst>
          </p:cNvPr>
          <p:cNvSpPr txBox="1"/>
          <p:nvPr/>
        </p:nvSpPr>
        <p:spPr>
          <a:xfrm>
            <a:off x="2452102" y="166867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49F3B9-81DF-844C-8522-98323C5B59AE}"/>
              </a:ext>
            </a:extLst>
          </p:cNvPr>
          <p:cNvSpPr txBox="1"/>
          <p:nvPr/>
        </p:nvSpPr>
        <p:spPr>
          <a:xfrm>
            <a:off x="2534086" y="503466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F16356-A417-BD4B-99E1-C69ED79BA350}"/>
              </a:ext>
            </a:extLst>
          </p:cNvPr>
          <p:cNvSpPr txBox="1"/>
          <p:nvPr/>
        </p:nvSpPr>
        <p:spPr>
          <a:xfrm>
            <a:off x="2145530" y="5930916"/>
            <a:ext cx="158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 leaves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401869-A833-F84D-81A2-EE14F5E6A81D}"/>
              </a:ext>
            </a:extLst>
          </p:cNvPr>
          <p:cNvSpPr txBox="1"/>
          <p:nvPr/>
        </p:nvSpPr>
        <p:spPr>
          <a:xfrm>
            <a:off x="3090506" y="4196091"/>
            <a:ext cx="220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 non-leaves</a:t>
            </a:r>
          </a:p>
        </p:txBody>
      </p:sp>
    </p:spTree>
    <p:extLst>
      <p:ext uri="{BB962C8B-B14F-4D97-AF65-F5344CB8AC3E}">
        <p14:creationId xmlns:p14="http://schemas.microsoft.com/office/powerpoint/2010/main" val="120887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Height of a tree T: height2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dirty="0"/>
              <a:t>Why is height1 inefficient?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7924800" cy="2399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066109"/>
            <a:ext cx="2373107" cy="508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5233" y="5112967"/>
            <a:ext cx="251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Worst-case: </a:t>
            </a:r>
            <a:r>
              <a:rPr lang="en-US" i="1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8563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3. Preorder Traversal</a:t>
            </a: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 traversal visits the nodes of a tree in a systematic manner</a:t>
            </a:r>
          </a:p>
          <a:p>
            <a:pPr eaLnBrk="1" hangingPunct="1"/>
            <a:r>
              <a:rPr lang="en-US" altLang="en-US" sz="2000" dirty="0"/>
              <a:t>In a preorder traversal, a node is visited before its descendants </a:t>
            </a:r>
          </a:p>
          <a:p>
            <a:pPr eaLnBrk="1" hangingPunct="1"/>
            <a:r>
              <a:rPr lang="en-US" altLang="en-US" sz="2000"/>
              <a:t>Application: print a structured document</a:t>
            </a:r>
            <a:endParaRPr lang="en-US" altLang="en-US" sz="2000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370DA3F-8080-834F-870B-F4E585A16DD6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7174" name="AutoShape 5"/>
          <p:cNvSpPr>
            <a:spLocks noChangeAspect="1" noChangeArrowheads="1"/>
          </p:cNvSpPr>
          <p:nvPr/>
        </p:nvSpPr>
        <p:spPr bwMode="auto">
          <a:xfrm>
            <a:off x="3960813" y="3886200"/>
            <a:ext cx="1865312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Make Money Fast!</a:t>
            </a:r>
          </a:p>
        </p:txBody>
      </p:sp>
      <p:sp>
        <p:nvSpPr>
          <p:cNvPr id="7175" name="AutoShape 6"/>
          <p:cNvSpPr>
            <a:spLocks noChangeAspect="1" noChangeArrowheads="1"/>
          </p:cNvSpPr>
          <p:nvPr/>
        </p:nvSpPr>
        <p:spPr bwMode="auto">
          <a:xfrm>
            <a:off x="1306513" y="4800600"/>
            <a:ext cx="1493837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1. Motivations</a:t>
            </a:r>
          </a:p>
        </p:txBody>
      </p:sp>
      <p:sp>
        <p:nvSpPr>
          <p:cNvPr id="7176" name="AutoShape 7"/>
          <p:cNvSpPr>
            <a:spLocks noChangeAspect="1" noChangeArrowheads="1"/>
          </p:cNvSpPr>
          <p:nvPr/>
        </p:nvSpPr>
        <p:spPr bwMode="auto">
          <a:xfrm>
            <a:off x="7543800" y="4800600"/>
            <a:ext cx="1223963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References</a:t>
            </a:r>
          </a:p>
        </p:txBody>
      </p:sp>
      <p:sp>
        <p:nvSpPr>
          <p:cNvPr id="7177" name="AutoShape 8"/>
          <p:cNvSpPr>
            <a:spLocks noChangeAspect="1" noChangeArrowheads="1"/>
          </p:cNvSpPr>
          <p:nvPr/>
        </p:nvSpPr>
        <p:spPr bwMode="auto">
          <a:xfrm>
            <a:off x="5368925" y="4800600"/>
            <a:ext cx="1233488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2. Methods</a:t>
            </a:r>
          </a:p>
        </p:txBody>
      </p:sp>
      <p:sp>
        <p:nvSpPr>
          <p:cNvPr id="7178" name="AutoShape 9"/>
          <p:cNvSpPr>
            <a:spLocks noChangeAspect="1" noChangeArrowheads="1"/>
          </p:cNvSpPr>
          <p:nvPr/>
        </p:nvSpPr>
        <p:spPr bwMode="auto">
          <a:xfrm>
            <a:off x="3886200" y="5572125"/>
            <a:ext cx="1092200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2.1 Stock</a:t>
            </a:r>
            <a:br>
              <a:rPr lang="en-US" altLang="en-US" sz="1600"/>
            </a:br>
            <a:r>
              <a:rPr lang="en-US" altLang="en-US" sz="1600"/>
              <a:t>Fraud</a:t>
            </a:r>
          </a:p>
        </p:txBody>
      </p:sp>
      <p:sp>
        <p:nvSpPr>
          <p:cNvPr id="7179" name="AutoShape 10"/>
          <p:cNvSpPr>
            <a:spLocks noChangeAspect="1" noChangeArrowheads="1"/>
          </p:cNvSpPr>
          <p:nvPr/>
        </p:nvSpPr>
        <p:spPr bwMode="auto">
          <a:xfrm>
            <a:off x="5451475" y="5572125"/>
            <a:ext cx="1077913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2.2 Ponzi</a:t>
            </a:r>
            <a:br>
              <a:rPr lang="en-US" altLang="en-US" sz="1600"/>
            </a:br>
            <a:r>
              <a:rPr lang="en-US" altLang="en-US" sz="1600"/>
              <a:t>Scheme</a:t>
            </a:r>
          </a:p>
        </p:txBody>
      </p:sp>
      <p:sp>
        <p:nvSpPr>
          <p:cNvPr id="7180" name="AutoShape 11"/>
          <p:cNvSpPr>
            <a:spLocks noChangeAspect="1" noChangeArrowheads="1"/>
          </p:cNvSpPr>
          <p:nvPr/>
        </p:nvSpPr>
        <p:spPr bwMode="auto">
          <a:xfrm>
            <a:off x="762000" y="5707063"/>
            <a:ext cx="1119188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1.1 Greed</a:t>
            </a:r>
          </a:p>
        </p:txBody>
      </p:sp>
      <p:sp>
        <p:nvSpPr>
          <p:cNvPr id="7181" name="AutoShape 12"/>
          <p:cNvSpPr>
            <a:spLocks noChangeAspect="1" noChangeArrowheads="1"/>
          </p:cNvSpPr>
          <p:nvPr/>
        </p:nvSpPr>
        <p:spPr bwMode="auto">
          <a:xfrm>
            <a:off x="2266950" y="5707063"/>
            <a:ext cx="1184275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1.2 Avidity</a:t>
            </a:r>
          </a:p>
        </p:txBody>
      </p:sp>
      <p:cxnSp>
        <p:nvCxnSpPr>
          <p:cNvPr id="7182" name="AutoShape 13"/>
          <p:cNvCxnSpPr>
            <a:cxnSpLocks noChangeShapeType="1"/>
            <a:stCxn id="7174" idx="2"/>
            <a:endCxn id="7175" idx="0"/>
          </p:cNvCxnSpPr>
          <p:nvPr/>
        </p:nvCxnSpPr>
        <p:spPr bwMode="auto">
          <a:xfrm flipH="1">
            <a:off x="2054225" y="4279900"/>
            <a:ext cx="2840038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AutoShape 14"/>
          <p:cNvCxnSpPr>
            <a:cxnSpLocks noChangeShapeType="1"/>
            <a:stCxn id="7174" idx="2"/>
            <a:endCxn id="7177" idx="0"/>
          </p:cNvCxnSpPr>
          <p:nvPr/>
        </p:nvCxnSpPr>
        <p:spPr bwMode="auto">
          <a:xfrm>
            <a:off x="4894263" y="4279900"/>
            <a:ext cx="1092200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AutoShape 15"/>
          <p:cNvCxnSpPr>
            <a:cxnSpLocks noChangeShapeType="1"/>
            <a:stCxn id="7174" idx="2"/>
            <a:endCxn id="7176" idx="0"/>
          </p:cNvCxnSpPr>
          <p:nvPr/>
        </p:nvCxnSpPr>
        <p:spPr bwMode="auto">
          <a:xfrm>
            <a:off x="4894263" y="4279900"/>
            <a:ext cx="3262312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AutoShape 16"/>
          <p:cNvCxnSpPr>
            <a:cxnSpLocks noChangeShapeType="1"/>
            <a:stCxn id="7177" idx="2"/>
            <a:endCxn id="7179" idx="0"/>
          </p:cNvCxnSpPr>
          <p:nvPr/>
        </p:nvCxnSpPr>
        <p:spPr bwMode="auto">
          <a:xfrm>
            <a:off x="5986463" y="5194300"/>
            <a:ext cx="4762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AutoShape 17"/>
          <p:cNvCxnSpPr>
            <a:cxnSpLocks noChangeShapeType="1"/>
            <a:stCxn id="7177" idx="2"/>
            <a:endCxn id="7178" idx="0"/>
          </p:cNvCxnSpPr>
          <p:nvPr/>
        </p:nvCxnSpPr>
        <p:spPr bwMode="auto">
          <a:xfrm flipH="1">
            <a:off x="4432300" y="5194300"/>
            <a:ext cx="1554163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18"/>
          <p:cNvCxnSpPr>
            <a:cxnSpLocks noChangeShapeType="1"/>
            <a:stCxn id="7175" idx="2"/>
            <a:endCxn id="7181" idx="0"/>
          </p:cNvCxnSpPr>
          <p:nvPr/>
        </p:nvCxnSpPr>
        <p:spPr bwMode="auto">
          <a:xfrm>
            <a:off x="2054225" y="5194300"/>
            <a:ext cx="804863" cy="503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19"/>
          <p:cNvCxnSpPr>
            <a:cxnSpLocks noChangeShapeType="1"/>
            <a:stCxn id="7175" idx="2"/>
            <a:endCxn id="7180" idx="0"/>
          </p:cNvCxnSpPr>
          <p:nvPr/>
        </p:nvCxnSpPr>
        <p:spPr bwMode="auto">
          <a:xfrm flipH="1">
            <a:off x="1322388" y="5194300"/>
            <a:ext cx="731837" cy="503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AutoShape 27"/>
          <p:cNvSpPr>
            <a:spLocks noChangeAspect="1" noChangeArrowheads="1"/>
          </p:cNvSpPr>
          <p:nvPr/>
        </p:nvSpPr>
        <p:spPr bwMode="auto">
          <a:xfrm>
            <a:off x="6838950" y="5570538"/>
            <a:ext cx="1044575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2.3 Bank</a:t>
            </a:r>
            <a:br>
              <a:rPr lang="en-US" altLang="en-US" sz="1600"/>
            </a:br>
            <a:r>
              <a:rPr lang="en-US" altLang="en-US" sz="1600"/>
              <a:t>Robbery</a:t>
            </a:r>
          </a:p>
        </p:txBody>
      </p:sp>
      <p:cxnSp>
        <p:nvCxnSpPr>
          <p:cNvPr id="7190" name="AutoShape 28"/>
          <p:cNvCxnSpPr>
            <a:cxnSpLocks noChangeShapeType="1"/>
            <a:stCxn id="7177" idx="2"/>
            <a:endCxn id="7189" idx="0"/>
          </p:cNvCxnSpPr>
          <p:nvPr/>
        </p:nvCxnSpPr>
        <p:spPr bwMode="auto">
          <a:xfrm>
            <a:off x="5986463" y="5194300"/>
            <a:ext cx="1374775" cy="366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Text Box 29"/>
          <p:cNvSpPr txBox="1">
            <a:spLocks noChangeArrowheads="1"/>
          </p:cNvSpPr>
          <p:nvPr/>
        </p:nvSpPr>
        <p:spPr bwMode="auto">
          <a:xfrm>
            <a:off x="3581400" y="36576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192" name="Text Box 30"/>
          <p:cNvSpPr txBox="1">
            <a:spLocks noChangeArrowheads="1"/>
          </p:cNvSpPr>
          <p:nvPr/>
        </p:nvSpPr>
        <p:spPr bwMode="auto">
          <a:xfrm>
            <a:off x="1858963" y="44704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193" name="Text Box 31"/>
          <p:cNvSpPr txBox="1">
            <a:spLocks noChangeArrowheads="1"/>
          </p:cNvSpPr>
          <p:nvPr/>
        </p:nvSpPr>
        <p:spPr bwMode="auto">
          <a:xfrm>
            <a:off x="1125538" y="53467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194" name="Text Box 32"/>
          <p:cNvSpPr txBox="1">
            <a:spLocks noChangeArrowheads="1"/>
          </p:cNvSpPr>
          <p:nvPr/>
        </p:nvSpPr>
        <p:spPr bwMode="auto">
          <a:xfrm>
            <a:off x="5135563" y="44704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195" name="Text Box 33"/>
          <p:cNvSpPr txBox="1">
            <a:spLocks noChangeArrowheads="1"/>
          </p:cNvSpPr>
          <p:nvPr/>
        </p:nvSpPr>
        <p:spPr bwMode="auto">
          <a:xfrm>
            <a:off x="2725738" y="53467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196" name="Text Box 34"/>
          <p:cNvSpPr txBox="1">
            <a:spLocks noChangeArrowheads="1"/>
          </p:cNvSpPr>
          <p:nvPr/>
        </p:nvSpPr>
        <p:spPr bwMode="auto">
          <a:xfrm>
            <a:off x="4030663" y="521335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197" name="Text Box 35"/>
          <p:cNvSpPr txBox="1">
            <a:spLocks noChangeArrowheads="1"/>
          </p:cNvSpPr>
          <p:nvPr/>
        </p:nvSpPr>
        <p:spPr bwMode="auto">
          <a:xfrm>
            <a:off x="5630863" y="521335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198" name="Text Box 36"/>
          <p:cNvSpPr txBox="1">
            <a:spLocks noChangeArrowheads="1"/>
          </p:cNvSpPr>
          <p:nvPr/>
        </p:nvSpPr>
        <p:spPr bwMode="auto">
          <a:xfrm>
            <a:off x="7231063" y="521335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199" name="Text Box 37"/>
          <p:cNvSpPr txBox="1">
            <a:spLocks noChangeArrowheads="1"/>
          </p:cNvSpPr>
          <p:nvPr/>
        </p:nvSpPr>
        <p:spPr bwMode="auto">
          <a:xfrm>
            <a:off x="8031163" y="44704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200" name="Text Box 38"/>
          <p:cNvSpPr txBox="1">
            <a:spLocks noChangeArrowheads="1"/>
          </p:cNvSpPr>
          <p:nvPr/>
        </p:nvSpPr>
        <p:spPr bwMode="auto">
          <a:xfrm>
            <a:off x="5181600" y="1447800"/>
            <a:ext cx="3352800" cy="163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preOrder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altLang="en-US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visit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altLang="en-US" b="1" i="1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each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child 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 of 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	preorder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 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3. </a:t>
            </a:r>
            <a:r>
              <a:rPr lang="en-US" altLang="en-US" dirty="0" err="1"/>
              <a:t>Postorder</a:t>
            </a:r>
            <a:r>
              <a:rPr lang="en-US" altLang="en-US" dirty="0"/>
              <a:t> Traversal</a:t>
            </a:r>
          </a:p>
        </p:txBody>
      </p:sp>
      <p:sp>
        <p:nvSpPr>
          <p:cNvPr id="819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In a postorder traversal, a node is visited after its descendants</a:t>
            </a:r>
          </a:p>
          <a:p>
            <a:pPr eaLnBrk="1" hangingPunct="1"/>
            <a:r>
              <a:rPr lang="en-US" altLang="en-US" sz="2000"/>
              <a:t>Application: compute space used by files in a directory and its subdirectories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E53A1BB-0D6E-D145-8BEC-CE4FB283A615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8198" name="Text Box 1028"/>
          <p:cNvSpPr txBox="1">
            <a:spLocks noChangeArrowheads="1"/>
          </p:cNvSpPr>
          <p:nvPr/>
        </p:nvSpPr>
        <p:spPr bwMode="auto">
          <a:xfrm>
            <a:off x="5181600" y="1676400"/>
            <a:ext cx="3352800" cy="163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postOrder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each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child 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 of 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	postOrder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 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altLang="en-US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visit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sp>
        <p:nvSpPr>
          <p:cNvPr id="8199" name="AutoShape 1029"/>
          <p:cNvSpPr>
            <a:spLocks noChangeAspect="1" noChangeArrowheads="1"/>
          </p:cNvSpPr>
          <p:nvPr/>
        </p:nvSpPr>
        <p:spPr bwMode="auto">
          <a:xfrm>
            <a:off x="4540250" y="3733800"/>
            <a:ext cx="715963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cs16/</a:t>
            </a:r>
          </a:p>
        </p:txBody>
      </p:sp>
      <p:sp>
        <p:nvSpPr>
          <p:cNvPr id="8200" name="AutoShape 1030"/>
          <p:cNvSpPr>
            <a:spLocks noChangeAspect="1" noChangeArrowheads="1"/>
          </p:cNvSpPr>
          <p:nvPr/>
        </p:nvSpPr>
        <p:spPr bwMode="auto">
          <a:xfrm>
            <a:off x="1384300" y="4648200"/>
            <a:ext cx="1344613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homeworks/</a:t>
            </a:r>
          </a:p>
        </p:txBody>
      </p:sp>
      <p:sp>
        <p:nvSpPr>
          <p:cNvPr id="8201" name="AutoShape 1031"/>
          <p:cNvSpPr>
            <a:spLocks noChangeAspect="1" noChangeArrowheads="1"/>
          </p:cNvSpPr>
          <p:nvPr/>
        </p:nvSpPr>
        <p:spPr bwMode="auto">
          <a:xfrm>
            <a:off x="7680325" y="4513263"/>
            <a:ext cx="958850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todo.txt</a:t>
            </a:r>
            <a:br>
              <a:rPr lang="en-US" altLang="en-US" sz="1600"/>
            </a:br>
            <a:r>
              <a:rPr lang="en-US" altLang="en-US" sz="1600"/>
              <a:t>1K</a:t>
            </a:r>
          </a:p>
        </p:txBody>
      </p:sp>
      <p:sp>
        <p:nvSpPr>
          <p:cNvPr id="8202" name="AutoShape 1032"/>
          <p:cNvSpPr>
            <a:spLocks noChangeAspect="1" noChangeArrowheads="1"/>
          </p:cNvSpPr>
          <p:nvPr/>
        </p:nvSpPr>
        <p:spPr bwMode="auto">
          <a:xfrm>
            <a:off x="5405438" y="4648200"/>
            <a:ext cx="1166812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programs/</a:t>
            </a:r>
          </a:p>
        </p:txBody>
      </p:sp>
      <p:sp>
        <p:nvSpPr>
          <p:cNvPr id="8203" name="AutoShape 1033"/>
          <p:cNvSpPr>
            <a:spLocks noChangeAspect="1" noChangeArrowheads="1"/>
          </p:cNvSpPr>
          <p:nvPr/>
        </p:nvSpPr>
        <p:spPr bwMode="auto">
          <a:xfrm>
            <a:off x="3919538" y="5567363"/>
            <a:ext cx="1031875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DDR.cpp</a:t>
            </a:r>
            <a:br>
              <a:rPr lang="en-US" altLang="en-US" sz="1600"/>
            </a:br>
            <a:r>
              <a:rPr lang="en-US" altLang="en-US" sz="1600"/>
              <a:t>10K</a:t>
            </a:r>
          </a:p>
        </p:txBody>
      </p:sp>
      <p:sp>
        <p:nvSpPr>
          <p:cNvPr id="8204" name="AutoShape 1034"/>
          <p:cNvSpPr>
            <a:spLocks noChangeAspect="1" noChangeArrowheads="1"/>
          </p:cNvSpPr>
          <p:nvPr/>
        </p:nvSpPr>
        <p:spPr bwMode="auto">
          <a:xfrm>
            <a:off x="5392738" y="5567363"/>
            <a:ext cx="1208087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Stocks.cpp</a:t>
            </a:r>
            <a:br>
              <a:rPr lang="en-US" altLang="en-US" sz="1600"/>
            </a:br>
            <a:r>
              <a:rPr lang="en-US" altLang="en-US" sz="1600"/>
              <a:t>25K</a:t>
            </a:r>
          </a:p>
        </p:txBody>
      </p:sp>
      <p:sp>
        <p:nvSpPr>
          <p:cNvPr id="8205" name="AutoShape 1035"/>
          <p:cNvSpPr>
            <a:spLocks noChangeAspect="1" noChangeArrowheads="1"/>
          </p:cNvSpPr>
          <p:nvPr/>
        </p:nvSpPr>
        <p:spPr bwMode="auto">
          <a:xfrm>
            <a:off x="846138" y="5564188"/>
            <a:ext cx="9572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h1c.doc</a:t>
            </a:r>
            <a:br>
              <a:rPr lang="en-US" altLang="en-US" sz="1600"/>
            </a:br>
            <a:r>
              <a:rPr lang="en-US" altLang="en-US" sz="1600"/>
              <a:t>3K</a:t>
            </a:r>
          </a:p>
        </p:txBody>
      </p:sp>
      <p:sp>
        <p:nvSpPr>
          <p:cNvPr id="8206" name="AutoShape 1036"/>
          <p:cNvSpPr>
            <a:spLocks noChangeAspect="1" noChangeArrowheads="1"/>
          </p:cNvSpPr>
          <p:nvPr/>
        </p:nvSpPr>
        <p:spPr bwMode="auto">
          <a:xfrm>
            <a:off x="2327275" y="5564188"/>
            <a:ext cx="1069975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h1nc.doc</a:t>
            </a:r>
            <a:br>
              <a:rPr lang="en-US" altLang="en-US" sz="1600"/>
            </a:br>
            <a:r>
              <a:rPr lang="en-US" altLang="en-US" sz="1600"/>
              <a:t>2K</a:t>
            </a:r>
          </a:p>
        </p:txBody>
      </p:sp>
      <p:cxnSp>
        <p:nvCxnSpPr>
          <p:cNvPr id="8207" name="AutoShape 1037"/>
          <p:cNvCxnSpPr>
            <a:cxnSpLocks noChangeShapeType="1"/>
            <a:stCxn id="8199" idx="2"/>
            <a:endCxn id="8200" idx="0"/>
          </p:cNvCxnSpPr>
          <p:nvPr/>
        </p:nvCxnSpPr>
        <p:spPr bwMode="auto">
          <a:xfrm flipH="1">
            <a:off x="2057400" y="4127500"/>
            <a:ext cx="2841625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1038"/>
          <p:cNvCxnSpPr>
            <a:cxnSpLocks noChangeShapeType="1"/>
            <a:stCxn id="8199" idx="2"/>
            <a:endCxn id="8202" idx="0"/>
          </p:cNvCxnSpPr>
          <p:nvPr/>
        </p:nvCxnSpPr>
        <p:spPr bwMode="auto">
          <a:xfrm>
            <a:off x="4899025" y="4127500"/>
            <a:ext cx="1090613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1039"/>
          <p:cNvCxnSpPr>
            <a:cxnSpLocks noChangeShapeType="1"/>
            <a:stCxn id="8199" idx="2"/>
            <a:endCxn id="8201" idx="0"/>
          </p:cNvCxnSpPr>
          <p:nvPr/>
        </p:nvCxnSpPr>
        <p:spPr bwMode="auto">
          <a:xfrm>
            <a:off x="4899025" y="4127500"/>
            <a:ext cx="3260725" cy="376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1040"/>
          <p:cNvCxnSpPr>
            <a:cxnSpLocks noChangeShapeType="1"/>
            <a:stCxn id="8202" idx="2"/>
            <a:endCxn id="8204" idx="0"/>
          </p:cNvCxnSpPr>
          <p:nvPr/>
        </p:nvCxnSpPr>
        <p:spPr bwMode="auto">
          <a:xfrm rot="16200000" flipH="1">
            <a:off x="5725319" y="5296694"/>
            <a:ext cx="53498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1041"/>
          <p:cNvCxnSpPr>
            <a:cxnSpLocks noChangeShapeType="1"/>
            <a:stCxn id="8202" idx="2"/>
            <a:endCxn id="8203" idx="0"/>
          </p:cNvCxnSpPr>
          <p:nvPr/>
        </p:nvCxnSpPr>
        <p:spPr bwMode="auto">
          <a:xfrm rot="5400000">
            <a:off x="4945063" y="4522787"/>
            <a:ext cx="534988" cy="155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1042"/>
          <p:cNvCxnSpPr>
            <a:cxnSpLocks noChangeShapeType="1"/>
            <a:stCxn id="8200" idx="2"/>
            <a:endCxn id="8206" idx="0"/>
          </p:cNvCxnSpPr>
          <p:nvPr/>
        </p:nvCxnSpPr>
        <p:spPr bwMode="auto">
          <a:xfrm>
            <a:off x="2057400" y="5041900"/>
            <a:ext cx="804863" cy="512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1043"/>
          <p:cNvCxnSpPr>
            <a:cxnSpLocks noChangeShapeType="1"/>
            <a:stCxn id="8200" idx="2"/>
            <a:endCxn id="8205" idx="0"/>
          </p:cNvCxnSpPr>
          <p:nvPr/>
        </p:nvCxnSpPr>
        <p:spPr bwMode="auto">
          <a:xfrm flipH="1">
            <a:off x="1325563" y="5041900"/>
            <a:ext cx="731837" cy="512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AutoShape 1044"/>
          <p:cNvSpPr>
            <a:spLocks noChangeAspect="1" noChangeArrowheads="1"/>
          </p:cNvSpPr>
          <p:nvPr/>
        </p:nvSpPr>
        <p:spPr bwMode="auto">
          <a:xfrm>
            <a:off x="7043738" y="5565775"/>
            <a:ext cx="1152525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Robot.cpp</a:t>
            </a:r>
            <a:br>
              <a:rPr lang="en-US" altLang="en-US" sz="1600"/>
            </a:br>
            <a:r>
              <a:rPr lang="en-US" altLang="en-US" sz="1600"/>
              <a:t>20K</a:t>
            </a:r>
          </a:p>
        </p:txBody>
      </p:sp>
      <p:cxnSp>
        <p:nvCxnSpPr>
          <p:cNvPr id="8215" name="AutoShape 1045"/>
          <p:cNvCxnSpPr>
            <a:cxnSpLocks noChangeShapeType="1"/>
            <a:stCxn id="8202" idx="2"/>
            <a:endCxn id="8214" idx="0"/>
          </p:cNvCxnSpPr>
          <p:nvPr/>
        </p:nvCxnSpPr>
        <p:spPr bwMode="auto">
          <a:xfrm rot="16200000" flipH="1">
            <a:off x="6538119" y="4483894"/>
            <a:ext cx="533400" cy="163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6" name="Text Box 1046"/>
          <p:cNvSpPr txBox="1">
            <a:spLocks noChangeArrowheads="1"/>
          </p:cNvSpPr>
          <p:nvPr/>
        </p:nvSpPr>
        <p:spPr bwMode="auto">
          <a:xfrm>
            <a:off x="4191000" y="35052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217" name="Text Box 1047"/>
          <p:cNvSpPr txBox="1">
            <a:spLocks noChangeArrowheads="1"/>
          </p:cNvSpPr>
          <p:nvPr/>
        </p:nvSpPr>
        <p:spPr bwMode="auto">
          <a:xfrm>
            <a:off x="1858963" y="43180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218" name="Text Box 1048"/>
          <p:cNvSpPr txBox="1">
            <a:spLocks noChangeArrowheads="1"/>
          </p:cNvSpPr>
          <p:nvPr/>
        </p:nvSpPr>
        <p:spPr bwMode="auto">
          <a:xfrm>
            <a:off x="1125538" y="51943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219" name="Text Box 1049"/>
          <p:cNvSpPr txBox="1">
            <a:spLocks noChangeArrowheads="1"/>
          </p:cNvSpPr>
          <p:nvPr/>
        </p:nvSpPr>
        <p:spPr bwMode="auto">
          <a:xfrm>
            <a:off x="5181600" y="43180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8220" name="Text Box 1050"/>
          <p:cNvSpPr txBox="1">
            <a:spLocks noChangeArrowheads="1"/>
          </p:cNvSpPr>
          <p:nvPr/>
        </p:nvSpPr>
        <p:spPr bwMode="auto">
          <a:xfrm>
            <a:off x="2725738" y="51943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221" name="Text Box 1051"/>
          <p:cNvSpPr txBox="1">
            <a:spLocks noChangeArrowheads="1"/>
          </p:cNvSpPr>
          <p:nvPr/>
        </p:nvSpPr>
        <p:spPr bwMode="auto">
          <a:xfrm>
            <a:off x="4030663" y="51816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222" name="Text Box 1052"/>
          <p:cNvSpPr txBox="1">
            <a:spLocks noChangeArrowheads="1"/>
          </p:cNvSpPr>
          <p:nvPr/>
        </p:nvSpPr>
        <p:spPr bwMode="auto">
          <a:xfrm>
            <a:off x="5630863" y="51816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223" name="Text Box 1053"/>
          <p:cNvSpPr txBox="1">
            <a:spLocks noChangeArrowheads="1"/>
          </p:cNvSpPr>
          <p:nvPr/>
        </p:nvSpPr>
        <p:spPr bwMode="auto">
          <a:xfrm>
            <a:off x="7486650" y="51816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8224" name="Text Box 1054"/>
          <p:cNvSpPr txBox="1">
            <a:spLocks noChangeArrowheads="1"/>
          </p:cNvSpPr>
          <p:nvPr/>
        </p:nvSpPr>
        <p:spPr bwMode="auto">
          <a:xfrm>
            <a:off x="8031163" y="41148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216" grpId="0"/>
      <p:bldP spid="8217" grpId="0"/>
      <p:bldP spid="8218" grpId="0"/>
      <p:bldP spid="8219" grpId="0"/>
      <p:bldP spid="8220" grpId="0"/>
      <p:bldP spid="8221" grpId="0"/>
      <p:bldP spid="8222" grpId="0"/>
      <p:bldP spid="8223" grpId="0"/>
      <p:bldP spid="82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3. </a:t>
            </a:r>
            <a:r>
              <a:rPr lang="en-US" altLang="en-US" dirty="0" err="1"/>
              <a:t>Inorder</a:t>
            </a:r>
            <a:r>
              <a:rPr lang="en-US" altLang="en-US" dirty="0"/>
              <a:t> Traversal</a:t>
            </a:r>
          </a:p>
        </p:txBody>
      </p:sp>
      <p:sp>
        <p:nvSpPr>
          <p:cNvPr id="14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In an inorder traversal a node is visited after its left subtree and before its right subtree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Application: draw a binary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x(v) = inorder rank of 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y(v) = depth of v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631770E-ED6A-C341-A717-1140FFD1ABDB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1910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inOrder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>
                <a:solidFill>
                  <a:srgbClr val="577052"/>
                </a:solidFill>
                <a:latin typeface="Times New Roman" charset="0"/>
                <a:sym typeface="Symbol" charset="2"/>
              </a:rPr>
              <a:t> 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 b="1">
                <a:solidFill>
                  <a:schemeClr val="accent2"/>
                </a:solidFill>
                <a:latin typeface="Times New Roman" charset="0"/>
              </a:rPr>
              <a:t>.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isExternal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>
              <a:solidFill>
                <a:schemeClr val="tx2"/>
              </a:solidFill>
              <a:latin typeface="Times New Roman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inOrder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 b="1">
                <a:solidFill>
                  <a:schemeClr val="accent2"/>
                </a:solidFill>
                <a:latin typeface="Times New Roman" charset="0"/>
              </a:rPr>
              <a:t>.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left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())</a:t>
            </a:r>
            <a:endParaRPr lang="en-US" altLang="en-US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visit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en-US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>
                <a:solidFill>
                  <a:srgbClr val="577052"/>
                </a:solidFill>
                <a:latin typeface="Times New Roman" charset="0"/>
                <a:sym typeface="Symbol" charset="2"/>
              </a:rPr>
              <a:t> 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 b="1">
                <a:solidFill>
                  <a:schemeClr val="accent2"/>
                </a:solidFill>
                <a:latin typeface="Times New Roman" charset="0"/>
              </a:rPr>
              <a:t>.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isExternal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>
              <a:solidFill>
                <a:schemeClr val="tx2"/>
              </a:solidFill>
              <a:latin typeface="Times New Roman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inOrder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en-US" b="1">
                <a:solidFill>
                  <a:schemeClr val="accent2"/>
                </a:solidFill>
                <a:latin typeface="Times New Roman" charset="0"/>
              </a:rPr>
              <a:t>.</a:t>
            </a:r>
            <a:r>
              <a:rPr lang="en-US" altLang="en-US" b="1" i="1">
                <a:solidFill>
                  <a:schemeClr val="accent2"/>
                </a:solidFill>
                <a:latin typeface="Times New Roman" charset="0"/>
              </a:rPr>
              <a:t>right</a:t>
            </a:r>
            <a:r>
              <a:rPr lang="en-US" altLang="en-US">
                <a:solidFill>
                  <a:schemeClr val="accent2"/>
                </a:solidFill>
                <a:latin typeface="Times New Roman" charset="0"/>
              </a:rPr>
              <a:t>())</a:t>
            </a:r>
            <a:endParaRPr lang="en-US" altLang="en-US">
              <a:latin typeface="Times New Roman" charset="0"/>
            </a:endParaRPr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14354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</a:endParaRPr>
            </a:p>
          </p:txBody>
        </p:sp>
        <p:sp>
          <p:nvSpPr>
            <p:cNvPr id="14355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  <a:sym typeface="Symbol" charset="2"/>
              </a:endParaRPr>
            </a:p>
          </p:txBody>
        </p:sp>
        <p:sp>
          <p:nvSpPr>
            <p:cNvPr id="14356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</a:endParaRPr>
            </a:p>
          </p:txBody>
        </p:sp>
        <p:sp>
          <p:nvSpPr>
            <p:cNvPr id="14357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</a:endParaRPr>
            </a:p>
          </p:txBody>
        </p:sp>
        <p:sp>
          <p:nvSpPr>
            <p:cNvPr id="14358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9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0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1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4363" name="AutoShape 15"/>
            <p:cNvCxnSpPr>
              <a:cxnSpLocks noChangeShapeType="1"/>
              <a:stCxn id="14354" idx="3"/>
              <a:endCxn id="14356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4" name="AutoShape 16"/>
            <p:cNvCxnSpPr>
              <a:cxnSpLocks noChangeShapeType="1"/>
              <a:stCxn id="14355" idx="1"/>
              <a:endCxn id="14354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AutoShape 17"/>
            <p:cNvCxnSpPr>
              <a:cxnSpLocks noChangeShapeType="1"/>
              <a:stCxn id="14362" idx="0"/>
              <a:endCxn id="14355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AutoShape 18"/>
            <p:cNvCxnSpPr>
              <a:cxnSpLocks noChangeShapeType="1"/>
              <a:stCxn id="14361" idx="0"/>
              <a:endCxn id="14355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AutoShape 19"/>
            <p:cNvCxnSpPr>
              <a:cxnSpLocks noChangeShapeType="1"/>
              <a:stCxn id="14360" idx="0"/>
              <a:endCxn id="14357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8" name="AutoShape 20"/>
            <p:cNvCxnSpPr>
              <a:cxnSpLocks noChangeShapeType="1"/>
              <a:stCxn id="14359" idx="0"/>
              <a:endCxn id="14357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AutoShape 21"/>
            <p:cNvCxnSpPr>
              <a:cxnSpLocks noChangeShapeType="1"/>
              <a:stCxn id="14358" idx="0"/>
              <a:endCxn id="14356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AutoShape 22"/>
            <p:cNvCxnSpPr>
              <a:cxnSpLocks noChangeShapeType="1"/>
              <a:stCxn id="14357" idx="1"/>
              <a:endCxn id="14356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4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345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4347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4348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4349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4350" name="Text Box 29"/>
          <p:cNvSpPr txBox="1">
            <a:spLocks noChangeArrowheads="1"/>
          </p:cNvSpPr>
          <p:nvPr/>
        </p:nvSpPr>
        <p:spPr bwMode="auto">
          <a:xfrm>
            <a:off x="5399088" y="48387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4351" name="Text Box 30"/>
          <p:cNvSpPr txBox="1">
            <a:spLocks noChangeArrowheads="1"/>
          </p:cNvSpPr>
          <p:nvPr/>
        </p:nvSpPr>
        <p:spPr bwMode="auto">
          <a:xfrm>
            <a:off x="4951413" y="4259263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4352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6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352800" y="2895600"/>
            <a:ext cx="248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Binary Tree</a:t>
            </a:r>
          </a:p>
        </p:txBody>
      </p:sp>
    </p:spTree>
    <p:extLst>
      <p:ext uri="{BB962C8B-B14F-4D97-AF65-F5344CB8AC3E}">
        <p14:creationId xmlns:p14="http://schemas.microsoft.com/office/powerpoint/2010/main" val="199977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073B3E0-8F57-6B44-B38A-493FD434E148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3077" name="AutoShape 251"/>
          <p:cNvSpPr>
            <a:spLocks noChangeAspect="1" noChangeArrowheads="1"/>
          </p:cNvSpPr>
          <p:nvPr/>
        </p:nvSpPr>
        <p:spPr bwMode="auto">
          <a:xfrm>
            <a:off x="4340225" y="3451225"/>
            <a:ext cx="1865313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Make Money Fast!</a:t>
            </a:r>
          </a:p>
        </p:txBody>
      </p:sp>
      <p:sp>
        <p:nvSpPr>
          <p:cNvPr id="3078" name="AutoShape 252"/>
          <p:cNvSpPr>
            <a:spLocks noChangeAspect="1" noChangeArrowheads="1"/>
          </p:cNvSpPr>
          <p:nvPr/>
        </p:nvSpPr>
        <p:spPr bwMode="auto">
          <a:xfrm>
            <a:off x="3276600" y="4451350"/>
            <a:ext cx="765175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Stock</a:t>
            </a:r>
            <a:br>
              <a:rPr lang="en-US" altLang="en-US" sz="1600"/>
            </a:br>
            <a:r>
              <a:rPr lang="en-US" altLang="en-US" sz="1600"/>
              <a:t>Fraud</a:t>
            </a:r>
          </a:p>
        </p:txBody>
      </p:sp>
      <p:sp>
        <p:nvSpPr>
          <p:cNvPr id="3079" name="AutoShape 253"/>
          <p:cNvSpPr>
            <a:spLocks noChangeAspect="1" noChangeArrowheads="1"/>
          </p:cNvSpPr>
          <p:nvPr/>
        </p:nvSpPr>
        <p:spPr bwMode="auto">
          <a:xfrm>
            <a:off x="4791075" y="4451350"/>
            <a:ext cx="957263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Ponzi</a:t>
            </a:r>
            <a:br>
              <a:rPr lang="en-US" altLang="en-US" sz="1600"/>
            </a:br>
            <a:r>
              <a:rPr lang="en-US" altLang="en-US" sz="1600"/>
              <a:t>Scheme</a:t>
            </a:r>
          </a:p>
        </p:txBody>
      </p:sp>
      <p:cxnSp>
        <p:nvCxnSpPr>
          <p:cNvPr id="3080" name="AutoShape 254"/>
          <p:cNvCxnSpPr>
            <a:cxnSpLocks noChangeShapeType="1"/>
            <a:stCxn id="3077" idx="2"/>
            <a:endCxn id="3079" idx="0"/>
          </p:cNvCxnSpPr>
          <p:nvPr/>
        </p:nvCxnSpPr>
        <p:spPr bwMode="auto">
          <a:xfrm flipH="1">
            <a:off x="5270500" y="3844925"/>
            <a:ext cx="3175" cy="596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AutoShape 255"/>
          <p:cNvCxnSpPr>
            <a:cxnSpLocks noChangeShapeType="1"/>
            <a:stCxn id="3077" idx="2"/>
            <a:endCxn id="3078" idx="0"/>
          </p:cNvCxnSpPr>
          <p:nvPr/>
        </p:nvCxnSpPr>
        <p:spPr bwMode="auto">
          <a:xfrm flipH="1">
            <a:off x="3659188" y="3844925"/>
            <a:ext cx="1614487" cy="596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AutoShape 256"/>
          <p:cNvSpPr>
            <a:spLocks noChangeAspect="1" noChangeArrowheads="1"/>
          </p:cNvSpPr>
          <p:nvPr/>
        </p:nvSpPr>
        <p:spPr bwMode="auto">
          <a:xfrm>
            <a:off x="6394450" y="4449763"/>
            <a:ext cx="996950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Bank</a:t>
            </a:r>
            <a:br>
              <a:rPr lang="en-US" altLang="en-US" sz="1600"/>
            </a:br>
            <a:r>
              <a:rPr lang="en-US" altLang="en-US" sz="1600"/>
              <a:t>Robbery</a:t>
            </a:r>
          </a:p>
        </p:txBody>
      </p:sp>
      <p:cxnSp>
        <p:nvCxnSpPr>
          <p:cNvPr id="3083" name="AutoShape 257"/>
          <p:cNvCxnSpPr>
            <a:cxnSpLocks noChangeShapeType="1"/>
            <a:stCxn id="3077" idx="2"/>
            <a:endCxn id="3082" idx="0"/>
          </p:cNvCxnSpPr>
          <p:nvPr/>
        </p:nvCxnSpPr>
        <p:spPr bwMode="auto">
          <a:xfrm>
            <a:off x="5273675" y="3844925"/>
            <a:ext cx="1619250" cy="595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Trees</a:t>
            </a:r>
            <a:endParaRPr lang="en-US" altLang="en-US">
              <a:ea typeface="Tahoma" charset="0"/>
              <a:cs typeface="Tahoma" charset="0"/>
            </a:endParaRP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dirty="0"/>
              <a:t>A binary tree is a tree with the following properties: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1800" dirty="0"/>
              <a:t>Each internal node has at most two children (exactly two for </a:t>
            </a:r>
            <a:r>
              <a:rPr lang="en-US" sz="1800" dirty="0">
                <a:solidFill>
                  <a:schemeClr val="tx2"/>
                </a:solidFill>
              </a:rPr>
              <a:t>proper</a:t>
            </a:r>
            <a:r>
              <a:rPr lang="en-US" sz="1800" dirty="0"/>
              <a:t> binary trees)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1800" dirty="0"/>
              <a:t>The children of a node are an ordered pair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dirty="0"/>
              <a:t>We call the children of an internal node </a:t>
            </a:r>
            <a:r>
              <a:rPr lang="en-US" sz="2000" dirty="0">
                <a:solidFill>
                  <a:schemeClr val="tx2"/>
                </a:solidFill>
              </a:rPr>
              <a:t>left child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tx2"/>
                </a:solidFill>
              </a:rPr>
              <a:t>right child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dirty="0"/>
              <a:t>Alternative recursive definition: a binary tree is either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1800" dirty="0"/>
              <a:t>a tree consisting of a single node, or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1800" dirty="0"/>
              <a:t>a tree whose root has an ordered pair of children, each of which is a binary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5A97F58-AD52-5D45-A280-5CFAE052AC7A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922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410200" y="1651000"/>
            <a:ext cx="3276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40458C"/>
              </a:buClr>
              <a:buSzPct val="60000"/>
              <a:buFont typeface="Wingdings" charset="2"/>
              <a:buChar char="q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Applications: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arithmetic expressions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decision processes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searching</a:t>
            </a:r>
          </a:p>
        </p:txBody>
      </p:sp>
      <p:sp>
        <p:nvSpPr>
          <p:cNvPr id="9223" name="AutoShape 7"/>
          <p:cNvSpPr>
            <a:spLocks noChangeAspect="1" noChangeArrowheads="1"/>
          </p:cNvSpPr>
          <p:nvPr/>
        </p:nvSpPr>
        <p:spPr bwMode="auto">
          <a:xfrm>
            <a:off x="6924675" y="3117850"/>
            <a:ext cx="341313" cy="377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A</a:t>
            </a:r>
          </a:p>
        </p:txBody>
      </p:sp>
      <p:sp>
        <p:nvSpPr>
          <p:cNvPr id="9224" name="AutoShape 8"/>
          <p:cNvSpPr>
            <a:spLocks noChangeAspect="1" noChangeArrowheads="1"/>
          </p:cNvSpPr>
          <p:nvPr/>
        </p:nvSpPr>
        <p:spPr bwMode="auto">
          <a:xfrm>
            <a:off x="5938838" y="4032250"/>
            <a:ext cx="338137" cy="377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B</a:t>
            </a:r>
          </a:p>
        </p:txBody>
      </p:sp>
      <p:sp>
        <p:nvSpPr>
          <p:cNvPr id="9225" name="AutoShape 10"/>
          <p:cNvSpPr>
            <a:spLocks noChangeAspect="1" noChangeArrowheads="1"/>
          </p:cNvSpPr>
          <p:nvPr/>
        </p:nvSpPr>
        <p:spPr bwMode="auto">
          <a:xfrm>
            <a:off x="7905750" y="4030663"/>
            <a:ext cx="341313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C</a:t>
            </a:r>
          </a:p>
        </p:txBody>
      </p:sp>
      <p:sp>
        <p:nvSpPr>
          <p:cNvPr id="9226" name="AutoShape 11"/>
          <p:cNvSpPr>
            <a:spLocks noChangeAspect="1" noChangeArrowheads="1"/>
          </p:cNvSpPr>
          <p:nvPr/>
        </p:nvSpPr>
        <p:spPr bwMode="auto">
          <a:xfrm>
            <a:off x="7424738" y="4945063"/>
            <a:ext cx="322262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F</a:t>
            </a:r>
          </a:p>
        </p:txBody>
      </p:sp>
      <p:sp>
        <p:nvSpPr>
          <p:cNvPr id="9227" name="AutoShape 12"/>
          <p:cNvSpPr>
            <a:spLocks noChangeAspect="1" noChangeArrowheads="1"/>
          </p:cNvSpPr>
          <p:nvPr/>
        </p:nvSpPr>
        <p:spPr bwMode="auto">
          <a:xfrm>
            <a:off x="8407400" y="4945063"/>
            <a:ext cx="3556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G</a:t>
            </a:r>
          </a:p>
        </p:txBody>
      </p:sp>
      <p:sp>
        <p:nvSpPr>
          <p:cNvPr id="9228" name="AutoShape 13"/>
          <p:cNvSpPr>
            <a:spLocks noChangeAspect="1" noChangeArrowheads="1"/>
          </p:cNvSpPr>
          <p:nvPr/>
        </p:nvSpPr>
        <p:spPr bwMode="auto">
          <a:xfrm>
            <a:off x="5422900" y="4943475"/>
            <a:ext cx="357188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D</a:t>
            </a:r>
          </a:p>
        </p:txBody>
      </p:sp>
      <p:sp>
        <p:nvSpPr>
          <p:cNvPr id="9229" name="AutoShape 14"/>
          <p:cNvSpPr>
            <a:spLocks noChangeAspect="1" noChangeArrowheads="1"/>
          </p:cNvSpPr>
          <p:nvPr/>
        </p:nvSpPr>
        <p:spPr bwMode="auto">
          <a:xfrm>
            <a:off x="6450013" y="4945063"/>
            <a:ext cx="330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E</a:t>
            </a:r>
          </a:p>
        </p:txBody>
      </p:sp>
      <p:cxnSp>
        <p:nvCxnSpPr>
          <p:cNvPr id="9230" name="AutoShape 15"/>
          <p:cNvCxnSpPr>
            <a:cxnSpLocks noChangeShapeType="1"/>
            <a:stCxn id="9223" idx="2"/>
            <a:endCxn id="9224" idx="0"/>
          </p:cNvCxnSpPr>
          <p:nvPr/>
        </p:nvCxnSpPr>
        <p:spPr bwMode="auto">
          <a:xfrm flipH="1">
            <a:off x="6108700" y="3505200"/>
            <a:ext cx="987425" cy="517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6"/>
          <p:cNvCxnSpPr>
            <a:cxnSpLocks noChangeShapeType="1"/>
            <a:stCxn id="9223" idx="2"/>
            <a:endCxn id="9225" idx="0"/>
          </p:cNvCxnSpPr>
          <p:nvPr/>
        </p:nvCxnSpPr>
        <p:spPr bwMode="auto">
          <a:xfrm>
            <a:off x="7096125" y="3505200"/>
            <a:ext cx="981075" cy="515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8"/>
          <p:cNvCxnSpPr>
            <a:cxnSpLocks noChangeShapeType="1"/>
            <a:stCxn id="9225" idx="2"/>
            <a:endCxn id="9227" idx="0"/>
          </p:cNvCxnSpPr>
          <p:nvPr/>
        </p:nvCxnSpPr>
        <p:spPr bwMode="auto">
          <a:xfrm>
            <a:off x="8077200" y="4421188"/>
            <a:ext cx="508000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9"/>
          <p:cNvCxnSpPr>
            <a:cxnSpLocks noChangeShapeType="1"/>
            <a:stCxn id="9225" idx="2"/>
            <a:endCxn id="9226" idx="0"/>
          </p:cNvCxnSpPr>
          <p:nvPr/>
        </p:nvCxnSpPr>
        <p:spPr bwMode="auto">
          <a:xfrm flipH="1">
            <a:off x="7586663" y="4421188"/>
            <a:ext cx="490537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AutoShape 20"/>
          <p:cNvCxnSpPr>
            <a:cxnSpLocks noChangeShapeType="1"/>
            <a:stCxn id="9224" idx="2"/>
            <a:endCxn id="9229" idx="0"/>
          </p:cNvCxnSpPr>
          <p:nvPr/>
        </p:nvCxnSpPr>
        <p:spPr bwMode="auto">
          <a:xfrm>
            <a:off x="6108700" y="4419600"/>
            <a:ext cx="506413" cy="515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21"/>
          <p:cNvCxnSpPr>
            <a:cxnSpLocks noChangeShapeType="1"/>
            <a:stCxn id="9224" idx="2"/>
            <a:endCxn id="9228" idx="0"/>
          </p:cNvCxnSpPr>
          <p:nvPr/>
        </p:nvCxnSpPr>
        <p:spPr bwMode="auto">
          <a:xfrm flipH="1">
            <a:off x="5602288" y="4419600"/>
            <a:ext cx="506412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AutoShape 22"/>
          <p:cNvSpPr>
            <a:spLocks noChangeAspect="1" noChangeArrowheads="1"/>
          </p:cNvSpPr>
          <p:nvPr/>
        </p:nvSpPr>
        <p:spPr bwMode="auto">
          <a:xfrm>
            <a:off x="6069013" y="5865813"/>
            <a:ext cx="355600" cy="377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H</a:t>
            </a:r>
          </a:p>
        </p:txBody>
      </p:sp>
      <p:cxnSp>
        <p:nvCxnSpPr>
          <p:cNvPr id="9237" name="AutoShape 25"/>
          <p:cNvCxnSpPr>
            <a:cxnSpLocks noChangeShapeType="1"/>
            <a:stCxn id="9229" idx="2"/>
            <a:endCxn id="9236" idx="0"/>
          </p:cNvCxnSpPr>
          <p:nvPr/>
        </p:nvCxnSpPr>
        <p:spPr bwMode="auto">
          <a:xfrm flipH="1">
            <a:off x="6246813" y="5335588"/>
            <a:ext cx="368300" cy="520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AutoShape 26"/>
          <p:cNvSpPr>
            <a:spLocks noChangeAspect="1" noChangeArrowheads="1"/>
          </p:cNvSpPr>
          <p:nvPr/>
        </p:nvSpPr>
        <p:spPr bwMode="auto">
          <a:xfrm>
            <a:off x="6805613" y="5864225"/>
            <a:ext cx="2889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/>
              <a:t>I</a:t>
            </a:r>
          </a:p>
        </p:txBody>
      </p:sp>
      <p:cxnSp>
        <p:nvCxnSpPr>
          <p:cNvPr id="9239" name="AutoShape 27"/>
          <p:cNvCxnSpPr>
            <a:cxnSpLocks noChangeShapeType="1"/>
            <a:stCxn id="9229" idx="2"/>
            <a:endCxn id="9238" idx="0"/>
          </p:cNvCxnSpPr>
          <p:nvPr/>
        </p:nvCxnSpPr>
        <p:spPr bwMode="auto">
          <a:xfrm>
            <a:off x="6615113" y="5335588"/>
            <a:ext cx="334962" cy="519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Arithmetic Expression Tree</a:t>
            </a:r>
          </a:p>
        </p:txBody>
      </p:sp>
      <p:sp>
        <p:nvSpPr>
          <p:cNvPr id="102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Binary tree associated with an arithmetic expression</a:t>
            </a:r>
          </a:p>
          <a:p>
            <a:pPr lvl="1" eaLnBrk="1" hangingPunct="1"/>
            <a:r>
              <a:rPr lang="en-US" altLang="en-US" sz="2000"/>
              <a:t>internal nodes: operators</a:t>
            </a:r>
          </a:p>
          <a:p>
            <a:pPr lvl="1" eaLnBrk="1" hangingPunct="1"/>
            <a:r>
              <a:rPr lang="en-US" altLang="en-US" sz="2000"/>
              <a:t>external nodes: operands</a:t>
            </a:r>
          </a:p>
          <a:p>
            <a:pPr eaLnBrk="1" hangingPunct="1"/>
            <a:r>
              <a:rPr lang="en-US" altLang="en-US" sz="2400"/>
              <a:t>Example: arithmetic expression tree for the expression (2 </a:t>
            </a:r>
            <a:r>
              <a:rPr lang="en-US" altLang="en-US" sz="2400">
                <a:latin typeface="Symbol" charset="2"/>
                <a:sym typeface="Symbol" charset="2"/>
              </a:rPr>
              <a:t> </a:t>
            </a:r>
            <a:r>
              <a:rPr lang="en-US" altLang="en-US" sz="2400">
                <a:latin typeface="Times New Roman" charset="0"/>
                <a:sym typeface="Symbol" charset="2"/>
              </a:rPr>
              <a:t>(</a:t>
            </a:r>
            <a:r>
              <a:rPr lang="en-US" altLang="en-US" sz="2400"/>
              <a:t>a </a:t>
            </a:r>
            <a:r>
              <a:rPr lang="en-US" altLang="en-US" sz="2400">
                <a:latin typeface="Symbol" charset="2"/>
              </a:rPr>
              <a:t>-</a:t>
            </a:r>
            <a:r>
              <a:rPr lang="en-US" altLang="en-US" sz="2400"/>
              <a:t> 1) </a:t>
            </a:r>
            <a:r>
              <a:rPr lang="en-US" altLang="en-US" sz="2400">
                <a:latin typeface="Symbol" charset="2"/>
              </a:rPr>
              <a:t>+</a:t>
            </a:r>
            <a:r>
              <a:rPr lang="en-US" altLang="en-US" sz="2400"/>
              <a:t> (3 </a:t>
            </a:r>
            <a:r>
              <a:rPr lang="en-US" altLang="en-US" sz="2400">
                <a:latin typeface="Symbol" charset="2"/>
                <a:sym typeface="Symbol" charset="2"/>
              </a:rPr>
              <a:t> </a:t>
            </a:r>
            <a:r>
              <a:rPr lang="en-US" altLang="en-US" sz="2400"/>
              <a:t>b))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BF1ECEC-98BC-554F-8697-FE6C86D1CB09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2819400" y="3733800"/>
            <a:ext cx="3429000" cy="2286000"/>
            <a:chOff x="2928" y="2256"/>
            <a:chExt cx="2160" cy="1440"/>
          </a:xfrm>
        </p:grpSpPr>
        <p:sp>
          <p:nvSpPr>
            <p:cNvPr id="10248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</a:rPr>
                <a:t>+</a:t>
              </a:r>
            </a:p>
          </p:txBody>
        </p:sp>
        <p:sp>
          <p:nvSpPr>
            <p:cNvPr id="10249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10250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  <a:sym typeface="Symbol" charset="2"/>
                </a:rPr>
                <a:t></a:t>
              </a:r>
              <a:endParaRPr lang="en-US" altLang="en-US">
                <a:latin typeface="Symbol" charset="2"/>
              </a:endParaRPr>
            </a:p>
          </p:txBody>
        </p:sp>
        <p:sp>
          <p:nvSpPr>
            <p:cNvPr id="10251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</a:rPr>
                <a:t>-</a:t>
              </a:r>
            </a:p>
          </p:txBody>
        </p:sp>
        <p:sp>
          <p:nvSpPr>
            <p:cNvPr id="10252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</a:p>
          </p:txBody>
        </p:sp>
        <p:sp>
          <p:nvSpPr>
            <p:cNvPr id="10254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0255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0256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cxnSp>
          <p:nvCxnSpPr>
            <p:cNvPr id="10257" name="AutoShape 13"/>
            <p:cNvCxnSpPr>
              <a:cxnSpLocks noChangeShapeType="1"/>
              <a:stCxn id="10248" idx="3"/>
              <a:endCxn id="10250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AutoShape 14"/>
            <p:cNvCxnSpPr>
              <a:cxnSpLocks noChangeShapeType="1"/>
              <a:stCxn id="10249" idx="1"/>
              <a:endCxn id="10248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AutoShape 15"/>
            <p:cNvCxnSpPr>
              <a:cxnSpLocks noChangeShapeType="1"/>
              <a:stCxn id="10256" idx="0"/>
              <a:endCxn id="10249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AutoShape 16"/>
            <p:cNvCxnSpPr>
              <a:cxnSpLocks noChangeShapeType="1"/>
              <a:stCxn id="10255" idx="0"/>
              <a:endCxn id="10249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AutoShape 17"/>
            <p:cNvCxnSpPr>
              <a:cxnSpLocks noChangeShapeType="1"/>
              <a:stCxn id="10254" idx="0"/>
              <a:endCxn id="10251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AutoShape 18"/>
            <p:cNvCxnSpPr>
              <a:cxnSpLocks noChangeShapeType="1"/>
              <a:stCxn id="10253" idx="0"/>
              <a:endCxn id="10251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3" name="AutoShape 19"/>
            <p:cNvCxnSpPr>
              <a:cxnSpLocks noChangeShapeType="1"/>
              <a:stCxn id="10252" idx="0"/>
              <a:endCxn id="10250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4" name="AutoShape 20"/>
            <p:cNvCxnSpPr>
              <a:cxnSpLocks noChangeShapeType="1"/>
              <a:stCxn id="10251" idx="1"/>
              <a:endCxn id="10250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Decision Tree</a:t>
            </a:r>
          </a:p>
        </p:txBody>
      </p:sp>
      <p:sp>
        <p:nvSpPr>
          <p:cNvPr id="1126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Binary tree associated with a decision process</a:t>
            </a:r>
          </a:p>
          <a:p>
            <a:pPr lvl="1" eaLnBrk="1" hangingPunct="1"/>
            <a:r>
              <a:rPr lang="en-US" altLang="en-US" sz="2000"/>
              <a:t>internal nodes: questions with yes/no answer</a:t>
            </a:r>
          </a:p>
          <a:p>
            <a:pPr lvl="1" eaLnBrk="1" hangingPunct="1"/>
            <a:r>
              <a:rPr lang="en-US" altLang="en-US" sz="2000"/>
              <a:t>external nodes: decisions</a:t>
            </a:r>
          </a:p>
          <a:p>
            <a:pPr eaLnBrk="1" hangingPunct="1"/>
            <a:r>
              <a:rPr lang="en-US" altLang="en-US" sz="2400"/>
              <a:t>Example: dining decision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1B61EED-0AF2-3C49-A61E-D922D39FDCC1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11270" name="AutoShape 1029"/>
          <p:cNvSpPr>
            <a:spLocks noChangeArrowheads="1"/>
          </p:cNvSpPr>
          <p:nvPr/>
        </p:nvSpPr>
        <p:spPr bwMode="auto">
          <a:xfrm>
            <a:off x="3273425" y="3557588"/>
            <a:ext cx="2689225" cy="517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Want a fast meal?</a:t>
            </a:r>
          </a:p>
        </p:txBody>
      </p:sp>
      <p:sp>
        <p:nvSpPr>
          <p:cNvPr id="11271" name="AutoShape 1030"/>
          <p:cNvSpPr>
            <a:spLocks noChangeArrowheads="1"/>
          </p:cNvSpPr>
          <p:nvPr/>
        </p:nvSpPr>
        <p:spPr bwMode="auto">
          <a:xfrm>
            <a:off x="1444625" y="4587875"/>
            <a:ext cx="2770188" cy="517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How about coffee?</a:t>
            </a:r>
          </a:p>
        </p:txBody>
      </p:sp>
      <p:sp>
        <p:nvSpPr>
          <p:cNvPr id="11272" name="AutoShape 1031"/>
          <p:cNvSpPr>
            <a:spLocks noChangeArrowheads="1"/>
          </p:cNvSpPr>
          <p:nvPr/>
        </p:nvSpPr>
        <p:spPr bwMode="auto">
          <a:xfrm>
            <a:off x="4876800" y="4587875"/>
            <a:ext cx="3127375" cy="517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On expense account?</a:t>
            </a:r>
          </a:p>
        </p:txBody>
      </p:sp>
      <p:sp>
        <p:nvSpPr>
          <p:cNvPr id="11273" name="Rectangle 1033"/>
          <p:cNvSpPr>
            <a:spLocks noChangeArrowheads="1"/>
          </p:cNvSpPr>
          <p:nvPr/>
        </p:nvSpPr>
        <p:spPr bwMode="auto">
          <a:xfrm>
            <a:off x="1290638" y="5653088"/>
            <a:ext cx="1512887" cy="4762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Starbucks</a:t>
            </a:r>
          </a:p>
        </p:txBody>
      </p:sp>
      <p:sp>
        <p:nvSpPr>
          <p:cNvPr id="11274" name="Rectangle 1034"/>
          <p:cNvSpPr>
            <a:spLocks noChangeArrowheads="1"/>
          </p:cNvSpPr>
          <p:nvPr/>
        </p:nvSpPr>
        <p:spPr bwMode="auto">
          <a:xfrm>
            <a:off x="3200400" y="5653088"/>
            <a:ext cx="1125538" cy="4762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Spike’s</a:t>
            </a:r>
          </a:p>
        </p:txBody>
      </p:sp>
      <p:sp>
        <p:nvSpPr>
          <p:cNvPr id="11275" name="Rectangle 1035"/>
          <p:cNvSpPr>
            <a:spLocks noChangeArrowheads="1"/>
          </p:cNvSpPr>
          <p:nvPr/>
        </p:nvSpPr>
        <p:spPr bwMode="auto">
          <a:xfrm>
            <a:off x="4724400" y="5653088"/>
            <a:ext cx="1319213" cy="4762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Al Forno</a:t>
            </a:r>
          </a:p>
        </p:txBody>
      </p:sp>
      <p:sp>
        <p:nvSpPr>
          <p:cNvPr id="11276" name="Rectangle 1036"/>
          <p:cNvSpPr>
            <a:spLocks noChangeArrowheads="1"/>
          </p:cNvSpPr>
          <p:nvPr/>
        </p:nvSpPr>
        <p:spPr bwMode="auto">
          <a:xfrm>
            <a:off x="6442075" y="5653088"/>
            <a:ext cx="2000250" cy="4762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Café Paragon</a:t>
            </a:r>
          </a:p>
        </p:txBody>
      </p:sp>
      <p:cxnSp>
        <p:nvCxnSpPr>
          <p:cNvPr id="11277" name="AutoShape 1037"/>
          <p:cNvCxnSpPr>
            <a:cxnSpLocks noChangeShapeType="1"/>
            <a:stCxn id="11270" idx="2"/>
            <a:endCxn id="11271" idx="0"/>
          </p:cNvCxnSpPr>
          <p:nvPr/>
        </p:nvCxnSpPr>
        <p:spPr bwMode="auto">
          <a:xfrm flipH="1">
            <a:off x="2830513" y="4084638"/>
            <a:ext cx="1787525" cy="493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1038"/>
          <p:cNvCxnSpPr>
            <a:cxnSpLocks noChangeShapeType="1"/>
            <a:stCxn id="11270" idx="2"/>
            <a:endCxn id="11272" idx="0"/>
          </p:cNvCxnSpPr>
          <p:nvPr/>
        </p:nvCxnSpPr>
        <p:spPr bwMode="auto">
          <a:xfrm>
            <a:off x="4618038" y="4084638"/>
            <a:ext cx="1822450" cy="493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1039"/>
          <p:cNvCxnSpPr>
            <a:cxnSpLocks noChangeShapeType="1"/>
            <a:stCxn id="11273" idx="0"/>
            <a:endCxn id="11271" idx="2"/>
          </p:cNvCxnSpPr>
          <p:nvPr/>
        </p:nvCxnSpPr>
        <p:spPr bwMode="auto">
          <a:xfrm flipV="1">
            <a:off x="2047875" y="5114925"/>
            <a:ext cx="782638" cy="528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040"/>
          <p:cNvCxnSpPr>
            <a:cxnSpLocks noChangeShapeType="1"/>
            <a:stCxn id="11274" idx="0"/>
            <a:endCxn id="11271" idx="2"/>
          </p:cNvCxnSpPr>
          <p:nvPr/>
        </p:nvCxnSpPr>
        <p:spPr bwMode="auto">
          <a:xfrm flipH="1" flipV="1">
            <a:off x="2830513" y="5114925"/>
            <a:ext cx="933450" cy="528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041"/>
          <p:cNvCxnSpPr>
            <a:cxnSpLocks noChangeShapeType="1"/>
            <a:stCxn id="11275" idx="0"/>
            <a:endCxn id="11272" idx="2"/>
          </p:cNvCxnSpPr>
          <p:nvPr/>
        </p:nvCxnSpPr>
        <p:spPr bwMode="auto">
          <a:xfrm flipV="1">
            <a:off x="5384800" y="5114925"/>
            <a:ext cx="1055688" cy="528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1042"/>
          <p:cNvCxnSpPr>
            <a:cxnSpLocks noChangeShapeType="1"/>
            <a:stCxn id="11276" idx="0"/>
            <a:endCxn id="11272" idx="2"/>
          </p:cNvCxnSpPr>
          <p:nvPr/>
        </p:nvCxnSpPr>
        <p:spPr bwMode="auto">
          <a:xfrm flipH="1" flipV="1">
            <a:off x="6440488" y="5114925"/>
            <a:ext cx="1001712" cy="528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Text Box 1043"/>
          <p:cNvSpPr txBox="1">
            <a:spLocks noChangeArrowheads="1"/>
          </p:cNvSpPr>
          <p:nvPr/>
        </p:nvSpPr>
        <p:spPr bwMode="auto">
          <a:xfrm>
            <a:off x="2859088" y="409892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11284" name="Text Box 1044"/>
          <p:cNvSpPr txBox="1">
            <a:spLocks noChangeArrowheads="1"/>
          </p:cNvSpPr>
          <p:nvPr/>
        </p:nvSpPr>
        <p:spPr bwMode="auto">
          <a:xfrm>
            <a:off x="5986463" y="4097338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11285" name="Text Box 1045"/>
          <p:cNvSpPr txBox="1">
            <a:spLocks noChangeArrowheads="1"/>
          </p:cNvSpPr>
          <p:nvPr/>
        </p:nvSpPr>
        <p:spPr bwMode="auto">
          <a:xfrm>
            <a:off x="1752600" y="518160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11286" name="Text Box 1046"/>
          <p:cNvSpPr txBox="1">
            <a:spLocks noChangeArrowheads="1"/>
          </p:cNvSpPr>
          <p:nvPr/>
        </p:nvSpPr>
        <p:spPr bwMode="auto">
          <a:xfrm>
            <a:off x="3505200" y="5181600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11287" name="Text Box 1047"/>
          <p:cNvSpPr txBox="1">
            <a:spLocks noChangeArrowheads="1"/>
          </p:cNvSpPr>
          <p:nvPr/>
        </p:nvSpPr>
        <p:spPr bwMode="auto">
          <a:xfrm>
            <a:off x="5105400" y="518160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11288" name="Text Box 1048"/>
          <p:cNvSpPr txBox="1">
            <a:spLocks noChangeArrowheads="1"/>
          </p:cNvSpPr>
          <p:nvPr/>
        </p:nvSpPr>
        <p:spPr bwMode="auto">
          <a:xfrm>
            <a:off x="7127875" y="5181600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Properties of Proper Binary Trees</a:t>
            </a:r>
          </a:p>
        </p:txBody>
      </p:sp>
      <p:sp>
        <p:nvSpPr>
          <p:cNvPr id="12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Notation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n	</a:t>
            </a:r>
            <a:r>
              <a:rPr lang="en-US" altLang="en-US" sz="2000"/>
              <a:t>number of nodes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e	</a:t>
            </a:r>
            <a:r>
              <a:rPr lang="en-US" altLang="en-US" sz="2000"/>
              <a:t>number of external nodes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i	</a:t>
            </a:r>
            <a:r>
              <a:rPr lang="en-US" altLang="en-US" sz="2000"/>
              <a:t>number of internal nodes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h	</a:t>
            </a:r>
            <a:r>
              <a:rPr lang="en-US" altLang="en-US" sz="2000"/>
              <a:t>height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DD4CD2B-2823-8447-876F-F09B2FD27C79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12294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0" y="16764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Blip>
                <a:blip r:embed="rId2"/>
              </a:buBlip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Properties: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b="1" i="1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1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1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h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 </a:t>
            </a:r>
            <a:r>
              <a:rPr lang="en-US" altLang="en-US" b="1" i="1" dirty="0" err="1">
                <a:latin typeface="Calibri" charset="0"/>
                <a:ea typeface="Calibri" charset="0"/>
                <a:cs typeface="Calibri" charset="0"/>
              </a:rPr>
              <a:t>i</a:t>
            </a:r>
            <a:endParaRPr lang="en-US" altLang="en-US" b="1" i="1" dirty="0">
              <a:latin typeface="Calibri" charset="0"/>
              <a:ea typeface="Calibri" charset="0"/>
              <a:cs typeface="Calibri" charset="0"/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h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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1)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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en-US" b="1" i="1" baseline="30000" dirty="0">
                <a:latin typeface="Calibri" charset="0"/>
                <a:ea typeface="Calibri" charset="0"/>
                <a:cs typeface="Calibri" charset="0"/>
              </a:rPr>
              <a:t>h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h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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log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e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h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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log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1)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1</a:t>
            </a:r>
            <a:endParaRPr lang="en-US" alt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Blip>
                <a:blip r:embed="rId2"/>
              </a:buBlip>
            </a:pPr>
            <a:endParaRPr lang="en-US" alt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2133600" y="44196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latin typeface="Symbol" charset="2"/>
            </a:endParaRPr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2895600" y="50292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latin typeface="Symbol" charset="2"/>
              <a:sym typeface="Symbol" charset="2"/>
            </a:endParaRPr>
          </a:p>
        </p:txBody>
      </p:sp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latin typeface="Symbol" charset="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90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2514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3276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01" name="AutoShape 15"/>
          <p:cNvCxnSpPr>
            <a:cxnSpLocks noChangeShapeType="1"/>
            <a:stCxn id="12295" idx="3"/>
            <a:endCxn id="12297" idx="7"/>
          </p:cNvCxnSpPr>
          <p:nvPr/>
        </p:nvCxnSpPr>
        <p:spPr bwMode="auto">
          <a:xfrm flipH="1">
            <a:off x="1697038" y="47545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6"/>
          <p:cNvCxnSpPr>
            <a:cxnSpLocks noChangeShapeType="1"/>
            <a:stCxn id="12296" idx="1"/>
            <a:endCxn id="12295" idx="5"/>
          </p:cNvCxnSpPr>
          <p:nvPr/>
        </p:nvCxnSpPr>
        <p:spPr bwMode="auto">
          <a:xfrm flipH="1" flipV="1">
            <a:off x="2459038" y="47545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7"/>
          <p:cNvCxnSpPr>
            <a:cxnSpLocks noChangeShapeType="1"/>
            <a:stCxn id="12300" idx="0"/>
            <a:endCxn id="12296" idx="5"/>
          </p:cNvCxnSpPr>
          <p:nvPr/>
        </p:nvCxnSpPr>
        <p:spPr bwMode="auto">
          <a:xfrm flipH="1" flipV="1">
            <a:off x="3221038" y="5364163"/>
            <a:ext cx="246062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8"/>
          <p:cNvCxnSpPr>
            <a:cxnSpLocks noChangeShapeType="1"/>
            <a:stCxn id="12299" idx="0"/>
            <a:endCxn id="12296" idx="3"/>
          </p:cNvCxnSpPr>
          <p:nvPr/>
        </p:nvCxnSpPr>
        <p:spPr bwMode="auto">
          <a:xfrm flipV="1">
            <a:off x="2705100" y="53641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21"/>
          <p:cNvCxnSpPr>
            <a:cxnSpLocks noChangeShapeType="1"/>
            <a:stCxn id="12298" idx="0"/>
            <a:endCxn id="12297" idx="3"/>
          </p:cNvCxnSpPr>
          <p:nvPr/>
        </p:nvCxnSpPr>
        <p:spPr bwMode="auto">
          <a:xfrm flipV="1">
            <a:off x="1181100" y="53641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AutoShape 22"/>
          <p:cNvCxnSpPr>
            <a:cxnSpLocks noChangeShapeType="1"/>
            <a:stCxn id="12307" idx="0"/>
            <a:endCxn id="12297" idx="5"/>
          </p:cNvCxnSpPr>
          <p:nvPr/>
        </p:nvCxnSpPr>
        <p:spPr bwMode="auto">
          <a:xfrm flipH="1" flipV="1">
            <a:off x="1697038" y="5364163"/>
            <a:ext cx="246062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Rectangle 23"/>
          <p:cNvSpPr>
            <a:spLocks noChangeArrowheads="1"/>
          </p:cNvSpPr>
          <p:nvPr/>
        </p:nvSpPr>
        <p:spPr bwMode="auto">
          <a:xfrm>
            <a:off x="1752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08" name="Group 38"/>
          <p:cNvGrpSpPr>
            <a:grpSpLocks/>
          </p:cNvGrpSpPr>
          <p:nvPr/>
        </p:nvGrpSpPr>
        <p:grpSpPr bwMode="auto">
          <a:xfrm>
            <a:off x="3810000" y="3581400"/>
            <a:ext cx="2311400" cy="2286000"/>
            <a:chOff x="2064" y="2256"/>
            <a:chExt cx="1456" cy="1440"/>
          </a:xfrm>
        </p:grpSpPr>
        <p:sp>
          <p:nvSpPr>
            <p:cNvPr id="12310" name="Oval 24"/>
            <p:cNvSpPr>
              <a:spLocks noChangeArrowheads="1"/>
            </p:cNvSpPr>
            <p:nvPr/>
          </p:nvSpPr>
          <p:spPr bwMode="auto">
            <a:xfrm>
              <a:off x="235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</a:endParaRPr>
            </a:p>
          </p:txBody>
        </p:sp>
        <p:sp>
          <p:nvSpPr>
            <p:cNvPr id="12311" name="Oval 25"/>
            <p:cNvSpPr>
              <a:spLocks noChangeArrowheads="1"/>
            </p:cNvSpPr>
            <p:nvPr/>
          </p:nvSpPr>
          <p:spPr bwMode="auto">
            <a:xfrm>
              <a:off x="2688" y="268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  <a:sym typeface="Symbol" charset="2"/>
              </a:endParaRPr>
            </a:p>
          </p:txBody>
        </p:sp>
        <p:sp>
          <p:nvSpPr>
            <p:cNvPr id="12312" name="Rectangle 26"/>
            <p:cNvSpPr>
              <a:spLocks noChangeArrowheads="1"/>
            </p:cNvSpPr>
            <p:nvPr/>
          </p:nvSpPr>
          <p:spPr bwMode="auto">
            <a:xfrm>
              <a:off x="2448" y="307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13" name="AutoShape 28"/>
            <p:cNvCxnSpPr>
              <a:cxnSpLocks noChangeShapeType="1"/>
              <a:stCxn id="12311" idx="1"/>
              <a:endCxn id="12310" idx="5"/>
            </p:cNvCxnSpPr>
            <p:nvPr/>
          </p:nvCxnSpPr>
          <p:spPr bwMode="auto">
            <a:xfrm flipH="1" flipV="1">
              <a:off x="2557" y="2467"/>
              <a:ext cx="166" cy="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4" name="AutoShape 29"/>
            <p:cNvCxnSpPr>
              <a:cxnSpLocks noChangeShapeType="1"/>
              <a:stCxn id="12318" idx="1"/>
              <a:endCxn id="12311" idx="5"/>
            </p:cNvCxnSpPr>
            <p:nvPr/>
          </p:nvCxnSpPr>
          <p:spPr bwMode="auto">
            <a:xfrm flipH="1" flipV="1">
              <a:off x="2893" y="2899"/>
              <a:ext cx="158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5" name="AutoShape 30"/>
            <p:cNvCxnSpPr>
              <a:cxnSpLocks noChangeShapeType="1"/>
              <a:stCxn id="12312" idx="0"/>
              <a:endCxn id="12311" idx="3"/>
            </p:cNvCxnSpPr>
            <p:nvPr/>
          </p:nvCxnSpPr>
          <p:spPr bwMode="auto">
            <a:xfrm flipV="1">
              <a:off x="2568" y="2899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6" name="Rectangle 31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17" name="AutoShape 32"/>
            <p:cNvCxnSpPr>
              <a:cxnSpLocks noChangeShapeType="1"/>
              <a:stCxn id="12316" idx="0"/>
              <a:endCxn id="12310" idx="3"/>
            </p:cNvCxnSpPr>
            <p:nvPr/>
          </p:nvCxnSpPr>
          <p:spPr bwMode="auto">
            <a:xfrm flipV="1">
              <a:off x="2184" y="2467"/>
              <a:ext cx="203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8" name="Oval 33"/>
            <p:cNvSpPr>
              <a:spLocks noChangeArrowheads="1"/>
            </p:cNvSpPr>
            <p:nvPr/>
          </p:nvSpPr>
          <p:spPr bwMode="auto">
            <a:xfrm>
              <a:off x="3016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>
                <a:latin typeface="Symbol" charset="2"/>
                <a:sym typeface="Symbol" charset="2"/>
              </a:endParaRPr>
            </a:p>
          </p:txBody>
        </p:sp>
        <p:sp>
          <p:nvSpPr>
            <p:cNvPr id="12319" name="Rectangle 34"/>
            <p:cNvSpPr>
              <a:spLocks noChangeArrowheads="1"/>
            </p:cNvSpPr>
            <p:nvPr/>
          </p:nvSpPr>
          <p:spPr bwMode="auto">
            <a:xfrm>
              <a:off x="2784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0" name="Rectangle 35"/>
            <p:cNvSpPr>
              <a:spLocks noChangeArrowheads="1"/>
            </p:cNvSpPr>
            <p:nvPr/>
          </p:nvSpPr>
          <p:spPr bwMode="auto">
            <a:xfrm>
              <a:off x="3280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21" name="AutoShape 36"/>
            <p:cNvCxnSpPr>
              <a:cxnSpLocks noChangeShapeType="1"/>
              <a:stCxn id="12320" idx="0"/>
              <a:endCxn id="12318" idx="5"/>
            </p:cNvCxnSpPr>
            <p:nvPr/>
          </p:nvCxnSpPr>
          <p:spPr bwMode="auto">
            <a:xfrm flipH="1" flipV="1">
              <a:off x="3221" y="3283"/>
              <a:ext cx="179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2" name="AutoShape 37"/>
            <p:cNvCxnSpPr>
              <a:cxnSpLocks noChangeShapeType="1"/>
              <a:stCxn id="12319" idx="0"/>
              <a:endCxn id="12318" idx="3"/>
            </p:cNvCxnSpPr>
            <p:nvPr/>
          </p:nvCxnSpPr>
          <p:spPr bwMode="auto">
            <a:xfrm flipV="1">
              <a:off x="2904" y="3283"/>
              <a:ext cx="14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BinaryTree ADT</a:t>
            </a:r>
            <a:endParaRPr lang="en-US" altLang="en-US">
              <a:ea typeface="Tahoma" charset="0"/>
              <a:cs typeface="Tahoma" charset="0"/>
            </a:endParaRP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BinaryTree</a:t>
            </a:r>
            <a:r>
              <a:rPr lang="en-US" altLang="en-US" dirty="0"/>
              <a:t> ADT extends the Tree ADT, i.e., it inherits all the methods of the Tree ADT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Additional methods:</a:t>
            </a:r>
          </a:p>
          <a:p>
            <a:pPr lvl="1" eaLnBrk="1" hangingPunct="1"/>
            <a:r>
              <a:rPr lang="en-US" altLang="en-US" dirty="0"/>
              <a:t>position </a:t>
            </a:r>
            <a:r>
              <a:rPr lang="en-US" altLang="en-US" dirty="0" err="1"/>
              <a:t>p.</a:t>
            </a:r>
            <a:r>
              <a:rPr lang="en-US" altLang="en-US" dirty="0" err="1">
                <a:solidFill>
                  <a:schemeClr val="tx2"/>
                </a:solidFill>
              </a:rPr>
              <a:t>left</a:t>
            </a:r>
            <a:r>
              <a:rPr lang="en-US" altLang="en-US" dirty="0"/>
              <a:t>()</a:t>
            </a:r>
          </a:p>
          <a:p>
            <a:pPr lvl="1" eaLnBrk="1" hangingPunct="1"/>
            <a:r>
              <a:rPr lang="en-US" altLang="en-US" dirty="0"/>
              <a:t>position </a:t>
            </a:r>
            <a:r>
              <a:rPr lang="en-US" altLang="en-US" dirty="0" err="1"/>
              <a:t>p.</a:t>
            </a:r>
            <a:r>
              <a:rPr lang="en-US" altLang="en-US" dirty="0" err="1">
                <a:solidFill>
                  <a:schemeClr val="tx2"/>
                </a:solidFill>
              </a:rPr>
              <a:t>right</a:t>
            </a:r>
            <a:r>
              <a:rPr lang="en-US" altLang="en-US" dirty="0"/>
              <a:t>()</a:t>
            </a:r>
          </a:p>
        </p:txBody>
      </p:sp>
      <p:sp>
        <p:nvSpPr>
          <p:cNvPr id="1331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Update methods may be defined by data structures implementing the </a:t>
            </a:r>
            <a:r>
              <a:rPr lang="en-US" altLang="en-US" dirty="0" err="1"/>
              <a:t>BinaryTree</a:t>
            </a:r>
            <a:r>
              <a:rPr lang="en-US" altLang="en-US" dirty="0"/>
              <a:t> ADT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Proper binary tree</a:t>
            </a:r>
            <a:r>
              <a:rPr lang="en-US" altLang="en-US" dirty="0"/>
              <a:t>: Each node has either 0 or 2 children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9AF2083-4C2B-854E-867F-406B94110B2B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Evaluate Arithmetic Expressions</a:t>
            </a:r>
          </a:p>
        </p:txBody>
      </p:sp>
      <p:sp>
        <p:nvSpPr>
          <p:cNvPr id="163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Specialization of a postorder traversal</a:t>
            </a:r>
          </a:p>
          <a:p>
            <a:pPr lvl="1" eaLnBrk="1" hangingPunct="1"/>
            <a:r>
              <a:rPr lang="en-US" altLang="en-US" sz="1800"/>
              <a:t>recursive method returning the value of a subtree</a:t>
            </a:r>
          </a:p>
          <a:p>
            <a:pPr lvl="1" eaLnBrk="1" hangingPunct="1"/>
            <a:r>
              <a:rPr lang="en-US" altLang="en-US" sz="1800"/>
              <a:t>when visiting an internal node, combine the values of the subtrees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251F620-0FA6-B84F-9EA2-07B565ABD281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4543425" y="1600200"/>
            <a:ext cx="4191000" cy="2738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evalExpr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v.isExternal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v.element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en-US" sz="2000">
              <a:solidFill>
                <a:schemeClr val="tx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	x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evalExpr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v.left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())</a:t>
            </a:r>
            <a:endParaRPr lang="en-US" altLang="en-US" sz="200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	y 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evalExpr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v.right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())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en-US" sz="2000" b="1">
                <a:solidFill>
                  <a:srgbClr val="000000"/>
                </a:solidFill>
                <a:latin typeface="Times New Roman" charset="0"/>
                <a:sym typeface="Symbol" charset="2"/>
              </a:rPr>
              <a:t></a:t>
            </a:r>
            <a:r>
              <a:rPr lang="en-US" altLang="en-US" sz="2000">
                <a:solidFill>
                  <a:srgbClr val="000000"/>
                </a:solidFill>
                <a:latin typeface="Times New Roman" charset="0"/>
                <a:sym typeface="Symbol" charset="2"/>
              </a:rPr>
              <a:t> 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operator stored at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v</a:t>
            </a: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x </a:t>
            </a:r>
            <a:r>
              <a:rPr lang="en-US" altLang="en-US" sz="2000" b="1">
                <a:solidFill>
                  <a:srgbClr val="000000"/>
                </a:solidFill>
                <a:latin typeface="Times New Roman" charset="0"/>
                <a:sym typeface="Symbol" charset="2"/>
              </a:rPr>
              <a:t></a:t>
            </a:r>
            <a:r>
              <a:rPr lang="en-US" altLang="en-US" sz="2000" b="1" i="1">
                <a:solidFill>
                  <a:schemeClr val="accent2"/>
                </a:solidFill>
                <a:latin typeface="Times New Roman" charset="0"/>
              </a:rPr>
              <a:t> y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1131888" y="4038600"/>
            <a:ext cx="3429000" cy="2286000"/>
            <a:chOff x="2928" y="2256"/>
            <a:chExt cx="2160" cy="1440"/>
          </a:xfrm>
        </p:grpSpPr>
        <p:sp>
          <p:nvSpPr>
            <p:cNvPr id="16393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</a:rPr>
                <a:t>+</a:t>
              </a:r>
            </a:p>
          </p:txBody>
        </p:sp>
        <p:sp>
          <p:nvSpPr>
            <p:cNvPr id="16394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16395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  <a:sym typeface="Symbol" charset="2"/>
                </a:rPr>
                <a:t></a:t>
              </a:r>
              <a:endParaRPr lang="en-US" altLang="en-US">
                <a:latin typeface="Symbol" charset="2"/>
              </a:endParaRPr>
            </a:p>
          </p:txBody>
        </p:sp>
        <p:sp>
          <p:nvSpPr>
            <p:cNvPr id="16396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charset="2"/>
                </a:rPr>
                <a:t>-</a:t>
              </a:r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6399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6400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6401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cxnSp>
          <p:nvCxnSpPr>
            <p:cNvPr id="16402" name="AutoShape 15"/>
            <p:cNvCxnSpPr>
              <a:cxnSpLocks noChangeShapeType="1"/>
              <a:stCxn id="16393" idx="3"/>
              <a:endCxn id="16395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3" name="AutoShape 16"/>
            <p:cNvCxnSpPr>
              <a:cxnSpLocks noChangeShapeType="1"/>
              <a:stCxn id="16394" idx="1"/>
              <a:endCxn id="16393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4" name="AutoShape 17"/>
            <p:cNvCxnSpPr>
              <a:cxnSpLocks noChangeShapeType="1"/>
              <a:stCxn id="16401" idx="0"/>
              <a:endCxn id="16394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5" name="AutoShape 18"/>
            <p:cNvCxnSpPr>
              <a:cxnSpLocks noChangeShapeType="1"/>
              <a:stCxn id="16400" idx="0"/>
              <a:endCxn id="16394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6" name="AutoShape 19"/>
            <p:cNvCxnSpPr>
              <a:cxnSpLocks noChangeShapeType="1"/>
              <a:stCxn id="16399" idx="0"/>
              <a:endCxn id="16396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7" name="AutoShape 20"/>
            <p:cNvCxnSpPr>
              <a:cxnSpLocks noChangeShapeType="1"/>
              <a:stCxn id="16398" idx="0"/>
              <a:endCxn id="16396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8" name="AutoShape 21"/>
            <p:cNvCxnSpPr>
              <a:cxnSpLocks noChangeShapeType="1"/>
              <a:stCxn id="16397" idx="0"/>
              <a:endCxn id="16395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9" name="AutoShape 22"/>
            <p:cNvCxnSpPr>
              <a:cxnSpLocks noChangeShapeType="1"/>
              <a:stCxn id="16396" idx="1"/>
              <a:endCxn id="16395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777501" y="2895600"/>
            <a:ext cx="5634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represent trees</a:t>
            </a:r>
            <a:br>
              <a:rPr lang="en-US" sz="3600" dirty="0"/>
            </a:br>
            <a:r>
              <a:rPr lang="en-US" sz="3600" dirty="0"/>
              <a:t>in programming language?</a:t>
            </a:r>
          </a:p>
        </p:txBody>
      </p:sp>
    </p:spTree>
    <p:extLst>
      <p:ext uri="{BB962C8B-B14F-4D97-AF65-F5344CB8AC3E}">
        <p14:creationId xmlns:p14="http://schemas.microsoft.com/office/powerpoint/2010/main" val="1051049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Linked Structure for Trees</a:t>
            </a:r>
          </a:p>
        </p:txBody>
      </p:sp>
      <p:sp>
        <p:nvSpPr>
          <p:cNvPr id="184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A node is represented by an object storing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Parent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Sequence of children nodes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Node objects implement the Position ADT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96095F9-2998-894B-A5BA-0AE6224F1484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grpSp>
        <p:nvGrpSpPr>
          <p:cNvPr id="18436" name="Group 110"/>
          <p:cNvGrpSpPr>
            <a:grpSpLocks/>
          </p:cNvGrpSpPr>
          <p:nvPr/>
        </p:nvGrpSpPr>
        <p:grpSpPr bwMode="auto">
          <a:xfrm>
            <a:off x="4114800" y="1905000"/>
            <a:ext cx="1028700" cy="342900"/>
            <a:chOff x="2232" y="2244"/>
            <a:chExt cx="648" cy="216"/>
          </a:xfrm>
        </p:grpSpPr>
        <p:sp>
          <p:nvSpPr>
            <p:cNvPr id="18500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1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2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>
                  <a:sym typeface="Symbol" charset="2"/>
                </a:rPr>
                <a:t></a:t>
              </a:r>
            </a:p>
          </p:txBody>
        </p:sp>
      </p:grp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271713" y="3962400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sym typeface="Symbol" charset="2"/>
              </a:rPr>
              <a:t>B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279650" y="4778375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133475" y="4778375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797050" y="56388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798763" y="5638800"/>
            <a:ext cx="500062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18444" name="AutoShape 18"/>
          <p:cNvCxnSpPr>
            <a:cxnSpLocks noChangeShapeType="1"/>
            <a:stCxn id="18443" idx="0"/>
            <a:endCxn id="18440" idx="5"/>
          </p:cNvCxnSpPr>
          <p:nvPr/>
        </p:nvCxnSpPr>
        <p:spPr bwMode="auto">
          <a:xfrm flipH="1" flipV="1">
            <a:off x="2708275" y="5214938"/>
            <a:ext cx="341313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19"/>
          <p:cNvCxnSpPr>
            <a:cxnSpLocks noChangeShapeType="1"/>
            <a:stCxn id="18442" idx="0"/>
            <a:endCxn id="18440" idx="3"/>
          </p:cNvCxnSpPr>
          <p:nvPr/>
        </p:nvCxnSpPr>
        <p:spPr bwMode="auto">
          <a:xfrm flipV="1">
            <a:off x="2047875" y="5214938"/>
            <a:ext cx="304800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20"/>
          <p:cNvCxnSpPr>
            <a:cxnSpLocks noChangeShapeType="1"/>
            <a:stCxn id="18441" idx="0"/>
            <a:endCxn id="18439" idx="3"/>
          </p:cNvCxnSpPr>
          <p:nvPr/>
        </p:nvCxnSpPr>
        <p:spPr bwMode="auto">
          <a:xfrm flipV="1">
            <a:off x="1384300" y="4398963"/>
            <a:ext cx="960438" cy="3698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AutoShape 21"/>
          <p:cNvCxnSpPr>
            <a:cxnSpLocks noChangeShapeType="1"/>
            <a:stCxn id="18440" idx="0"/>
            <a:endCxn id="18439" idx="4"/>
          </p:cNvCxnSpPr>
          <p:nvPr/>
        </p:nvCxnSpPr>
        <p:spPr bwMode="auto">
          <a:xfrm flipH="1" flipV="1">
            <a:off x="2522538" y="4471988"/>
            <a:ext cx="7937" cy="296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Rectangle 38"/>
          <p:cNvSpPr>
            <a:spLocks noChangeArrowheads="1"/>
          </p:cNvSpPr>
          <p:nvPr/>
        </p:nvSpPr>
        <p:spPr bwMode="auto">
          <a:xfrm>
            <a:off x="3386138" y="4779963"/>
            <a:ext cx="500062" cy="5000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</a:t>
            </a:r>
          </a:p>
        </p:txBody>
      </p:sp>
      <p:cxnSp>
        <p:nvCxnSpPr>
          <p:cNvPr id="18449" name="AutoShape 39"/>
          <p:cNvCxnSpPr>
            <a:cxnSpLocks noChangeShapeType="1"/>
            <a:stCxn id="18448" idx="0"/>
            <a:endCxn id="18439" idx="5"/>
          </p:cNvCxnSpPr>
          <p:nvPr/>
        </p:nvCxnSpPr>
        <p:spPr bwMode="auto">
          <a:xfrm flipH="1" flipV="1">
            <a:off x="2700338" y="4398963"/>
            <a:ext cx="936625" cy="371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AutoShape 53"/>
          <p:cNvSpPr>
            <a:spLocks noChangeArrowheads="1"/>
          </p:cNvSpPr>
          <p:nvPr/>
        </p:nvSpPr>
        <p:spPr bwMode="auto">
          <a:xfrm>
            <a:off x="5448300" y="1978025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451" name="AutoShape 54"/>
          <p:cNvCxnSpPr>
            <a:cxnSpLocks noChangeShapeType="1"/>
            <a:stCxn id="18454" idx="2"/>
            <a:endCxn id="18452" idx="6"/>
          </p:cNvCxnSpPr>
          <p:nvPr/>
        </p:nvCxnSpPr>
        <p:spPr bwMode="auto">
          <a:xfrm flipH="1">
            <a:off x="5830888" y="21859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2" name="Oval 55"/>
          <p:cNvSpPr>
            <a:spLocks noChangeArrowheads="1"/>
          </p:cNvSpPr>
          <p:nvPr/>
        </p:nvSpPr>
        <p:spPr bwMode="auto">
          <a:xfrm>
            <a:off x="5510213" y="20304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Oval 56"/>
          <p:cNvSpPr>
            <a:spLocks noChangeArrowheads="1"/>
          </p:cNvSpPr>
          <p:nvPr/>
        </p:nvSpPr>
        <p:spPr bwMode="auto">
          <a:xfrm>
            <a:off x="5978525" y="20304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4" name="Oval 57"/>
          <p:cNvSpPr>
            <a:spLocks noChangeArrowheads="1"/>
          </p:cNvSpPr>
          <p:nvPr/>
        </p:nvSpPr>
        <p:spPr bwMode="auto">
          <a:xfrm>
            <a:off x="6445250" y="20304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455" name="Group 86"/>
          <p:cNvGrpSpPr>
            <a:grpSpLocks/>
          </p:cNvGrpSpPr>
          <p:nvPr/>
        </p:nvGrpSpPr>
        <p:grpSpPr bwMode="auto">
          <a:xfrm>
            <a:off x="6934200" y="4683125"/>
            <a:ext cx="914400" cy="498475"/>
            <a:chOff x="4560" y="3216"/>
            <a:chExt cx="576" cy="314"/>
          </a:xfrm>
        </p:grpSpPr>
        <p:sp>
          <p:nvSpPr>
            <p:cNvPr id="18496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97" name="AutoShape 71"/>
            <p:cNvCxnSpPr>
              <a:cxnSpLocks noChangeShapeType="1"/>
              <a:stCxn id="18499" idx="2"/>
              <a:endCxn id="18498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8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9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456" name="Text Box 87"/>
          <p:cNvSpPr txBox="1">
            <a:spLocks noChangeArrowheads="1"/>
          </p:cNvSpPr>
          <p:nvPr/>
        </p:nvSpPr>
        <p:spPr bwMode="auto">
          <a:xfrm>
            <a:off x="4114800" y="18891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B</a:t>
            </a:r>
          </a:p>
        </p:txBody>
      </p:sp>
      <p:cxnSp>
        <p:nvCxnSpPr>
          <p:cNvPr id="18457" name="AutoShape 96"/>
          <p:cNvCxnSpPr>
            <a:cxnSpLocks noChangeShapeType="1"/>
          </p:cNvCxnSpPr>
          <p:nvPr/>
        </p:nvCxnSpPr>
        <p:spPr bwMode="auto">
          <a:xfrm>
            <a:off x="5000625" y="2079625"/>
            <a:ext cx="447675" cy="96838"/>
          </a:xfrm>
          <a:prstGeom prst="curvedConnector3">
            <a:avLst>
              <a:gd name="adj1" fmla="val 51065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8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9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0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461" name="AutoShape 104"/>
          <p:cNvCxnSpPr>
            <a:cxnSpLocks noChangeShapeType="1"/>
            <a:stCxn id="18459" idx="4"/>
            <a:endCxn id="18468" idx="0"/>
          </p:cNvCxnSpPr>
          <p:nvPr/>
        </p:nvCxnSpPr>
        <p:spPr bwMode="auto">
          <a:xfrm rot="16200000" flipH="1">
            <a:off x="6041231" y="2272507"/>
            <a:ext cx="987425" cy="811212"/>
          </a:xfrm>
          <a:prstGeom prst="curvedConnector3">
            <a:avLst>
              <a:gd name="adj1" fmla="val 50481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105"/>
          <p:cNvCxnSpPr>
            <a:cxnSpLocks noChangeShapeType="1"/>
            <a:stCxn id="18460" idx="4"/>
            <a:endCxn id="18471" idx="0"/>
          </p:cNvCxnSpPr>
          <p:nvPr/>
        </p:nvCxnSpPr>
        <p:spPr bwMode="auto">
          <a:xfrm rot="16200000" flipH="1">
            <a:off x="6897687" y="1887538"/>
            <a:ext cx="987425" cy="1581150"/>
          </a:xfrm>
          <a:prstGeom prst="curvedConnector3">
            <a:avLst>
              <a:gd name="adj1" fmla="val 50481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3" name="Rectangle 112"/>
          <p:cNvSpPr>
            <a:spLocks noChangeArrowheads="1"/>
          </p:cNvSpPr>
          <p:nvPr/>
        </p:nvSpPr>
        <p:spPr bwMode="auto">
          <a:xfrm>
            <a:off x="518477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4" name="Rectangle 113"/>
          <p:cNvSpPr>
            <a:spLocks noChangeArrowheads="1"/>
          </p:cNvSpPr>
          <p:nvPr/>
        </p:nvSpPr>
        <p:spPr bwMode="auto">
          <a:xfrm>
            <a:off x="587057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ym typeface="Symbol" charset="2"/>
              </a:rPr>
              <a:t></a:t>
            </a:r>
          </a:p>
        </p:txBody>
      </p:sp>
      <p:sp>
        <p:nvSpPr>
          <p:cNvPr id="18465" name="Rectangle 114"/>
          <p:cNvSpPr>
            <a:spLocks noChangeArrowheads="1"/>
          </p:cNvSpPr>
          <p:nvPr/>
        </p:nvSpPr>
        <p:spPr bwMode="auto">
          <a:xfrm>
            <a:off x="552767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sym typeface="Symbol" charset="2"/>
            </a:endParaRPr>
          </a:p>
        </p:txBody>
      </p:sp>
      <p:sp>
        <p:nvSpPr>
          <p:cNvPr id="18466" name="Rectangle 116"/>
          <p:cNvSpPr>
            <a:spLocks noChangeArrowheads="1"/>
          </p:cNvSpPr>
          <p:nvPr/>
        </p:nvSpPr>
        <p:spPr bwMode="auto">
          <a:xfrm>
            <a:off x="6426200" y="318135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7" name="Rectangle 117"/>
          <p:cNvSpPr>
            <a:spLocks noChangeArrowheads="1"/>
          </p:cNvSpPr>
          <p:nvPr/>
        </p:nvSpPr>
        <p:spPr bwMode="auto">
          <a:xfrm>
            <a:off x="7112000" y="318135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sym typeface="Symbol" charset="2"/>
            </a:endParaRPr>
          </a:p>
        </p:txBody>
      </p:sp>
      <p:sp>
        <p:nvSpPr>
          <p:cNvPr id="18468" name="Rectangle 118"/>
          <p:cNvSpPr>
            <a:spLocks noChangeArrowheads="1"/>
          </p:cNvSpPr>
          <p:nvPr/>
        </p:nvSpPr>
        <p:spPr bwMode="auto">
          <a:xfrm>
            <a:off x="6769100" y="318135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sym typeface="Symbol" charset="2"/>
            </a:endParaRPr>
          </a:p>
        </p:txBody>
      </p:sp>
      <p:sp>
        <p:nvSpPr>
          <p:cNvPr id="18469" name="Rectangle 120"/>
          <p:cNvSpPr>
            <a:spLocks noChangeArrowheads="1"/>
          </p:cNvSpPr>
          <p:nvPr/>
        </p:nvSpPr>
        <p:spPr bwMode="auto">
          <a:xfrm>
            <a:off x="766762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70" name="Rectangle 121"/>
          <p:cNvSpPr>
            <a:spLocks noChangeArrowheads="1"/>
          </p:cNvSpPr>
          <p:nvPr/>
        </p:nvSpPr>
        <p:spPr bwMode="auto">
          <a:xfrm>
            <a:off x="835342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ym typeface="Symbol" charset="2"/>
              </a:rPr>
              <a:t></a:t>
            </a:r>
          </a:p>
        </p:txBody>
      </p:sp>
      <p:sp>
        <p:nvSpPr>
          <p:cNvPr id="18471" name="Rectangle 122"/>
          <p:cNvSpPr>
            <a:spLocks noChangeArrowheads="1"/>
          </p:cNvSpPr>
          <p:nvPr/>
        </p:nvSpPr>
        <p:spPr bwMode="auto">
          <a:xfrm>
            <a:off x="801052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sym typeface="Symbol" charset="2"/>
            </a:endParaRPr>
          </a:p>
        </p:txBody>
      </p:sp>
      <p:sp>
        <p:nvSpPr>
          <p:cNvPr id="18472" name="Text Box 89"/>
          <p:cNvSpPr txBox="1">
            <a:spLocks noChangeArrowheads="1"/>
          </p:cNvSpPr>
          <p:nvPr/>
        </p:nvSpPr>
        <p:spPr bwMode="auto">
          <a:xfrm>
            <a:off x="5200650" y="312420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8473" name="Text Box 91"/>
          <p:cNvSpPr txBox="1">
            <a:spLocks noChangeArrowheads="1"/>
          </p:cNvSpPr>
          <p:nvPr/>
        </p:nvSpPr>
        <p:spPr bwMode="auto">
          <a:xfrm>
            <a:off x="6437313" y="3124200"/>
            <a:ext cx="35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8474" name="Text Box 93"/>
          <p:cNvSpPr txBox="1">
            <a:spLocks noChangeArrowheads="1"/>
          </p:cNvSpPr>
          <p:nvPr/>
        </p:nvSpPr>
        <p:spPr bwMode="auto">
          <a:xfrm>
            <a:off x="7685088" y="3124200"/>
            <a:ext cx="315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18475" name="Oval 124"/>
          <p:cNvSpPr>
            <a:spLocks noChangeArrowheads="1"/>
          </p:cNvSpPr>
          <p:nvPr/>
        </p:nvSpPr>
        <p:spPr bwMode="auto">
          <a:xfrm>
            <a:off x="5695950" y="330993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76" name="Oval 125"/>
          <p:cNvSpPr>
            <a:spLocks noChangeArrowheads="1"/>
          </p:cNvSpPr>
          <p:nvPr/>
        </p:nvSpPr>
        <p:spPr bwMode="auto">
          <a:xfrm>
            <a:off x="6927850" y="330993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77" name="Oval 126"/>
          <p:cNvSpPr>
            <a:spLocks noChangeArrowheads="1"/>
          </p:cNvSpPr>
          <p:nvPr/>
        </p:nvSpPr>
        <p:spPr bwMode="auto">
          <a:xfrm>
            <a:off x="8159750" y="330993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78" name="Freeform 129"/>
          <p:cNvSpPr>
            <a:spLocks/>
          </p:cNvSpPr>
          <p:nvPr/>
        </p:nvSpPr>
        <p:spPr bwMode="auto">
          <a:xfrm>
            <a:off x="4924425" y="2257425"/>
            <a:ext cx="917575" cy="1976438"/>
          </a:xfrm>
          <a:custGeom>
            <a:avLst/>
            <a:gdLst>
              <a:gd name="T0" fmla="*/ 2147483647 w 578"/>
              <a:gd name="T1" fmla="*/ 2147483647 h 1245"/>
              <a:gd name="T2" fmla="*/ 2147483647 w 578"/>
              <a:gd name="T3" fmla="*/ 2147483647 h 1245"/>
              <a:gd name="T4" fmla="*/ 2147483647 w 578"/>
              <a:gd name="T5" fmla="*/ 2147483647 h 1245"/>
              <a:gd name="T6" fmla="*/ 2147483647 w 578"/>
              <a:gd name="T7" fmla="*/ 2147483647 h 1245"/>
              <a:gd name="T8" fmla="*/ 2147483647 w 578"/>
              <a:gd name="T9" fmla="*/ 2147483647 h 1245"/>
              <a:gd name="T10" fmla="*/ 0 w 578"/>
              <a:gd name="T11" fmla="*/ 0 h 12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1245"/>
              <a:gd name="T20" fmla="*/ 578 w 578"/>
              <a:gd name="T21" fmla="*/ 1245 h 12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1245">
                <a:moveTo>
                  <a:pt x="486" y="684"/>
                </a:moveTo>
                <a:cubicBezTo>
                  <a:pt x="492" y="712"/>
                  <a:pt x="517" y="780"/>
                  <a:pt x="528" y="852"/>
                </a:cubicBezTo>
                <a:cubicBezTo>
                  <a:pt x="539" y="924"/>
                  <a:pt x="578" y="1057"/>
                  <a:pt x="552" y="1116"/>
                </a:cubicBezTo>
                <a:cubicBezTo>
                  <a:pt x="526" y="1175"/>
                  <a:pt x="435" y="1218"/>
                  <a:pt x="372" y="1206"/>
                </a:cubicBezTo>
                <a:cubicBezTo>
                  <a:pt x="309" y="1194"/>
                  <a:pt x="236" y="1245"/>
                  <a:pt x="174" y="1044"/>
                </a:cubicBezTo>
                <a:cubicBezTo>
                  <a:pt x="112" y="843"/>
                  <a:pt x="36" y="217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Freeform 130"/>
          <p:cNvSpPr>
            <a:spLocks/>
          </p:cNvSpPr>
          <p:nvPr/>
        </p:nvSpPr>
        <p:spPr bwMode="auto">
          <a:xfrm>
            <a:off x="4733925" y="2257425"/>
            <a:ext cx="2405063" cy="2159000"/>
          </a:xfrm>
          <a:custGeom>
            <a:avLst/>
            <a:gdLst>
              <a:gd name="T0" fmla="*/ 2147483647 w 1515"/>
              <a:gd name="T1" fmla="*/ 2147483647 h 1360"/>
              <a:gd name="T2" fmla="*/ 2147483647 w 1515"/>
              <a:gd name="T3" fmla="*/ 2147483647 h 1360"/>
              <a:gd name="T4" fmla="*/ 2147483647 w 1515"/>
              <a:gd name="T5" fmla="*/ 2147483647 h 1360"/>
              <a:gd name="T6" fmla="*/ 2147483647 w 1515"/>
              <a:gd name="T7" fmla="*/ 2147483647 h 1360"/>
              <a:gd name="T8" fmla="*/ 0 w 1515"/>
              <a:gd name="T9" fmla="*/ 0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5"/>
              <a:gd name="T16" fmla="*/ 0 h 1360"/>
              <a:gd name="T17" fmla="*/ 1515 w 1515"/>
              <a:gd name="T18" fmla="*/ 1360 h 1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5" h="1360">
                <a:moveTo>
                  <a:pt x="1398" y="684"/>
                </a:moveTo>
                <a:cubicBezTo>
                  <a:pt x="1389" y="779"/>
                  <a:pt x="1515" y="1160"/>
                  <a:pt x="1344" y="1260"/>
                </a:cubicBezTo>
                <a:cubicBezTo>
                  <a:pt x="1173" y="1360"/>
                  <a:pt x="571" y="1350"/>
                  <a:pt x="372" y="1284"/>
                </a:cubicBezTo>
                <a:cubicBezTo>
                  <a:pt x="173" y="1218"/>
                  <a:pt x="212" y="1078"/>
                  <a:pt x="150" y="864"/>
                </a:cubicBezTo>
                <a:cubicBezTo>
                  <a:pt x="88" y="650"/>
                  <a:pt x="31" y="18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Freeform 131"/>
          <p:cNvSpPr>
            <a:spLocks/>
          </p:cNvSpPr>
          <p:nvPr/>
        </p:nvSpPr>
        <p:spPr bwMode="auto">
          <a:xfrm>
            <a:off x="4516438" y="2266950"/>
            <a:ext cx="3824287" cy="2346325"/>
          </a:xfrm>
          <a:custGeom>
            <a:avLst/>
            <a:gdLst>
              <a:gd name="T0" fmla="*/ 2147483647 w 2409"/>
              <a:gd name="T1" fmla="*/ 2147483647 h 1478"/>
              <a:gd name="T2" fmla="*/ 2147483647 w 2409"/>
              <a:gd name="T3" fmla="*/ 2147483647 h 1478"/>
              <a:gd name="T4" fmla="*/ 2147483647 w 2409"/>
              <a:gd name="T5" fmla="*/ 2147483647 h 1478"/>
              <a:gd name="T6" fmla="*/ 2147483647 w 2409"/>
              <a:gd name="T7" fmla="*/ 2147483647 h 1478"/>
              <a:gd name="T8" fmla="*/ 2147483647 w 2409"/>
              <a:gd name="T9" fmla="*/ 0 h 14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9"/>
              <a:gd name="T16" fmla="*/ 0 h 1478"/>
              <a:gd name="T17" fmla="*/ 2409 w 2409"/>
              <a:gd name="T18" fmla="*/ 1478 h 14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9" h="1478">
                <a:moveTo>
                  <a:pt x="2309" y="684"/>
                </a:moveTo>
                <a:cubicBezTo>
                  <a:pt x="2306" y="765"/>
                  <a:pt x="2409" y="1054"/>
                  <a:pt x="2291" y="1170"/>
                </a:cubicBezTo>
                <a:cubicBezTo>
                  <a:pt x="2173" y="1286"/>
                  <a:pt x="1939" y="1367"/>
                  <a:pt x="1601" y="1380"/>
                </a:cubicBezTo>
                <a:cubicBezTo>
                  <a:pt x="1263" y="1393"/>
                  <a:pt x="526" y="1478"/>
                  <a:pt x="263" y="1248"/>
                </a:cubicBezTo>
                <a:cubicBezTo>
                  <a:pt x="0" y="1018"/>
                  <a:pt x="73" y="260"/>
                  <a:pt x="2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Rectangle 132"/>
          <p:cNvSpPr>
            <a:spLocks noChangeArrowheads="1"/>
          </p:cNvSpPr>
          <p:nvPr/>
        </p:nvSpPr>
        <p:spPr bwMode="auto">
          <a:xfrm>
            <a:off x="619125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82" name="Rectangle 133"/>
          <p:cNvSpPr>
            <a:spLocks noChangeArrowheads="1"/>
          </p:cNvSpPr>
          <p:nvPr/>
        </p:nvSpPr>
        <p:spPr bwMode="auto">
          <a:xfrm>
            <a:off x="687705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ym typeface="Symbol" charset="2"/>
              </a:rPr>
              <a:t></a:t>
            </a:r>
          </a:p>
        </p:txBody>
      </p:sp>
      <p:sp>
        <p:nvSpPr>
          <p:cNvPr id="18483" name="Rectangle 134"/>
          <p:cNvSpPr>
            <a:spLocks noChangeArrowheads="1"/>
          </p:cNvSpPr>
          <p:nvPr/>
        </p:nvSpPr>
        <p:spPr bwMode="auto">
          <a:xfrm>
            <a:off x="653415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sym typeface="Symbol" charset="2"/>
            </a:endParaRPr>
          </a:p>
        </p:txBody>
      </p:sp>
      <p:sp>
        <p:nvSpPr>
          <p:cNvPr id="18484" name="Text Box 135"/>
          <p:cNvSpPr txBox="1">
            <a:spLocks noChangeArrowheads="1"/>
          </p:cNvSpPr>
          <p:nvPr/>
        </p:nvSpPr>
        <p:spPr bwMode="auto">
          <a:xfrm>
            <a:off x="6181725" y="5545138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8485" name="Freeform 140"/>
          <p:cNvSpPr>
            <a:spLocks/>
          </p:cNvSpPr>
          <p:nvPr/>
        </p:nvSpPr>
        <p:spPr bwMode="auto">
          <a:xfrm>
            <a:off x="7119938" y="3333750"/>
            <a:ext cx="290512" cy="1343025"/>
          </a:xfrm>
          <a:custGeom>
            <a:avLst/>
            <a:gdLst>
              <a:gd name="T0" fmla="*/ 2147483647 w 183"/>
              <a:gd name="T1" fmla="*/ 0 h 846"/>
              <a:gd name="T2" fmla="*/ 2147483647 w 183"/>
              <a:gd name="T3" fmla="*/ 2147483647 h 846"/>
              <a:gd name="T4" fmla="*/ 2147483647 w 183"/>
              <a:gd name="T5" fmla="*/ 2147483647 h 846"/>
              <a:gd name="T6" fmla="*/ 2147483647 w 183"/>
              <a:gd name="T7" fmla="*/ 2147483647 h 846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846"/>
              <a:gd name="T14" fmla="*/ 183 w 183"/>
              <a:gd name="T15" fmla="*/ 846 h 8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846">
                <a:moveTo>
                  <a:pt x="93" y="0"/>
                </a:moveTo>
                <a:cubicBezTo>
                  <a:pt x="78" y="40"/>
                  <a:pt x="0" y="149"/>
                  <a:pt x="3" y="240"/>
                </a:cubicBezTo>
                <a:cubicBezTo>
                  <a:pt x="6" y="331"/>
                  <a:pt x="81" y="445"/>
                  <a:pt x="111" y="546"/>
                </a:cubicBezTo>
                <a:cubicBezTo>
                  <a:pt x="141" y="647"/>
                  <a:pt x="168" y="784"/>
                  <a:pt x="183" y="84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Rectangle 141"/>
          <p:cNvSpPr>
            <a:spLocks noChangeArrowheads="1"/>
          </p:cNvSpPr>
          <p:nvPr/>
        </p:nvSpPr>
        <p:spPr bwMode="auto">
          <a:xfrm>
            <a:off x="754380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87" name="Rectangle 142"/>
          <p:cNvSpPr>
            <a:spLocks noChangeArrowheads="1"/>
          </p:cNvSpPr>
          <p:nvPr/>
        </p:nvSpPr>
        <p:spPr bwMode="auto">
          <a:xfrm>
            <a:off x="822960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ym typeface="Symbol" charset="2"/>
              </a:rPr>
              <a:t></a:t>
            </a:r>
          </a:p>
        </p:txBody>
      </p:sp>
      <p:sp>
        <p:nvSpPr>
          <p:cNvPr id="18488" name="Rectangle 143"/>
          <p:cNvSpPr>
            <a:spLocks noChangeArrowheads="1"/>
          </p:cNvSpPr>
          <p:nvPr/>
        </p:nvSpPr>
        <p:spPr bwMode="auto">
          <a:xfrm>
            <a:off x="788670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>
              <a:sym typeface="Symbol" charset="2"/>
            </a:endParaRPr>
          </a:p>
        </p:txBody>
      </p:sp>
      <p:sp>
        <p:nvSpPr>
          <p:cNvPr id="18489" name="Text Box 144"/>
          <p:cNvSpPr txBox="1">
            <a:spLocks noChangeArrowheads="1"/>
          </p:cNvSpPr>
          <p:nvPr/>
        </p:nvSpPr>
        <p:spPr bwMode="auto">
          <a:xfrm>
            <a:off x="7548563" y="5545138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18490" name="Freeform 149"/>
          <p:cNvSpPr>
            <a:spLocks/>
          </p:cNvSpPr>
          <p:nvPr/>
        </p:nvSpPr>
        <p:spPr bwMode="auto">
          <a:xfrm>
            <a:off x="7620000" y="4933950"/>
            <a:ext cx="447675" cy="619125"/>
          </a:xfrm>
          <a:custGeom>
            <a:avLst/>
            <a:gdLst>
              <a:gd name="T0" fmla="*/ 0 w 282"/>
              <a:gd name="T1" fmla="*/ 0 h 390"/>
              <a:gd name="T2" fmla="*/ 2147483647 w 282"/>
              <a:gd name="T3" fmla="*/ 2147483647 h 390"/>
              <a:gd name="T4" fmla="*/ 2147483647 w 282"/>
              <a:gd name="T5" fmla="*/ 2147483647 h 390"/>
              <a:gd name="T6" fmla="*/ 2147483647 w 282"/>
              <a:gd name="T7" fmla="*/ 2147483647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390"/>
              <a:gd name="T14" fmla="*/ 282 w 282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390">
                <a:moveTo>
                  <a:pt x="0" y="0"/>
                </a:moveTo>
                <a:cubicBezTo>
                  <a:pt x="9" y="30"/>
                  <a:pt x="15" y="138"/>
                  <a:pt x="54" y="180"/>
                </a:cubicBezTo>
                <a:cubicBezTo>
                  <a:pt x="93" y="222"/>
                  <a:pt x="196" y="217"/>
                  <a:pt x="234" y="252"/>
                </a:cubicBezTo>
                <a:cubicBezTo>
                  <a:pt x="272" y="287"/>
                  <a:pt x="272" y="361"/>
                  <a:pt x="282" y="3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Freeform 151"/>
          <p:cNvSpPr>
            <a:spLocks/>
          </p:cNvSpPr>
          <p:nvPr/>
        </p:nvSpPr>
        <p:spPr bwMode="auto">
          <a:xfrm>
            <a:off x="6705600" y="4924425"/>
            <a:ext cx="460375" cy="647700"/>
          </a:xfrm>
          <a:custGeom>
            <a:avLst/>
            <a:gdLst>
              <a:gd name="T0" fmla="*/ 2147483647 w 290"/>
              <a:gd name="T1" fmla="*/ 0 h 408"/>
              <a:gd name="T2" fmla="*/ 2147483647 w 290"/>
              <a:gd name="T3" fmla="*/ 2147483647 h 408"/>
              <a:gd name="T4" fmla="*/ 2147483647 w 290"/>
              <a:gd name="T5" fmla="*/ 2147483647 h 408"/>
              <a:gd name="T6" fmla="*/ 0 w 290"/>
              <a:gd name="T7" fmla="*/ 2147483647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290"/>
              <a:gd name="T13" fmla="*/ 0 h 408"/>
              <a:gd name="T14" fmla="*/ 290 w 290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0" h="408">
                <a:moveTo>
                  <a:pt x="288" y="0"/>
                </a:moveTo>
                <a:cubicBezTo>
                  <a:pt x="283" y="29"/>
                  <a:pt x="290" y="138"/>
                  <a:pt x="258" y="174"/>
                </a:cubicBezTo>
                <a:cubicBezTo>
                  <a:pt x="226" y="210"/>
                  <a:pt x="139" y="177"/>
                  <a:pt x="96" y="216"/>
                </a:cubicBezTo>
                <a:cubicBezTo>
                  <a:pt x="53" y="255"/>
                  <a:pt x="20" y="368"/>
                  <a:pt x="0" y="4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Freeform 159"/>
          <p:cNvSpPr>
            <a:spLocks/>
          </p:cNvSpPr>
          <p:nvPr/>
        </p:nvSpPr>
        <p:spPr bwMode="auto">
          <a:xfrm>
            <a:off x="5661025" y="2181225"/>
            <a:ext cx="130175" cy="1000125"/>
          </a:xfrm>
          <a:custGeom>
            <a:avLst/>
            <a:gdLst>
              <a:gd name="T0" fmla="*/ 2147483647 w 82"/>
              <a:gd name="T1" fmla="*/ 0 h 630"/>
              <a:gd name="T2" fmla="*/ 2147483647 w 82"/>
              <a:gd name="T3" fmla="*/ 2147483647 h 630"/>
              <a:gd name="T4" fmla="*/ 2147483647 w 82"/>
              <a:gd name="T5" fmla="*/ 2147483647 h 630"/>
              <a:gd name="T6" fmla="*/ 2147483647 w 8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630"/>
              <a:gd name="T14" fmla="*/ 82 w 82"/>
              <a:gd name="T15" fmla="*/ 630 h 6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630">
                <a:moveTo>
                  <a:pt x="10" y="0"/>
                </a:moveTo>
                <a:cubicBezTo>
                  <a:pt x="21" y="37"/>
                  <a:pt x="82" y="153"/>
                  <a:pt x="82" y="222"/>
                </a:cubicBezTo>
                <a:cubicBezTo>
                  <a:pt x="82" y="291"/>
                  <a:pt x="20" y="346"/>
                  <a:pt x="10" y="414"/>
                </a:cubicBezTo>
                <a:cubicBezTo>
                  <a:pt x="0" y="482"/>
                  <a:pt x="20" y="585"/>
                  <a:pt x="22" y="63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Freeform 160"/>
          <p:cNvSpPr>
            <a:spLocks/>
          </p:cNvSpPr>
          <p:nvPr/>
        </p:nvSpPr>
        <p:spPr bwMode="auto">
          <a:xfrm>
            <a:off x="5949950" y="3505200"/>
            <a:ext cx="866775" cy="2943225"/>
          </a:xfrm>
          <a:custGeom>
            <a:avLst/>
            <a:gdLst>
              <a:gd name="T0" fmla="*/ 2147483647 w 546"/>
              <a:gd name="T1" fmla="*/ 2147483647 h 1854"/>
              <a:gd name="T2" fmla="*/ 2147483647 w 546"/>
              <a:gd name="T3" fmla="*/ 2147483647 h 1854"/>
              <a:gd name="T4" fmla="*/ 2147483647 w 546"/>
              <a:gd name="T5" fmla="*/ 2147483647 h 1854"/>
              <a:gd name="T6" fmla="*/ 2147483647 w 546"/>
              <a:gd name="T7" fmla="*/ 2147483647 h 1854"/>
              <a:gd name="T8" fmla="*/ 2147483647 w 546"/>
              <a:gd name="T9" fmla="*/ 2147483647 h 1854"/>
              <a:gd name="T10" fmla="*/ 2147483647 w 546"/>
              <a:gd name="T11" fmla="*/ 0 h 1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"/>
              <a:gd name="T19" fmla="*/ 0 h 1854"/>
              <a:gd name="T20" fmla="*/ 546 w 546"/>
              <a:gd name="T21" fmla="*/ 1854 h 18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" h="1854">
                <a:moveTo>
                  <a:pt x="482" y="1404"/>
                </a:moveTo>
                <a:cubicBezTo>
                  <a:pt x="483" y="1467"/>
                  <a:pt x="546" y="1728"/>
                  <a:pt x="488" y="1782"/>
                </a:cubicBezTo>
                <a:cubicBezTo>
                  <a:pt x="430" y="1836"/>
                  <a:pt x="210" y="1854"/>
                  <a:pt x="134" y="1728"/>
                </a:cubicBezTo>
                <a:cubicBezTo>
                  <a:pt x="58" y="1602"/>
                  <a:pt x="0" y="1249"/>
                  <a:pt x="32" y="1026"/>
                </a:cubicBezTo>
                <a:cubicBezTo>
                  <a:pt x="64" y="803"/>
                  <a:pt x="271" y="561"/>
                  <a:pt x="326" y="390"/>
                </a:cubicBezTo>
                <a:cubicBezTo>
                  <a:pt x="381" y="219"/>
                  <a:pt x="354" y="81"/>
                  <a:pt x="36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Freeform 161"/>
          <p:cNvSpPr>
            <a:spLocks/>
          </p:cNvSpPr>
          <p:nvPr/>
        </p:nvSpPr>
        <p:spPr bwMode="auto">
          <a:xfrm>
            <a:off x="7305675" y="3524250"/>
            <a:ext cx="1493838" cy="2635250"/>
          </a:xfrm>
          <a:custGeom>
            <a:avLst/>
            <a:gdLst>
              <a:gd name="T0" fmla="*/ 2147483647 w 941"/>
              <a:gd name="T1" fmla="*/ 2147483647 h 1660"/>
              <a:gd name="T2" fmla="*/ 2147483647 w 941"/>
              <a:gd name="T3" fmla="*/ 2147483647 h 1660"/>
              <a:gd name="T4" fmla="*/ 2147483647 w 941"/>
              <a:gd name="T5" fmla="*/ 2147483647 h 1660"/>
              <a:gd name="T6" fmla="*/ 2147483647 w 941"/>
              <a:gd name="T7" fmla="*/ 2147483647 h 1660"/>
              <a:gd name="T8" fmla="*/ 2147483647 w 941"/>
              <a:gd name="T9" fmla="*/ 2147483647 h 1660"/>
              <a:gd name="T10" fmla="*/ 0 w 941"/>
              <a:gd name="T11" fmla="*/ 0 h 1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1"/>
              <a:gd name="T19" fmla="*/ 0 h 1660"/>
              <a:gd name="T20" fmla="*/ 941 w 941"/>
              <a:gd name="T21" fmla="*/ 1660 h 16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1" h="1660">
                <a:moveTo>
                  <a:pt x="478" y="1392"/>
                </a:moveTo>
                <a:cubicBezTo>
                  <a:pt x="513" y="1436"/>
                  <a:pt x="614" y="1652"/>
                  <a:pt x="690" y="1656"/>
                </a:cubicBezTo>
                <a:cubicBezTo>
                  <a:pt x="766" y="1660"/>
                  <a:pt x="931" y="1533"/>
                  <a:pt x="936" y="1416"/>
                </a:cubicBezTo>
                <a:cubicBezTo>
                  <a:pt x="941" y="1299"/>
                  <a:pt x="839" y="1095"/>
                  <a:pt x="720" y="954"/>
                </a:cubicBezTo>
                <a:cubicBezTo>
                  <a:pt x="601" y="813"/>
                  <a:pt x="342" y="729"/>
                  <a:pt x="222" y="570"/>
                </a:cubicBezTo>
                <a:cubicBezTo>
                  <a:pt x="102" y="411"/>
                  <a:pt x="46" y="1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Linked Structure for Binary Trees</a:t>
            </a:r>
          </a:p>
        </p:txBody>
      </p:sp>
      <p:sp>
        <p:nvSpPr>
          <p:cNvPr id="194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A node is represented by an object storing</a:t>
            </a:r>
          </a:p>
          <a:p>
            <a:pPr lvl="1" eaLnBrk="1" hangingPunct="1"/>
            <a:r>
              <a:rPr lang="en-US" altLang="en-US" sz="1600"/>
              <a:t>Element</a:t>
            </a:r>
          </a:p>
          <a:p>
            <a:pPr lvl="1" eaLnBrk="1" hangingPunct="1"/>
            <a:r>
              <a:rPr lang="en-US" altLang="en-US" sz="1600"/>
              <a:t>Parent node</a:t>
            </a:r>
          </a:p>
          <a:p>
            <a:pPr lvl="1" eaLnBrk="1" hangingPunct="1"/>
            <a:r>
              <a:rPr lang="en-US" altLang="en-US" sz="1600"/>
              <a:t>Left child node</a:t>
            </a:r>
          </a:p>
          <a:p>
            <a:pPr lvl="1" eaLnBrk="1" hangingPunct="1"/>
            <a:r>
              <a:rPr lang="en-US" altLang="en-US" sz="1600"/>
              <a:t>Right child node</a:t>
            </a:r>
          </a:p>
          <a:p>
            <a:pPr eaLnBrk="1" hangingPunct="1"/>
            <a:r>
              <a:rPr lang="en-US" altLang="en-US" sz="1800"/>
              <a:t>Node objects implement the Position ADT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EDF0EB5-10F9-7343-8C03-B0CB3EB94FC0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19462" name="Oval 4"/>
          <p:cNvSpPr>
            <a:spLocks noChangeArrowheads="1"/>
          </p:cNvSpPr>
          <p:nvPr/>
        </p:nvSpPr>
        <p:spPr bwMode="auto">
          <a:xfrm>
            <a:off x="2209800" y="4114800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sym typeface="Symbol" charset="2"/>
              </a:rPr>
              <a:t>B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3084513" y="4854575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1371600" y="48006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2362200" y="57150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3810000" y="57150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19467" name="AutoShape 9"/>
          <p:cNvCxnSpPr>
            <a:cxnSpLocks noChangeShapeType="1"/>
            <a:stCxn id="19466" idx="0"/>
            <a:endCxn id="19463" idx="5"/>
          </p:cNvCxnSpPr>
          <p:nvPr/>
        </p:nvCxnSpPr>
        <p:spPr bwMode="auto">
          <a:xfrm flipH="1" flipV="1">
            <a:off x="3513138" y="5291138"/>
            <a:ext cx="5476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AutoShape 10"/>
          <p:cNvCxnSpPr>
            <a:cxnSpLocks noChangeShapeType="1"/>
            <a:stCxn id="19465" idx="0"/>
            <a:endCxn id="19463" idx="3"/>
          </p:cNvCxnSpPr>
          <p:nvPr/>
        </p:nvCxnSpPr>
        <p:spPr bwMode="auto">
          <a:xfrm flipV="1">
            <a:off x="2613025" y="5291138"/>
            <a:ext cx="544513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AutoShape 11"/>
          <p:cNvCxnSpPr>
            <a:cxnSpLocks noChangeShapeType="1"/>
            <a:stCxn id="19464" idx="0"/>
            <a:endCxn id="19462" idx="3"/>
          </p:cNvCxnSpPr>
          <p:nvPr/>
        </p:nvCxnSpPr>
        <p:spPr bwMode="auto">
          <a:xfrm flipV="1">
            <a:off x="1622425" y="4551363"/>
            <a:ext cx="660400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AutoShape 12"/>
          <p:cNvCxnSpPr>
            <a:cxnSpLocks noChangeShapeType="1"/>
            <a:stCxn id="19463" idx="0"/>
            <a:endCxn id="19462" idx="5"/>
          </p:cNvCxnSpPr>
          <p:nvPr/>
        </p:nvCxnSpPr>
        <p:spPr bwMode="auto">
          <a:xfrm flipH="1" flipV="1">
            <a:off x="2638425" y="4551363"/>
            <a:ext cx="696913" cy="293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71" name="Group 78"/>
          <p:cNvGrpSpPr>
            <a:grpSpLocks/>
          </p:cNvGrpSpPr>
          <p:nvPr/>
        </p:nvGrpSpPr>
        <p:grpSpPr bwMode="auto">
          <a:xfrm>
            <a:off x="5086350" y="1828800"/>
            <a:ext cx="1219200" cy="609600"/>
            <a:chOff x="3840" y="960"/>
            <a:chExt cx="768" cy="384"/>
          </a:xfrm>
        </p:grpSpPr>
        <p:sp>
          <p:nvSpPr>
            <p:cNvPr id="19509" name="AutoShape 74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0" name="Rectangle 75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1" name="Line 77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2" name="Group 83"/>
          <p:cNvGrpSpPr>
            <a:grpSpLocks/>
          </p:cNvGrpSpPr>
          <p:nvPr/>
        </p:nvGrpSpPr>
        <p:grpSpPr bwMode="auto">
          <a:xfrm>
            <a:off x="3978275" y="3352800"/>
            <a:ext cx="1219200" cy="609600"/>
            <a:chOff x="3840" y="960"/>
            <a:chExt cx="768" cy="384"/>
          </a:xfrm>
        </p:grpSpPr>
        <p:sp>
          <p:nvSpPr>
            <p:cNvPr id="19506" name="AutoShape 84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7" name="Rectangle 85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8" name="Line 86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" name="Text Box 87"/>
          <p:cNvSpPr txBox="1">
            <a:spLocks noChangeArrowheads="1"/>
          </p:cNvSpPr>
          <p:nvPr/>
        </p:nvSpPr>
        <p:spPr bwMode="auto">
          <a:xfrm>
            <a:off x="3921125" y="34591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  <p:sp>
        <p:nvSpPr>
          <p:cNvPr id="19474" name="Text Box 88"/>
          <p:cNvSpPr txBox="1">
            <a:spLocks noChangeArrowheads="1"/>
          </p:cNvSpPr>
          <p:nvPr/>
        </p:nvSpPr>
        <p:spPr bwMode="auto">
          <a:xfrm>
            <a:off x="4845050" y="34591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  <p:grpSp>
        <p:nvGrpSpPr>
          <p:cNvPr id="19475" name="Group 90"/>
          <p:cNvGrpSpPr>
            <a:grpSpLocks/>
          </p:cNvGrpSpPr>
          <p:nvPr/>
        </p:nvGrpSpPr>
        <p:grpSpPr bwMode="auto">
          <a:xfrm>
            <a:off x="6229350" y="3352800"/>
            <a:ext cx="1219200" cy="609600"/>
            <a:chOff x="3840" y="960"/>
            <a:chExt cx="768" cy="384"/>
          </a:xfrm>
        </p:grpSpPr>
        <p:sp>
          <p:nvSpPr>
            <p:cNvPr id="19503" name="AutoShape 91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4" name="Rectangle 92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5" name="Line 93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6" name="Group 97"/>
          <p:cNvGrpSpPr>
            <a:grpSpLocks/>
          </p:cNvGrpSpPr>
          <p:nvPr/>
        </p:nvGrpSpPr>
        <p:grpSpPr bwMode="auto">
          <a:xfrm>
            <a:off x="5086350" y="4876800"/>
            <a:ext cx="1219200" cy="609600"/>
            <a:chOff x="3840" y="960"/>
            <a:chExt cx="768" cy="384"/>
          </a:xfrm>
        </p:grpSpPr>
        <p:sp>
          <p:nvSpPr>
            <p:cNvPr id="19500" name="AutoShape 98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1" name="Rectangle 99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2" name="Line 100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auto">
          <a:xfrm>
            <a:off x="5029200" y="49831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  <p:sp>
        <p:nvSpPr>
          <p:cNvPr id="19478" name="Text Box 102"/>
          <p:cNvSpPr txBox="1">
            <a:spLocks noChangeArrowheads="1"/>
          </p:cNvSpPr>
          <p:nvPr/>
        </p:nvSpPr>
        <p:spPr bwMode="auto">
          <a:xfrm>
            <a:off x="5953125" y="49831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  <p:grpSp>
        <p:nvGrpSpPr>
          <p:cNvPr id="19479" name="Group 104"/>
          <p:cNvGrpSpPr>
            <a:grpSpLocks/>
          </p:cNvGrpSpPr>
          <p:nvPr/>
        </p:nvGrpSpPr>
        <p:grpSpPr bwMode="auto">
          <a:xfrm>
            <a:off x="7426325" y="4876800"/>
            <a:ext cx="1219200" cy="609600"/>
            <a:chOff x="3840" y="960"/>
            <a:chExt cx="768" cy="384"/>
          </a:xfrm>
        </p:grpSpPr>
        <p:sp>
          <p:nvSpPr>
            <p:cNvPr id="19497" name="AutoShape 105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8" name="Rectangle 106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Line 107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0" name="Text Box 108"/>
          <p:cNvSpPr txBox="1">
            <a:spLocks noChangeArrowheads="1"/>
          </p:cNvSpPr>
          <p:nvPr/>
        </p:nvSpPr>
        <p:spPr bwMode="auto">
          <a:xfrm>
            <a:off x="7369175" y="49831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  <p:sp>
        <p:nvSpPr>
          <p:cNvPr id="19481" name="Text Box 109"/>
          <p:cNvSpPr txBox="1">
            <a:spLocks noChangeArrowheads="1"/>
          </p:cNvSpPr>
          <p:nvPr/>
        </p:nvSpPr>
        <p:spPr bwMode="auto">
          <a:xfrm>
            <a:off x="8293100" y="49831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  <p:sp>
        <p:nvSpPr>
          <p:cNvPr id="19482" name="Text Box 30"/>
          <p:cNvSpPr txBox="1">
            <a:spLocks noChangeArrowheads="1"/>
          </p:cNvSpPr>
          <p:nvPr/>
        </p:nvSpPr>
        <p:spPr bwMode="auto">
          <a:xfrm>
            <a:off x="5535613" y="207486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9483" name="Text Box 112"/>
          <p:cNvSpPr txBox="1">
            <a:spLocks noChangeArrowheads="1"/>
          </p:cNvSpPr>
          <p:nvPr/>
        </p:nvSpPr>
        <p:spPr bwMode="auto">
          <a:xfrm>
            <a:off x="4392613" y="359886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84" name="Text Box 115"/>
          <p:cNvSpPr txBox="1">
            <a:spLocks noChangeArrowheads="1"/>
          </p:cNvSpPr>
          <p:nvPr/>
        </p:nvSpPr>
        <p:spPr bwMode="auto">
          <a:xfrm>
            <a:off x="6667500" y="3598863"/>
            <a:ext cx="35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9485" name="Text Box 118"/>
          <p:cNvSpPr txBox="1">
            <a:spLocks noChangeArrowheads="1"/>
          </p:cNvSpPr>
          <p:nvPr/>
        </p:nvSpPr>
        <p:spPr bwMode="auto">
          <a:xfrm>
            <a:off x="5516563" y="512286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9486" name="Text Box 121"/>
          <p:cNvSpPr txBox="1">
            <a:spLocks noChangeArrowheads="1"/>
          </p:cNvSpPr>
          <p:nvPr/>
        </p:nvSpPr>
        <p:spPr bwMode="auto">
          <a:xfrm>
            <a:off x="7850188" y="5122863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19487" name="Freeform 124"/>
          <p:cNvSpPr>
            <a:spLocks/>
          </p:cNvSpPr>
          <p:nvPr/>
        </p:nvSpPr>
        <p:spPr bwMode="auto">
          <a:xfrm>
            <a:off x="4432300" y="2438400"/>
            <a:ext cx="1143000" cy="1066800"/>
          </a:xfrm>
          <a:custGeom>
            <a:avLst/>
            <a:gdLst>
              <a:gd name="T0" fmla="*/ 2147483647 w 720"/>
              <a:gd name="T1" fmla="*/ 2147483647 h 672"/>
              <a:gd name="T2" fmla="*/ 2147483647 w 720"/>
              <a:gd name="T3" fmla="*/ 2147483647 h 672"/>
              <a:gd name="T4" fmla="*/ 2147483647 w 720"/>
              <a:gd name="T5" fmla="*/ 2147483647 h 672"/>
              <a:gd name="T6" fmla="*/ 2147483647 w 72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672"/>
              <a:gd name="T14" fmla="*/ 720 w 720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Freeform 125"/>
          <p:cNvSpPr>
            <a:spLocks/>
          </p:cNvSpPr>
          <p:nvPr/>
        </p:nvSpPr>
        <p:spPr bwMode="auto">
          <a:xfrm flipH="1">
            <a:off x="5848350" y="2438400"/>
            <a:ext cx="1143000" cy="1066800"/>
          </a:xfrm>
          <a:custGeom>
            <a:avLst/>
            <a:gdLst>
              <a:gd name="T0" fmla="*/ 2147483647 w 720"/>
              <a:gd name="T1" fmla="*/ 2147483647 h 672"/>
              <a:gd name="T2" fmla="*/ 2147483647 w 720"/>
              <a:gd name="T3" fmla="*/ 2147483647 h 672"/>
              <a:gd name="T4" fmla="*/ 2147483647 w 720"/>
              <a:gd name="T5" fmla="*/ 2147483647 h 672"/>
              <a:gd name="T6" fmla="*/ 2147483647 w 72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672"/>
              <a:gd name="T14" fmla="*/ 720 w 720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Freeform 126"/>
          <p:cNvSpPr>
            <a:spLocks/>
          </p:cNvSpPr>
          <p:nvPr/>
        </p:nvSpPr>
        <p:spPr bwMode="auto">
          <a:xfrm flipH="1">
            <a:off x="7010400" y="3962400"/>
            <a:ext cx="1143000" cy="1066800"/>
          </a:xfrm>
          <a:custGeom>
            <a:avLst/>
            <a:gdLst>
              <a:gd name="T0" fmla="*/ 2147483647 w 720"/>
              <a:gd name="T1" fmla="*/ 2147483647 h 672"/>
              <a:gd name="T2" fmla="*/ 2147483647 w 720"/>
              <a:gd name="T3" fmla="*/ 2147483647 h 672"/>
              <a:gd name="T4" fmla="*/ 2147483647 w 720"/>
              <a:gd name="T5" fmla="*/ 2147483647 h 672"/>
              <a:gd name="T6" fmla="*/ 2147483647 w 72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672"/>
              <a:gd name="T14" fmla="*/ 720 w 720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Freeform 127"/>
          <p:cNvSpPr>
            <a:spLocks/>
          </p:cNvSpPr>
          <p:nvPr/>
        </p:nvSpPr>
        <p:spPr bwMode="auto">
          <a:xfrm>
            <a:off x="5562600" y="3962400"/>
            <a:ext cx="1143000" cy="1066800"/>
          </a:xfrm>
          <a:custGeom>
            <a:avLst/>
            <a:gdLst>
              <a:gd name="T0" fmla="*/ 2147483647 w 720"/>
              <a:gd name="T1" fmla="*/ 2147483647 h 672"/>
              <a:gd name="T2" fmla="*/ 2147483647 w 720"/>
              <a:gd name="T3" fmla="*/ 2147483647 h 672"/>
              <a:gd name="T4" fmla="*/ 2147483647 w 720"/>
              <a:gd name="T5" fmla="*/ 2147483647 h 672"/>
              <a:gd name="T6" fmla="*/ 2147483647 w 72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672"/>
              <a:gd name="T14" fmla="*/ 720 w 720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Freeform 128"/>
          <p:cNvSpPr>
            <a:spLocks/>
          </p:cNvSpPr>
          <p:nvPr/>
        </p:nvSpPr>
        <p:spPr bwMode="auto">
          <a:xfrm>
            <a:off x="4110038" y="2124075"/>
            <a:ext cx="1109662" cy="1209675"/>
          </a:xfrm>
          <a:custGeom>
            <a:avLst/>
            <a:gdLst>
              <a:gd name="T0" fmla="*/ 2147483647 w 699"/>
              <a:gd name="T1" fmla="*/ 0 h 762"/>
              <a:gd name="T2" fmla="*/ 2147483647 w 699"/>
              <a:gd name="T3" fmla="*/ 2147483647 h 762"/>
              <a:gd name="T4" fmla="*/ 2147483647 w 699"/>
              <a:gd name="T5" fmla="*/ 2147483647 h 762"/>
              <a:gd name="T6" fmla="*/ 0 60000 65536"/>
              <a:gd name="T7" fmla="*/ 0 60000 65536"/>
              <a:gd name="T8" fmla="*/ 0 60000 65536"/>
              <a:gd name="T9" fmla="*/ 0 w 699"/>
              <a:gd name="T10" fmla="*/ 0 h 762"/>
              <a:gd name="T11" fmla="*/ 699 w 699"/>
              <a:gd name="T12" fmla="*/ 762 h 7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Freeform 129"/>
          <p:cNvSpPr>
            <a:spLocks/>
          </p:cNvSpPr>
          <p:nvPr/>
        </p:nvSpPr>
        <p:spPr bwMode="auto">
          <a:xfrm flipH="1">
            <a:off x="6172200" y="2133600"/>
            <a:ext cx="1219200" cy="1209675"/>
          </a:xfrm>
          <a:custGeom>
            <a:avLst/>
            <a:gdLst>
              <a:gd name="T0" fmla="*/ 2147483647 w 699"/>
              <a:gd name="T1" fmla="*/ 0 h 762"/>
              <a:gd name="T2" fmla="*/ 2147483647 w 699"/>
              <a:gd name="T3" fmla="*/ 2147483647 h 762"/>
              <a:gd name="T4" fmla="*/ 2147483647 w 699"/>
              <a:gd name="T5" fmla="*/ 2147483647 h 762"/>
              <a:gd name="T6" fmla="*/ 0 60000 65536"/>
              <a:gd name="T7" fmla="*/ 0 60000 65536"/>
              <a:gd name="T8" fmla="*/ 0 60000 65536"/>
              <a:gd name="T9" fmla="*/ 0 w 699"/>
              <a:gd name="T10" fmla="*/ 0 h 762"/>
              <a:gd name="T11" fmla="*/ 699 w 699"/>
              <a:gd name="T12" fmla="*/ 762 h 7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Freeform 130"/>
          <p:cNvSpPr>
            <a:spLocks/>
          </p:cNvSpPr>
          <p:nvPr/>
        </p:nvSpPr>
        <p:spPr bwMode="auto">
          <a:xfrm flipH="1">
            <a:off x="7315200" y="3657600"/>
            <a:ext cx="1219200" cy="1209675"/>
          </a:xfrm>
          <a:custGeom>
            <a:avLst/>
            <a:gdLst>
              <a:gd name="T0" fmla="*/ 2147483647 w 699"/>
              <a:gd name="T1" fmla="*/ 0 h 762"/>
              <a:gd name="T2" fmla="*/ 2147483647 w 699"/>
              <a:gd name="T3" fmla="*/ 2147483647 h 762"/>
              <a:gd name="T4" fmla="*/ 2147483647 w 699"/>
              <a:gd name="T5" fmla="*/ 2147483647 h 762"/>
              <a:gd name="T6" fmla="*/ 0 60000 65536"/>
              <a:gd name="T7" fmla="*/ 0 60000 65536"/>
              <a:gd name="T8" fmla="*/ 0 60000 65536"/>
              <a:gd name="T9" fmla="*/ 0 w 699"/>
              <a:gd name="T10" fmla="*/ 0 h 762"/>
              <a:gd name="T11" fmla="*/ 699 w 699"/>
              <a:gd name="T12" fmla="*/ 762 h 7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Freeform 131"/>
          <p:cNvSpPr>
            <a:spLocks/>
          </p:cNvSpPr>
          <p:nvPr/>
        </p:nvSpPr>
        <p:spPr bwMode="auto">
          <a:xfrm>
            <a:off x="5257800" y="3657600"/>
            <a:ext cx="1109663" cy="1209675"/>
          </a:xfrm>
          <a:custGeom>
            <a:avLst/>
            <a:gdLst>
              <a:gd name="T0" fmla="*/ 2147483647 w 699"/>
              <a:gd name="T1" fmla="*/ 0 h 762"/>
              <a:gd name="T2" fmla="*/ 2147483647 w 699"/>
              <a:gd name="T3" fmla="*/ 2147483647 h 762"/>
              <a:gd name="T4" fmla="*/ 2147483647 w 699"/>
              <a:gd name="T5" fmla="*/ 2147483647 h 762"/>
              <a:gd name="T6" fmla="*/ 0 60000 65536"/>
              <a:gd name="T7" fmla="*/ 0 60000 65536"/>
              <a:gd name="T8" fmla="*/ 0 60000 65536"/>
              <a:gd name="T9" fmla="*/ 0 w 699"/>
              <a:gd name="T10" fmla="*/ 0 h 762"/>
              <a:gd name="T11" fmla="*/ 699 w 699"/>
              <a:gd name="T12" fmla="*/ 762 h 7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132"/>
          <p:cNvSpPr txBox="1">
            <a:spLocks noChangeArrowheads="1"/>
          </p:cNvSpPr>
          <p:nvPr/>
        </p:nvSpPr>
        <p:spPr bwMode="auto">
          <a:xfrm>
            <a:off x="5495925" y="17716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>
                <a:sym typeface="Symbol" charset="2"/>
              </a:rPr>
              <a:t>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/>
              <a:t>Array-Based Representation of Binary Trees</a:t>
            </a:r>
            <a:endParaRPr lang="en-US" altLang="en-US" sz="360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Nodes are stored in an array A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B21C6D3-63B2-684C-9C10-1EE6C77BA31A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609600" y="3886200"/>
            <a:ext cx="601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7145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62865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q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Node v is stored at A[rank(v)]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n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rank(root) = 1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n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if node is the left child of parent(node), 	rank(node) = 2 </a:t>
            </a:r>
            <a:r>
              <a:rPr lang="ar-SA" altLang="en-US" sz="2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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rank(parent(node))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n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if node is the right child of parent(node), 	rank(node) = 2</a:t>
            </a:r>
            <a:r>
              <a:rPr lang="ar-SA" altLang="en-US" sz="2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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r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ank(parent(node)) + 1</a:t>
            </a:r>
          </a:p>
        </p:txBody>
      </p:sp>
      <p:sp>
        <p:nvSpPr>
          <p:cNvPr id="20488" name="Text Box 22"/>
          <p:cNvSpPr txBox="1">
            <a:spLocks noChangeArrowheads="1"/>
          </p:cNvSpPr>
          <p:nvPr/>
        </p:nvSpPr>
        <p:spPr bwMode="auto">
          <a:xfrm>
            <a:off x="6934200" y="18288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489" name="Text Box 23"/>
          <p:cNvSpPr txBox="1">
            <a:spLocks noChangeArrowheads="1"/>
          </p:cNvSpPr>
          <p:nvPr/>
        </p:nvSpPr>
        <p:spPr bwMode="auto">
          <a:xfrm>
            <a:off x="6254750" y="3033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490" name="Text Box 24"/>
          <p:cNvSpPr txBox="1">
            <a:spLocks noChangeArrowheads="1"/>
          </p:cNvSpPr>
          <p:nvPr/>
        </p:nvSpPr>
        <p:spPr bwMode="auto">
          <a:xfrm>
            <a:off x="8083550" y="3033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491" name="Text Box 25"/>
          <p:cNvSpPr txBox="1">
            <a:spLocks noChangeArrowheads="1"/>
          </p:cNvSpPr>
          <p:nvPr/>
        </p:nvSpPr>
        <p:spPr bwMode="auto">
          <a:xfrm>
            <a:off x="7473950" y="4176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8540750" y="41910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20493" name="Text Box 27"/>
          <p:cNvSpPr txBox="1">
            <a:spLocks noChangeArrowheads="1"/>
          </p:cNvSpPr>
          <p:nvPr/>
        </p:nvSpPr>
        <p:spPr bwMode="auto">
          <a:xfrm>
            <a:off x="5873750" y="4176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0494" name="Text Box 28"/>
          <p:cNvSpPr txBox="1">
            <a:spLocks noChangeArrowheads="1"/>
          </p:cNvSpPr>
          <p:nvPr/>
        </p:nvSpPr>
        <p:spPr bwMode="auto">
          <a:xfrm>
            <a:off x="7010400" y="4176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6254750" y="5472113"/>
            <a:ext cx="438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sz="180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7416800" y="5472113"/>
            <a:ext cx="438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sz="1800">
                <a:solidFill>
                  <a:schemeClr val="accent2"/>
                </a:solidFill>
                <a:latin typeface="+mn-lt"/>
              </a:rPr>
              <a:t>11</a:t>
            </a:r>
          </a:p>
        </p:txBody>
      </p:sp>
      <p:sp>
        <p:nvSpPr>
          <p:cNvPr id="102432" name="Oval 32"/>
          <p:cNvSpPr>
            <a:spLocks noChangeArrowheads="1"/>
          </p:cNvSpPr>
          <p:nvPr/>
        </p:nvSpPr>
        <p:spPr bwMode="auto">
          <a:xfrm>
            <a:off x="7142163" y="2082800"/>
            <a:ext cx="411162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A</a:t>
            </a:r>
          </a:p>
        </p:txBody>
      </p:sp>
      <p:sp>
        <p:nvSpPr>
          <p:cNvPr id="102433" name="Oval 33"/>
          <p:cNvSpPr>
            <a:spLocks noChangeArrowheads="1"/>
          </p:cNvSpPr>
          <p:nvPr/>
        </p:nvSpPr>
        <p:spPr bwMode="auto">
          <a:xfrm>
            <a:off x="7212013" y="5740400"/>
            <a:ext cx="430212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H</a:t>
            </a:r>
          </a:p>
        </p:txBody>
      </p:sp>
      <p:sp>
        <p:nvSpPr>
          <p:cNvPr id="102434" name="Oval 34"/>
          <p:cNvSpPr>
            <a:spLocks noChangeArrowheads="1"/>
          </p:cNvSpPr>
          <p:nvPr/>
        </p:nvSpPr>
        <p:spPr bwMode="auto">
          <a:xfrm>
            <a:off x="6526213" y="5740400"/>
            <a:ext cx="430212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G</a:t>
            </a:r>
          </a:p>
        </p:txBody>
      </p:sp>
      <p:sp>
        <p:nvSpPr>
          <p:cNvPr id="102435" name="Oval 35"/>
          <p:cNvSpPr>
            <a:spLocks noChangeArrowheads="1"/>
          </p:cNvSpPr>
          <p:nvPr/>
        </p:nvSpPr>
        <p:spPr bwMode="auto">
          <a:xfrm>
            <a:off x="6781800" y="4498975"/>
            <a:ext cx="430213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F</a:t>
            </a:r>
          </a:p>
        </p:txBody>
      </p:sp>
      <p:sp>
        <p:nvSpPr>
          <p:cNvPr id="102436" name="Oval 36"/>
          <p:cNvSpPr>
            <a:spLocks noChangeArrowheads="1"/>
          </p:cNvSpPr>
          <p:nvPr/>
        </p:nvSpPr>
        <p:spPr bwMode="auto">
          <a:xfrm>
            <a:off x="6019800" y="4498975"/>
            <a:ext cx="438150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E</a:t>
            </a:r>
          </a:p>
        </p:txBody>
      </p:sp>
      <p:sp>
        <p:nvSpPr>
          <p:cNvPr id="102437" name="Oval 37"/>
          <p:cNvSpPr>
            <a:spLocks noChangeArrowheads="1"/>
          </p:cNvSpPr>
          <p:nvPr/>
        </p:nvSpPr>
        <p:spPr bwMode="auto">
          <a:xfrm>
            <a:off x="7821613" y="3302000"/>
            <a:ext cx="430212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D</a:t>
            </a:r>
          </a:p>
        </p:txBody>
      </p:sp>
      <p:sp>
        <p:nvSpPr>
          <p:cNvPr id="102438" name="Oval 38"/>
          <p:cNvSpPr>
            <a:spLocks noChangeArrowheads="1"/>
          </p:cNvSpPr>
          <p:nvPr/>
        </p:nvSpPr>
        <p:spPr bwMode="auto">
          <a:xfrm>
            <a:off x="7620000" y="4495800"/>
            <a:ext cx="395288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C</a:t>
            </a:r>
          </a:p>
        </p:txBody>
      </p:sp>
      <p:sp>
        <p:nvSpPr>
          <p:cNvPr id="102439" name="Oval 39"/>
          <p:cNvSpPr>
            <a:spLocks noChangeArrowheads="1"/>
          </p:cNvSpPr>
          <p:nvPr/>
        </p:nvSpPr>
        <p:spPr bwMode="auto">
          <a:xfrm>
            <a:off x="6461125" y="3302000"/>
            <a:ext cx="407988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B</a:t>
            </a:r>
          </a:p>
        </p:txBody>
      </p:sp>
      <p:cxnSp>
        <p:nvCxnSpPr>
          <p:cNvPr id="102440" name="AutoShape 40"/>
          <p:cNvCxnSpPr>
            <a:cxnSpLocks noChangeShapeType="1"/>
            <a:stCxn id="102432" idx="4"/>
            <a:endCxn id="102439" idx="0"/>
          </p:cNvCxnSpPr>
          <p:nvPr/>
        </p:nvCxnSpPr>
        <p:spPr bwMode="auto">
          <a:xfrm rot="5400000">
            <a:off x="6613526" y="2566987"/>
            <a:ext cx="787400" cy="682625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441" name="AutoShape 41"/>
          <p:cNvCxnSpPr>
            <a:cxnSpLocks noChangeShapeType="1"/>
            <a:stCxn id="102437" idx="4"/>
            <a:endCxn id="102438" idx="0"/>
          </p:cNvCxnSpPr>
          <p:nvPr/>
        </p:nvCxnSpPr>
        <p:spPr bwMode="auto">
          <a:xfrm rot="5400000">
            <a:off x="7546976" y="4005262"/>
            <a:ext cx="762000" cy="219075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442" name="AutoShape 42"/>
          <p:cNvCxnSpPr>
            <a:cxnSpLocks noChangeShapeType="1"/>
            <a:stCxn id="102432" idx="4"/>
            <a:endCxn id="102437" idx="0"/>
          </p:cNvCxnSpPr>
          <p:nvPr/>
        </p:nvCxnSpPr>
        <p:spPr bwMode="auto">
          <a:xfrm rot="16200000" flipH="1">
            <a:off x="7299326" y="2563812"/>
            <a:ext cx="787400" cy="688975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443" name="AutoShape 43"/>
          <p:cNvCxnSpPr>
            <a:cxnSpLocks noChangeShapeType="1"/>
            <a:stCxn id="102439" idx="4"/>
            <a:endCxn id="102436" idx="0"/>
          </p:cNvCxnSpPr>
          <p:nvPr/>
        </p:nvCxnSpPr>
        <p:spPr bwMode="auto">
          <a:xfrm rot="5400000">
            <a:off x="6069806" y="3902869"/>
            <a:ext cx="765175" cy="427038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444" name="AutoShape 44"/>
          <p:cNvCxnSpPr>
            <a:cxnSpLocks noChangeShapeType="1"/>
            <a:stCxn id="102439" idx="4"/>
            <a:endCxn id="102435" idx="0"/>
          </p:cNvCxnSpPr>
          <p:nvPr/>
        </p:nvCxnSpPr>
        <p:spPr bwMode="auto">
          <a:xfrm rot="16200000" flipH="1">
            <a:off x="6449219" y="3950494"/>
            <a:ext cx="765175" cy="331787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445" name="AutoShape 45"/>
          <p:cNvCxnSpPr>
            <a:cxnSpLocks noChangeShapeType="1"/>
            <a:stCxn id="102435" idx="4"/>
            <a:endCxn id="102434" idx="0"/>
          </p:cNvCxnSpPr>
          <p:nvPr/>
        </p:nvCxnSpPr>
        <p:spPr bwMode="auto">
          <a:xfrm rot="5400000">
            <a:off x="6465094" y="5207794"/>
            <a:ext cx="809625" cy="255587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446" name="AutoShape 46"/>
          <p:cNvCxnSpPr>
            <a:cxnSpLocks noChangeShapeType="1"/>
            <a:stCxn id="102435" idx="4"/>
            <a:endCxn id="102433" idx="0"/>
          </p:cNvCxnSpPr>
          <p:nvPr/>
        </p:nvCxnSpPr>
        <p:spPr bwMode="auto">
          <a:xfrm rot="16200000" flipH="1">
            <a:off x="6807994" y="5120481"/>
            <a:ext cx="809625" cy="430213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102447" name="Oval 47"/>
          <p:cNvSpPr>
            <a:spLocks noChangeArrowheads="1"/>
          </p:cNvSpPr>
          <p:nvPr/>
        </p:nvSpPr>
        <p:spPr bwMode="auto">
          <a:xfrm>
            <a:off x="8299450" y="4498975"/>
            <a:ext cx="387350" cy="4318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J</a:t>
            </a:r>
          </a:p>
        </p:txBody>
      </p:sp>
      <p:cxnSp>
        <p:nvCxnSpPr>
          <p:cNvPr id="102448" name="AutoShape 48"/>
          <p:cNvCxnSpPr>
            <a:cxnSpLocks noChangeShapeType="1"/>
            <a:stCxn id="102437" idx="4"/>
            <a:endCxn id="102447" idx="0"/>
          </p:cNvCxnSpPr>
          <p:nvPr/>
        </p:nvCxnSpPr>
        <p:spPr bwMode="auto">
          <a:xfrm rot="16200000" flipH="1">
            <a:off x="7882731" y="3888582"/>
            <a:ext cx="765175" cy="455612"/>
          </a:xfrm>
          <a:prstGeom prst="straightConnector1">
            <a:avLst/>
          </a:prstGeom>
          <a:solidFill>
            <a:schemeClr val="accent5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0514" name="Rectangle 13"/>
          <p:cNvSpPr>
            <a:spLocks noChangeArrowheads="1"/>
          </p:cNvSpPr>
          <p:nvPr/>
        </p:nvSpPr>
        <p:spPr bwMode="auto">
          <a:xfrm>
            <a:off x="1584325" y="274955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0515" name="Rectangle 14"/>
          <p:cNvSpPr>
            <a:spLocks noChangeArrowheads="1"/>
          </p:cNvSpPr>
          <p:nvPr/>
        </p:nvSpPr>
        <p:spPr bwMode="auto">
          <a:xfrm>
            <a:off x="2262188" y="274955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20516" name="Rectangle 15"/>
          <p:cNvSpPr>
            <a:spLocks noChangeArrowheads="1"/>
          </p:cNvSpPr>
          <p:nvPr/>
        </p:nvSpPr>
        <p:spPr bwMode="auto">
          <a:xfrm>
            <a:off x="2940050" y="274955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20517" name="Rectangle 16"/>
          <p:cNvSpPr>
            <a:spLocks noChangeArrowheads="1"/>
          </p:cNvSpPr>
          <p:nvPr/>
        </p:nvSpPr>
        <p:spPr bwMode="auto">
          <a:xfrm>
            <a:off x="4295775" y="274955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G</a:t>
            </a:r>
          </a:p>
        </p:txBody>
      </p:sp>
      <p:sp>
        <p:nvSpPr>
          <p:cNvPr id="20518" name="Rectangle 17"/>
          <p:cNvSpPr>
            <a:spLocks noChangeArrowheads="1"/>
          </p:cNvSpPr>
          <p:nvPr/>
        </p:nvSpPr>
        <p:spPr bwMode="auto">
          <a:xfrm>
            <a:off x="4973638" y="274955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H</a:t>
            </a:r>
          </a:p>
        </p:txBody>
      </p:sp>
      <p:sp>
        <p:nvSpPr>
          <p:cNvPr id="20519" name="Rectangle 18"/>
          <p:cNvSpPr>
            <a:spLocks noChangeArrowheads="1"/>
          </p:cNvSpPr>
          <p:nvPr/>
        </p:nvSpPr>
        <p:spPr bwMode="auto">
          <a:xfrm>
            <a:off x="5651500" y="2747963"/>
            <a:ext cx="43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20520" name="Text Box 19"/>
          <p:cNvSpPr txBox="1">
            <a:spLocks noChangeArrowheads="1"/>
          </p:cNvSpPr>
          <p:nvPr/>
        </p:nvSpPr>
        <p:spPr bwMode="auto">
          <a:xfrm>
            <a:off x="3617913" y="2749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charset="0"/>
              </a:rPr>
              <a:t>…</a:t>
            </a:r>
          </a:p>
        </p:txBody>
      </p:sp>
      <p:sp>
        <p:nvSpPr>
          <p:cNvPr id="20521" name="Text Box 22"/>
          <p:cNvSpPr txBox="1">
            <a:spLocks noChangeArrowheads="1"/>
          </p:cNvSpPr>
          <p:nvPr/>
        </p:nvSpPr>
        <p:spPr bwMode="auto">
          <a:xfrm>
            <a:off x="1670050" y="3287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522" name="Text Box 22"/>
          <p:cNvSpPr txBox="1">
            <a:spLocks noChangeArrowheads="1"/>
          </p:cNvSpPr>
          <p:nvPr/>
        </p:nvSpPr>
        <p:spPr bwMode="auto">
          <a:xfrm>
            <a:off x="2297113" y="3287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2989263" y="32877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316413" y="3287713"/>
            <a:ext cx="438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992688" y="3287713"/>
            <a:ext cx="438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+mn-lt"/>
              </a:rPr>
              <a:t>11</a:t>
            </a:r>
          </a:p>
        </p:txBody>
      </p:sp>
      <p:sp>
        <p:nvSpPr>
          <p:cNvPr id="20526" name="Rounded Rectangle 68"/>
          <p:cNvSpPr>
            <a:spLocks noChangeArrowheads="1"/>
          </p:cNvSpPr>
          <p:nvPr/>
        </p:nvSpPr>
        <p:spPr bwMode="auto">
          <a:xfrm>
            <a:off x="838200" y="2678113"/>
            <a:ext cx="53340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7" name="Rectangle 13"/>
          <p:cNvSpPr>
            <a:spLocks noChangeArrowheads="1"/>
          </p:cNvSpPr>
          <p:nvPr/>
        </p:nvSpPr>
        <p:spPr bwMode="auto">
          <a:xfrm>
            <a:off x="906463" y="2749550"/>
            <a:ext cx="4572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8" name="Text Box 22"/>
          <p:cNvSpPr txBox="1">
            <a:spLocks noChangeArrowheads="1"/>
          </p:cNvSpPr>
          <p:nvPr/>
        </p:nvSpPr>
        <p:spPr bwMode="auto">
          <a:xfrm>
            <a:off x="984250" y="32766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Reading: Chapters 7.1, 7.2, 7.3 </a:t>
            </a:r>
          </a:p>
          <a:p>
            <a:pPr lvl="1"/>
            <a:r>
              <a:rPr lang="en-US" dirty="0"/>
              <a:t>This chapter: Basics</a:t>
            </a:r>
          </a:p>
          <a:p>
            <a:pPr lvl="1"/>
            <a:r>
              <a:rPr lang="en-US" dirty="0"/>
              <a:t>Later in Chapter 10, we will cover: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58482"/>
            <a:ext cx="525780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3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Tree?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 graph without cycles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In software systems, a tree is an abstract model of a hierarchical structure</a:t>
            </a:r>
          </a:p>
          <a:p>
            <a:pPr lvl="1" eaLnBrk="1" hangingPunct="1"/>
            <a:r>
              <a:rPr lang="en-US" altLang="en-US" sz="1800" dirty="0"/>
              <a:t>Compared with “linear” data structures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 tree consists of nodes with a parent-child relation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Applications:</a:t>
            </a:r>
          </a:p>
          <a:p>
            <a:pPr lvl="1" eaLnBrk="1" hangingPunct="1"/>
            <a:r>
              <a:rPr lang="en-US" altLang="en-US" sz="1800" dirty="0"/>
              <a:t>Organization charts</a:t>
            </a:r>
          </a:p>
          <a:p>
            <a:pPr lvl="1" eaLnBrk="1" hangingPunct="1"/>
            <a:r>
              <a:rPr lang="en-US" altLang="en-US" sz="1800" dirty="0"/>
              <a:t>File systems</a:t>
            </a:r>
          </a:p>
          <a:p>
            <a:pPr lvl="1" eaLnBrk="1" hangingPunct="1"/>
            <a:r>
              <a:rPr lang="en-US" altLang="en-US" sz="1800" dirty="0"/>
              <a:t>Programming environments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5F0EE20-9C9D-9D4C-882B-6244B983F9FC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grpSp>
        <p:nvGrpSpPr>
          <p:cNvPr id="4102" name="Group 70"/>
          <p:cNvGrpSpPr>
            <a:grpSpLocks/>
          </p:cNvGrpSpPr>
          <p:nvPr/>
        </p:nvGrpSpPr>
        <p:grpSpPr bwMode="auto">
          <a:xfrm>
            <a:off x="3868350" y="1752600"/>
            <a:ext cx="5240338" cy="3132138"/>
            <a:chOff x="2180" y="957"/>
            <a:chExt cx="3301" cy="1973"/>
          </a:xfrm>
        </p:grpSpPr>
        <p:sp>
          <p:nvSpPr>
            <p:cNvPr id="4104" name="AutoShape 45"/>
            <p:cNvSpPr>
              <a:spLocks noChangeAspect="1" noChangeArrowheads="1"/>
            </p:cNvSpPr>
            <p:nvPr/>
          </p:nvSpPr>
          <p:spPr bwMode="auto">
            <a:xfrm>
              <a:off x="3333" y="957"/>
              <a:ext cx="1082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Computers”R”Us</a:t>
              </a:r>
            </a:p>
          </p:txBody>
        </p:sp>
        <p:sp>
          <p:nvSpPr>
            <p:cNvPr id="4105" name="AutoShape 46"/>
            <p:cNvSpPr>
              <a:spLocks noChangeAspect="1" noChangeArrowheads="1"/>
            </p:cNvSpPr>
            <p:nvPr/>
          </p:nvSpPr>
          <p:spPr bwMode="auto">
            <a:xfrm>
              <a:off x="2604" y="1533"/>
              <a:ext cx="437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Sales</a:t>
              </a:r>
            </a:p>
          </p:txBody>
        </p:sp>
        <p:sp>
          <p:nvSpPr>
            <p:cNvPr id="4106" name="AutoShape 47"/>
            <p:cNvSpPr>
              <a:spLocks noChangeAspect="1" noChangeArrowheads="1"/>
            </p:cNvSpPr>
            <p:nvPr/>
          </p:nvSpPr>
          <p:spPr bwMode="auto">
            <a:xfrm>
              <a:off x="5085" y="1533"/>
              <a:ext cx="396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R&amp;D</a:t>
              </a:r>
            </a:p>
          </p:txBody>
        </p:sp>
        <p:sp>
          <p:nvSpPr>
            <p:cNvPr id="4107" name="AutoShape 48"/>
            <p:cNvSpPr>
              <a:spLocks noChangeAspect="1" noChangeArrowheads="1"/>
            </p:cNvSpPr>
            <p:nvPr/>
          </p:nvSpPr>
          <p:spPr bwMode="auto">
            <a:xfrm>
              <a:off x="3977" y="1533"/>
              <a:ext cx="956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Manufacturing</a:t>
              </a:r>
            </a:p>
          </p:txBody>
        </p:sp>
        <p:sp>
          <p:nvSpPr>
            <p:cNvPr id="4108" name="AutoShape 49"/>
            <p:cNvSpPr>
              <a:spLocks noChangeAspect="1" noChangeArrowheads="1"/>
            </p:cNvSpPr>
            <p:nvPr/>
          </p:nvSpPr>
          <p:spPr bwMode="auto">
            <a:xfrm>
              <a:off x="3787" y="2109"/>
              <a:ext cx="591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Laptops</a:t>
              </a:r>
            </a:p>
          </p:txBody>
        </p:sp>
        <p:sp>
          <p:nvSpPr>
            <p:cNvPr id="4109" name="AutoShape 50"/>
            <p:cNvSpPr>
              <a:spLocks noChangeAspect="1" noChangeArrowheads="1"/>
            </p:cNvSpPr>
            <p:nvPr/>
          </p:nvSpPr>
          <p:spPr bwMode="auto">
            <a:xfrm>
              <a:off x="4512" y="2109"/>
              <a:ext cx="664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Desktops</a:t>
              </a:r>
            </a:p>
          </p:txBody>
        </p:sp>
        <p:sp>
          <p:nvSpPr>
            <p:cNvPr id="4110" name="AutoShape 52"/>
            <p:cNvSpPr>
              <a:spLocks noChangeAspect="1" noChangeArrowheads="1"/>
            </p:cNvSpPr>
            <p:nvPr/>
          </p:nvSpPr>
          <p:spPr bwMode="auto">
            <a:xfrm>
              <a:off x="2351" y="2108"/>
              <a:ext cx="297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US</a:t>
              </a:r>
            </a:p>
          </p:txBody>
        </p:sp>
        <p:sp>
          <p:nvSpPr>
            <p:cNvPr id="4111" name="AutoShape 54"/>
            <p:cNvSpPr>
              <a:spLocks noChangeAspect="1" noChangeArrowheads="1"/>
            </p:cNvSpPr>
            <p:nvPr/>
          </p:nvSpPr>
          <p:spPr bwMode="auto">
            <a:xfrm>
              <a:off x="2783" y="2109"/>
              <a:ext cx="870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International</a:t>
              </a:r>
            </a:p>
          </p:txBody>
        </p:sp>
        <p:cxnSp>
          <p:nvCxnSpPr>
            <p:cNvPr id="4112" name="AutoShape 56"/>
            <p:cNvCxnSpPr>
              <a:cxnSpLocks noChangeShapeType="1"/>
              <a:stCxn id="4104" idx="2"/>
              <a:endCxn id="4105" idx="0"/>
            </p:cNvCxnSpPr>
            <p:nvPr/>
          </p:nvCxnSpPr>
          <p:spPr bwMode="auto">
            <a:xfrm flipH="1">
              <a:off x="2823" y="1205"/>
              <a:ext cx="1051" cy="3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57"/>
            <p:cNvCxnSpPr>
              <a:cxnSpLocks noChangeShapeType="1"/>
              <a:stCxn id="4104" idx="2"/>
              <a:endCxn id="4107" idx="0"/>
            </p:cNvCxnSpPr>
            <p:nvPr/>
          </p:nvCxnSpPr>
          <p:spPr bwMode="auto">
            <a:xfrm>
              <a:off x="3874" y="1205"/>
              <a:ext cx="581" cy="3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58"/>
            <p:cNvCxnSpPr>
              <a:cxnSpLocks noChangeShapeType="1"/>
              <a:stCxn id="4104" idx="2"/>
              <a:endCxn id="4106" idx="0"/>
            </p:cNvCxnSpPr>
            <p:nvPr/>
          </p:nvCxnSpPr>
          <p:spPr bwMode="auto">
            <a:xfrm>
              <a:off x="3874" y="1205"/>
              <a:ext cx="1409" cy="3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60"/>
            <p:cNvCxnSpPr>
              <a:cxnSpLocks noChangeShapeType="1"/>
              <a:stCxn id="4107" idx="2"/>
              <a:endCxn id="4109" idx="0"/>
            </p:cNvCxnSpPr>
            <p:nvPr/>
          </p:nvCxnSpPr>
          <p:spPr bwMode="auto">
            <a:xfrm>
              <a:off x="4455" y="1781"/>
              <a:ext cx="389" cy="3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6" name="AutoShape 61"/>
            <p:cNvCxnSpPr>
              <a:cxnSpLocks noChangeShapeType="1"/>
              <a:stCxn id="4107" idx="2"/>
              <a:endCxn id="4108" idx="0"/>
            </p:cNvCxnSpPr>
            <p:nvPr/>
          </p:nvCxnSpPr>
          <p:spPr bwMode="auto">
            <a:xfrm flipH="1">
              <a:off x="4083" y="1781"/>
              <a:ext cx="372" cy="3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AutoShape 62"/>
            <p:cNvCxnSpPr>
              <a:cxnSpLocks noChangeShapeType="1"/>
              <a:stCxn id="4105" idx="2"/>
              <a:endCxn id="4111" idx="0"/>
            </p:cNvCxnSpPr>
            <p:nvPr/>
          </p:nvCxnSpPr>
          <p:spPr bwMode="auto">
            <a:xfrm>
              <a:off x="2823" y="1781"/>
              <a:ext cx="395" cy="3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63"/>
            <p:cNvCxnSpPr>
              <a:cxnSpLocks noChangeShapeType="1"/>
              <a:stCxn id="4105" idx="2"/>
              <a:endCxn id="4110" idx="0"/>
            </p:cNvCxnSpPr>
            <p:nvPr/>
          </p:nvCxnSpPr>
          <p:spPr bwMode="auto">
            <a:xfrm flipH="1">
              <a:off x="2500" y="1781"/>
              <a:ext cx="323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9" name="AutoShape 64"/>
            <p:cNvSpPr>
              <a:spLocks noChangeAspect="1" noChangeArrowheads="1"/>
            </p:cNvSpPr>
            <p:nvPr/>
          </p:nvSpPr>
          <p:spPr bwMode="auto">
            <a:xfrm>
              <a:off x="2180" y="2688"/>
              <a:ext cx="547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Europe</a:t>
              </a:r>
            </a:p>
          </p:txBody>
        </p:sp>
        <p:sp>
          <p:nvSpPr>
            <p:cNvPr id="4120" name="AutoShape 65"/>
            <p:cNvSpPr>
              <a:spLocks noChangeAspect="1" noChangeArrowheads="1"/>
            </p:cNvSpPr>
            <p:nvPr/>
          </p:nvSpPr>
          <p:spPr bwMode="auto">
            <a:xfrm>
              <a:off x="3023" y="2688"/>
              <a:ext cx="374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Asia</a:t>
              </a:r>
            </a:p>
          </p:txBody>
        </p:sp>
        <p:cxnSp>
          <p:nvCxnSpPr>
            <p:cNvPr id="4121" name="AutoShape 66"/>
            <p:cNvCxnSpPr>
              <a:cxnSpLocks noChangeShapeType="1"/>
              <a:stCxn id="4111" idx="2"/>
              <a:endCxn id="4120" idx="0"/>
            </p:cNvCxnSpPr>
            <p:nvPr/>
          </p:nvCxnSpPr>
          <p:spPr bwMode="auto">
            <a:xfrm flipH="1">
              <a:off x="3210" y="2357"/>
              <a:ext cx="8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AutoShape 67"/>
            <p:cNvCxnSpPr>
              <a:cxnSpLocks noChangeShapeType="1"/>
              <a:stCxn id="4111" idx="2"/>
              <a:endCxn id="4119" idx="0"/>
            </p:cNvCxnSpPr>
            <p:nvPr/>
          </p:nvCxnSpPr>
          <p:spPr bwMode="auto">
            <a:xfrm flipH="1">
              <a:off x="2454" y="2357"/>
              <a:ext cx="764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3" name="AutoShape 68"/>
            <p:cNvSpPr>
              <a:spLocks noChangeAspect="1" noChangeArrowheads="1"/>
            </p:cNvSpPr>
            <p:nvPr/>
          </p:nvSpPr>
          <p:spPr bwMode="auto">
            <a:xfrm>
              <a:off x="3698" y="2688"/>
              <a:ext cx="570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Canada</a:t>
              </a:r>
            </a:p>
          </p:txBody>
        </p:sp>
        <p:cxnSp>
          <p:nvCxnSpPr>
            <p:cNvPr id="4124" name="AutoShape 69"/>
            <p:cNvCxnSpPr>
              <a:cxnSpLocks noChangeShapeType="1"/>
              <a:stCxn id="4111" idx="2"/>
              <a:endCxn id="4123" idx="0"/>
            </p:cNvCxnSpPr>
            <p:nvPr/>
          </p:nvCxnSpPr>
          <p:spPr bwMode="auto">
            <a:xfrm>
              <a:off x="3218" y="2357"/>
              <a:ext cx="765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File System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5F0EE20-9C9D-9D4C-882B-6244B983F9FC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93686"/>
            <a:ext cx="6394450" cy="45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 Terminology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Root</a:t>
            </a:r>
            <a:r>
              <a:rPr lang="en-US" altLang="en-US" sz="2000" dirty="0"/>
              <a:t>: node without parent (A)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Internal node</a:t>
            </a:r>
            <a:r>
              <a:rPr lang="en-US" altLang="en-US" sz="2000" dirty="0"/>
              <a:t>: node with at least one child (A, B, C, 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External node</a:t>
            </a:r>
            <a:r>
              <a:rPr lang="en-US" altLang="en-US" sz="2000" dirty="0"/>
              <a:t> (a.k.a. </a:t>
            </a:r>
            <a:r>
              <a:rPr lang="en-US" altLang="en-US" sz="2000" dirty="0">
                <a:solidFill>
                  <a:srgbClr val="FF0000"/>
                </a:solidFill>
              </a:rPr>
              <a:t>leaf</a:t>
            </a:r>
            <a:r>
              <a:rPr lang="en-US" altLang="en-US" sz="2000" dirty="0"/>
              <a:t> ): node without children (E, I, J, K, G, H, 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Ancestors</a:t>
            </a:r>
            <a:r>
              <a:rPr lang="en-US" altLang="en-US" sz="2000" dirty="0"/>
              <a:t> of a node: parent, grandparent, grand-grandparent,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Depth</a:t>
            </a:r>
            <a:r>
              <a:rPr lang="en-US" altLang="en-US" sz="2000" dirty="0"/>
              <a:t> of a node: number of ancestors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Height</a:t>
            </a:r>
            <a:r>
              <a:rPr lang="en-US" altLang="en-US" sz="2000" dirty="0"/>
              <a:t> of a tree: maximum depth of any node (3)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Descendant</a:t>
            </a:r>
            <a:r>
              <a:rPr lang="en-US" altLang="en-US" sz="2000" dirty="0"/>
              <a:t> of a node: child, grandchild, grand-grandchild, etc.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90577D5-9EC8-B249-92B4-DD31A7442111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5124" name="AutoShape 28"/>
          <p:cNvSpPr>
            <a:spLocks noChangeArrowheads="1"/>
          </p:cNvSpPr>
          <p:nvPr/>
        </p:nvSpPr>
        <p:spPr bwMode="auto">
          <a:xfrm>
            <a:off x="6772275" y="3190875"/>
            <a:ext cx="1981200" cy="18288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2651760" bIns="0" anchor="b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subtree</a:t>
            </a:r>
          </a:p>
        </p:txBody>
      </p:sp>
      <p:grpSp>
        <p:nvGrpSpPr>
          <p:cNvPr id="5127" name="Group 26"/>
          <p:cNvGrpSpPr>
            <a:grpSpLocks/>
          </p:cNvGrpSpPr>
          <p:nvPr/>
        </p:nvGrpSpPr>
        <p:grpSpPr bwMode="auto">
          <a:xfrm>
            <a:off x="5029200" y="2667000"/>
            <a:ext cx="3709988" cy="3127375"/>
            <a:chOff x="3135" y="1250"/>
            <a:chExt cx="2337" cy="1970"/>
          </a:xfrm>
        </p:grpSpPr>
        <p:sp>
          <p:nvSpPr>
            <p:cNvPr id="5130" name="AutoShape 5"/>
            <p:cNvSpPr>
              <a:spLocks noChangeAspect="1" noChangeArrowheads="1"/>
            </p:cNvSpPr>
            <p:nvPr/>
          </p:nvSpPr>
          <p:spPr bwMode="auto">
            <a:xfrm>
              <a:off x="4216" y="1250"/>
              <a:ext cx="215" cy="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A</a:t>
              </a:r>
            </a:p>
          </p:txBody>
        </p:sp>
        <p:sp>
          <p:nvSpPr>
            <p:cNvPr id="5131" name="AutoShape 6"/>
            <p:cNvSpPr>
              <a:spLocks noChangeAspect="1" noChangeArrowheads="1"/>
            </p:cNvSpPr>
            <p:nvPr/>
          </p:nvSpPr>
          <p:spPr bwMode="auto">
            <a:xfrm>
              <a:off x="3384" y="1826"/>
              <a:ext cx="213" cy="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B</a:t>
              </a:r>
            </a:p>
          </p:txBody>
        </p:sp>
        <p:sp>
          <p:nvSpPr>
            <p:cNvPr id="5132" name="AutoShape 7"/>
            <p:cNvSpPr>
              <a:spLocks noChangeAspect="1" noChangeArrowheads="1"/>
            </p:cNvSpPr>
            <p:nvPr/>
          </p:nvSpPr>
          <p:spPr bwMode="auto">
            <a:xfrm>
              <a:off x="5247" y="1825"/>
              <a:ext cx="225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D</a:t>
              </a:r>
            </a:p>
          </p:txBody>
        </p:sp>
        <p:sp>
          <p:nvSpPr>
            <p:cNvPr id="5133" name="AutoShape 8"/>
            <p:cNvSpPr>
              <a:spLocks noChangeAspect="1" noChangeArrowheads="1"/>
            </p:cNvSpPr>
            <p:nvPr/>
          </p:nvSpPr>
          <p:spPr bwMode="auto">
            <a:xfrm>
              <a:off x="4754" y="1825"/>
              <a:ext cx="215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C</a:t>
              </a:r>
            </a:p>
          </p:txBody>
        </p:sp>
        <p:sp>
          <p:nvSpPr>
            <p:cNvPr id="5134" name="AutoShape 9"/>
            <p:cNvSpPr>
              <a:spLocks noChangeAspect="1" noChangeArrowheads="1"/>
            </p:cNvSpPr>
            <p:nvPr/>
          </p:nvSpPr>
          <p:spPr bwMode="auto">
            <a:xfrm>
              <a:off x="4494" y="2401"/>
              <a:ext cx="223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G</a:t>
              </a:r>
            </a:p>
          </p:txBody>
        </p:sp>
        <p:sp>
          <p:nvSpPr>
            <p:cNvPr id="5135" name="AutoShape 10"/>
            <p:cNvSpPr>
              <a:spLocks noChangeAspect="1" noChangeArrowheads="1"/>
            </p:cNvSpPr>
            <p:nvPr/>
          </p:nvSpPr>
          <p:spPr bwMode="auto">
            <a:xfrm>
              <a:off x="5007" y="2401"/>
              <a:ext cx="2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H</a:t>
              </a:r>
            </a:p>
          </p:txBody>
        </p:sp>
        <p:sp>
          <p:nvSpPr>
            <p:cNvPr id="5136" name="AutoShape 11"/>
            <p:cNvSpPr>
              <a:spLocks noChangeAspect="1" noChangeArrowheads="1"/>
            </p:cNvSpPr>
            <p:nvPr/>
          </p:nvSpPr>
          <p:spPr bwMode="auto">
            <a:xfrm>
              <a:off x="3135" y="2399"/>
              <a:ext cx="208" cy="2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E</a:t>
              </a:r>
            </a:p>
          </p:txBody>
        </p:sp>
        <p:sp>
          <p:nvSpPr>
            <p:cNvPr id="5137" name="AutoShape 12"/>
            <p:cNvSpPr>
              <a:spLocks noChangeAspect="1" noChangeArrowheads="1"/>
            </p:cNvSpPr>
            <p:nvPr/>
          </p:nvSpPr>
          <p:spPr bwMode="auto">
            <a:xfrm>
              <a:off x="3639" y="2402"/>
              <a:ext cx="203" cy="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F</a:t>
              </a:r>
            </a:p>
          </p:txBody>
        </p:sp>
        <p:cxnSp>
          <p:nvCxnSpPr>
            <p:cNvPr id="5138" name="AutoShape 13"/>
            <p:cNvCxnSpPr>
              <a:cxnSpLocks noChangeShapeType="1"/>
              <a:stCxn id="5130" idx="2"/>
              <a:endCxn id="5131" idx="0"/>
            </p:cNvCxnSpPr>
            <p:nvPr/>
          </p:nvCxnSpPr>
          <p:spPr bwMode="auto">
            <a:xfrm flipH="1">
              <a:off x="3491" y="1494"/>
              <a:ext cx="833" cy="3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AutoShape 14"/>
            <p:cNvCxnSpPr>
              <a:cxnSpLocks noChangeShapeType="1"/>
              <a:stCxn id="5130" idx="2"/>
              <a:endCxn id="5133" idx="0"/>
            </p:cNvCxnSpPr>
            <p:nvPr/>
          </p:nvCxnSpPr>
          <p:spPr bwMode="auto">
            <a:xfrm>
              <a:off x="4324" y="1494"/>
              <a:ext cx="538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0" name="AutoShape 15"/>
            <p:cNvCxnSpPr>
              <a:cxnSpLocks noChangeShapeType="1"/>
              <a:stCxn id="5130" idx="2"/>
              <a:endCxn id="5132" idx="0"/>
            </p:cNvCxnSpPr>
            <p:nvPr/>
          </p:nvCxnSpPr>
          <p:spPr bwMode="auto">
            <a:xfrm>
              <a:off x="4324" y="1494"/>
              <a:ext cx="1036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AutoShape 16"/>
            <p:cNvCxnSpPr>
              <a:cxnSpLocks noChangeShapeType="1"/>
              <a:stCxn id="5133" idx="2"/>
              <a:endCxn id="5135" idx="0"/>
            </p:cNvCxnSpPr>
            <p:nvPr/>
          </p:nvCxnSpPr>
          <p:spPr bwMode="auto">
            <a:xfrm>
              <a:off x="4862" y="2071"/>
              <a:ext cx="257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2" name="AutoShape 17"/>
            <p:cNvCxnSpPr>
              <a:cxnSpLocks noChangeShapeType="1"/>
              <a:stCxn id="5133" idx="2"/>
              <a:endCxn id="5134" idx="0"/>
            </p:cNvCxnSpPr>
            <p:nvPr/>
          </p:nvCxnSpPr>
          <p:spPr bwMode="auto">
            <a:xfrm flipH="1">
              <a:off x="4606" y="2071"/>
              <a:ext cx="256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3" name="AutoShape 18"/>
            <p:cNvCxnSpPr>
              <a:cxnSpLocks noChangeShapeType="1"/>
              <a:stCxn id="5131" idx="2"/>
              <a:endCxn id="5137" idx="0"/>
            </p:cNvCxnSpPr>
            <p:nvPr/>
          </p:nvCxnSpPr>
          <p:spPr bwMode="auto">
            <a:xfrm>
              <a:off x="3491" y="2070"/>
              <a:ext cx="250" cy="3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4" name="AutoShape 19"/>
            <p:cNvCxnSpPr>
              <a:cxnSpLocks noChangeShapeType="1"/>
              <a:stCxn id="5131" idx="2"/>
              <a:endCxn id="5136" idx="0"/>
            </p:cNvCxnSpPr>
            <p:nvPr/>
          </p:nvCxnSpPr>
          <p:spPr bwMode="auto">
            <a:xfrm flipH="1">
              <a:off x="3239" y="2070"/>
              <a:ext cx="252" cy="3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5" name="AutoShape 20"/>
            <p:cNvSpPr>
              <a:spLocks noChangeAspect="1" noChangeArrowheads="1"/>
            </p:cNvSpPr>
            <p:nvPr/>
          </p:nvSpPr>
          <p:spPr bwMode="auto">
            <a:xfrm>
              <a:off x="3289" y="2981"/>
              <a:ext cx="182" cy="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I</a:t>
              </a:r>
            </a:p>
          </p:txBody>
        </p:sp>
        <p:sp>
          <p:nvSpPr>
            <p:cNvPr id="5146" name="AutoShape 21"/>
            <p:cNvSpPr>
              <a:spLocks noChangeAspect="1" noChangeArrowheads="1"/>
            </p:cNvSpPr>
            <p:nvPr/>
          </p:nvSpPr>
          <p:spPr bwMode="auto">
            <a:xfrm>
              <a:off x="3655" y="2981"/>
              <a:ext cx="187" cy="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J</a:t>
              </a:r>
            </a:p>
          </p:txBody>
        </p:sp>
        <p:cxnSp>
          <p:nvCxnSpPr>
            <p:cNvPr id="5147" name="AutoShape 22"/>
            <p:cNvCxnSpPr>
              <a:cxnSpLocks noChangeShapeType="1"/>
              <a:stCxn id="5137" idx="2"/>
              <a:endCxn id="5146" idx="0"/>
            </p:cNvCxnSpPr>
            <p:nvPr/>
          </p:nvCxnSpPr>
          <p:spPr bwMode="auto">
            <a:xfrm>
              <a:off x="3741" y="2646"/>
              <a:ext cx="8" cy="3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8" name="AutoShape 23"/>
            <p:cNvCxnSpPr>
              <a:cxnSpLocks noChangeShapeType="1"/>
              <a:stCxn id="5137" idx="2"/>
              <a:endCxn id="5145" idx="0"/>
            </p:cNvCxnSpPr>
            <p:nvPr/>
          </p:nvCxnSpPr>
          <p:spPr bwMode="auto">
            <a:xfrm flipH="1">
              <a:off x="3380" y="2646"/>
              <a:ext cx="361" cy="3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9" name="AutoShape 24"/>
            <p:cNvSpPr>
              <a:spLocks noChangeAspect="1" noChangeArrowheads="1"/>
            </p:cNvSpPr>
            <p:nvPr/>
          </p:nvSpPr>
          <p:spPr bwMode="auto">
            <a:xfrm>
              <a:off x="4026" y="2980"/>
              <a:ext cx="213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/>
                <a:t>K</a:t>
              </a:r>
            </a:p>
          </p:txBody>
        </p:sp>
        <p:cxnSp>
          <p:nvCxnSpPr>
            <p:cNvPr id="5150" name="AutoShape 25"/>
            <p:cNvCxnSpPr>
              <a:cxnSpLocks noChangeShapeType="1"/>
              <a:stCxn id="5137" idx="2"/>
              <a:endCxn id="5149" idx="0"/>
            </p:cNvCxnSpPr>
            <p:nvPr/>
          </p:nvCxnSpPr>
          <p:spPr bwMode="auto">
            <a:xfrm>
              <a:off x="3741" y="2646"/>
              <a:ext cx="392" cy="3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899" name="Rectangle 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81600" y="16764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40458C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000" kern="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Subtree</a:t>
            </a:r>
            <a:r>
              <a:rPr lang="en-US" sz="2000" kern="0" dirty="0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: tree consisting of a node and its descendants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 ADT</a:t>
            </a:r>
            <a:endParaRPr lang="en-US" altLang="en-US">
              <a:ea typeface="Tahoma" charset="0"/>
              <a:cs typeface="Tahoma" charset="0"/>
            </a:endParaRPr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We can use positions to abstract nodes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Generic methods:</a:t>
            </a:r>
          </a:p>
          <a:p>
            <a:pPr lvl="1" eaLnBrk="1" hangingPunct="1"/>
            <a:r>
              <a:rPr lang="en-US" altLang="en-US" sz="1800" dirty="0"/>
              <a:t>integer </a:t>
            </a:r>
            <a:r>
              <a:rPr lang="en-US" altLang="en-US" sz="1800" dirty="0">
                <a:solidFill>
                  <a:schemeClr val="tx2"/>
                </a:solidFill>
              </a:rPr>
              <a:t>size</a:t>
            </a:r>
            <a:r>
              <a:rPr lang="en-US" altLang="en-US" sz="1800" dirty="0"/>
              <a:t>()</a:t>
            </a:r>
          </a:p>
          <a:p>
            <a:pPr lvl="1" eaLnBrk="1" hangingPunct="1"/>
            <a:r>
              <a:rPr lang="en-US" altLang="en-US" sz="1800" dirty="0" err="1"/>
              <a:t>boolean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empty</a:t>
            </a:r>
            <a:r>
              <a:rPr lang="en-US" altLang="en-US" sz="1800" dirty="0"/>
              <a:t>()</a:t>
            </a:r>
          </a:p>
          <a:p>
            <a:pPr lvl="1" eaLnBrk="1" hangingPunct="1"/>
            <a:endParaRPr lang="en-US" altLang="en-US" sz="1800" dirty="0"/>
          </a:p>
          <a:p>
            <a:pPr eaLnBrk="1" hangingPunct="1"/>
            <a:r>
              <a:rPr lang="en-US" altLang="en-US" sz="2000" dirty="0"/>
              <a:t>Accessor methods:</a:t>
            </a:r>
          </a:p>
          <a:p>
            <a:pPr lvl="1" eaLnBrk="1" hangingPunct="1"/>
            <a:r>
              <a:rPr lang="en-US" altLang="en-US" sz="1800" dirty="0"/>
              <a:t>position </a:t>
            </a:r>
            <a:r>
              <a:rPr lang="en-US" altLang="en-US" sz="1800" dirty="0">
                <a:solidFill>
                  <a:schemeClr val="tx2"/>
                </a:solidFill>
              </a:rPr>
              <a:t>root</a:t>
            </a:r>
            <a:r>
              <a:rPr lang="en-US" altLang="en-US" sz="1800" dirty="0"/>
              <a:t>()</a:t>
            </a:r>
          </a:p>
          <a:p>
            <a:pPr lvl="1" eaLnBrk="1" hangingPunct="1"/>
            <a:r>
              <a:rPr lang="en-US" altLang="en-US" sz="1800" dirty="0"/>
              <a:t>list&lt;position&gt; </a:t>
            </a:r>
            <a:r>
              <a:rPr lang="en-US" altLang="en-US" sz="1800" dirty="0">
                <a:solidFill>
                  <a:schemeClr val="tx2"/>
                </a:solidFill>
              </a:rPr>
              <a:t>positions</a:t>
            </a:r>
            <a:r>
              <a:rPr lang="en-US" altLang="en-US" sz="1800" dirty="0"/>
              <a:t>()</a:t>
            </a:r>
          </a:p>
          <a:p>
            <a:pPr lvl="1" eaLnBrk="1" hangingPunct="1"/>
            <a:endParaRPr lang="en-US" altLang="en-US" sz="1800" dirty="0"/>
          </a:p>
          <a:p>
            <a:pPr eaLnBrk="1" hangingPunct="1"/>
            <a:r>
              <a:rPr lang="en-US" altLang="en-US" sz="2000" dirty="0"/>
              <a:t>Position-based methods:</a:t>
            </a:r>
          </a:p>
          <a:p>
            <a:pPr lvl="1" eaLnBrk="1" hangingPunct="1"/>
            <a:r>
              <a:rPr lang="en-US" altLang="en-US" sz="1800" dirty="0"/>
              <a:t>position </a:t>
            </a:r>
            <a:r>
              <a:rPr lang="en-US" altLang="en-US" sz="1800" dirty="0" err="1"/>
              <a:t>p.</a:t>
            </a:r>
            <a:r>
              <a:rPr lang="en-US" altLang="en-US" sz="1800" dirty="0" err="1">
                <a:solidFill>
                  <a:schemeClr val="tx2"/>
                </a:solidFill>
              </a:rPr>
              <a:t>parent</a:t>
            </a:r>
            <a:r>
              <a:rPr lang="en-US" altLang="en-US" sz="1800" dirty="0"/>
              <a:t>()</a:t>
            </a:r>
          </a:p>
          <a:p>
            <a:pPr lvl="1" eaLnBrk="1" hangingPunct="1"/>
            <a:r>
              <a:rPr lang="en-US" altLang="en-US" sz="1800" dirty="0"/>
              <a:t>list&lt;position&gt; </a:t>
            </a:r>
            <a:r>
              <a:rPr lang="en-US" altLang="en-US" sz="1800" dirty="0" err="1"/>
              <a:t>p.</a:t>
            </a:r>
            <a:r>
              <a:rPr lang="en-US" altLang="en-US" sz="1800" dirty="0" err="1">
                <a:solidFill>
                  <a:schemeClr val="tx2"/>
                </a:solidFill>
              </a:rPr>
              <a:t>children</a:t>
            </a:r>
            <a:r>
              <a:rPr lang="en-US" altLang="en-US" sz="1800" dirty="0"/>
              <a:t>()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D1E69D9-E75E-2D47-B630-4BF9B338F8A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615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800600" y="15240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Query methods:</a:t>
            </a:r>
          </a:p>
          <a:p>
            <a:pPr marL="742950" lvl="1" indent="-285750" algn="l">
              <a:spcBef>
                <a:spcPct val="20000"/>
              </a:spcBef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800" kern="0" dirty="0" err="1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boolean</a:t>
            </a:r>
            <a:r>
              <a:rPr lang="en-US" sz="1800" kern="0" dirty="0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 p.</a:t>
            </a:r>
            <a:r>
              <a:rPr lang="en-US" sz="1800" kern="0" dirty="0" err="1">
                <a:solidFill>
                  <a:srgbClr val="BE2D00"/>
                </a:solidFill>
                <a:latin typeface="Calibri" charset="0"/>
                <a:ea typeface="Calibri" charset="0"/>
                <a:cs typeface="Calibri" charset="0"/>
              </a:rPr>
              <a:t>isRoot</a:t>
            </a:r>
            <a:r>
              <a:rPr lang="en-US" sz="1800" kern="0" dirty="0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()</a:t>
            </a:r>
          </a:p>
          <a:p>
            <a:pPr marL="742950" lvl="1" indent="-285750" algn="l">
              <a:spcBef>
                <a:spcPct val="20000"/>
              </a:spcBef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800" kern="0" dirty="0" err="1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boolean</a:t>
            </a:r>
            <a:r>
              <a:rPr lang="en-US" sz="1800" kern="0" dirty="0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kern="0" dirty="0" err="1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p.</a:t>
            </a:r>
            <a:r>
              <a:rPr lang="en-US" sz="1800" kern="0" dirty="0" err="1">
                <a:solidFill>
                  <a:srgbClr val="BE2D00"/>
                </a:solidFill>
                <a:latin typeface="Calibri" charset="0"/>
                <a:ea typeface="Calibri" charset="0"/>
                <a:cs typeface="Calibri" charset="0"/>
              </a:rPr>
              <a:t>isExternal</a:t>
            </a:r>
            <a:r>
              <a:rPr lang="en-US" sz="1800" kern="0" dirty="0">
                <a:solidFill>
                  <a:srgbClr val="40458C"/>
                </a:solidFill>
                <a:latin typeface="Calibri" charset="0"/>
                <a:ea typeface="Calibri" charset="0"/>
                <a:cs typeface="Calibri" charset="0"/>
              </a:rPr>
              <a:t>()</a:t>
            </a:r>
          </a:p>
          <a:p>
            <a:pPr marL="742950" lvl="1" indent="-285750" algn="l">
              <a:spcBef>
                <a:spcPct val="20000"/>
              </a:spcBef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endParaRPr lang="en-US" sz="1800" kern="0" dirty="0">
              <a:solidFill>
                <a:srgbClr val="40458C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Additional “update” methods may be defined by data structures implementing the Tree ADT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Remove the node at some position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Swap a parent and its specific child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Etc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linked structure for General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of implementing a general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556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905000" y="3276600"/>
            <a:ext cx="533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Tree Traversal </a:t>
            </a:r>
            <a:r>
              <a:rPr lang="en-US" sz="3600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125695150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4780</TotalTime>
  <Words>1424</Words>
  <Application>Microsoft Macintosh PowerPoint</Application>
  <PresentationFormat>화면 슬라이드 쇼(4:3)</PresentationFormat>
  <Paragraphs>414</Paragraphs>
  <Slides>30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Calibri</vt:lpstr>
      <vt:lpstr>Symbol</vt:lpstr>
      <vt:lpstr>Tahoma</vt:lpstr>
      <vt:lpstr>Times New Roman</vt:lpstr>
      <vt:lpstr>Wingdings</vt:lpstr>
      <vt:lpstr>1_Blueprint</vt:lpstr>
      <vt:lpstr>So Far</vt:lpstr>
      <vt:lpstr>Trees</vt:lpstr>
      <vt:lpstr>Summary</vt:lpstr>
      <vt:lpstr>What is a Tree?</vt:lpstr>
      <vt:lpstr>Example: File System</vt:lpstr>
      <vt:lpstr>Tree Terminology</vt:lpstr>
      <vt:lpstr>Tree ADT</vt:lpstr>
      <vt:lpstr>A linked structure for General Trees</vt:lpstr>
      <vt:lpstr>PowerPoint 프레젠테이션</vt:lpstr>
      <vt:lpstr>Traversal Computations</vt:lpstr>
      <vt:lpstr>Example: ”du” command</vt:lpstr>
      <vt:lpstr>1. Depth of a node</vt:lpstr>
      <vt:lpstr>2. Height of a tree T: height1</vt:lpstr>
      <vt:lpstr>Two Trees</vt:lpstr>
      <vt:lpstr>2. Height of a tree T: height2</vt:lpstr>
      <vt:lpstr>3. Preorder Traversal</vt:lpstr>
      <vt:lpstr>3. Postorder Traversal</vt:lpstr>
      <vt:lpstr>3. Inorder Traversal</vt:lpstr>
      <vt:lpstr>PowerPoint 프레젠테이션</vt:lpstr>
      <vt:lpstr>Binary Trees</vt:lpstr>
      <vt:lpstr>Arithmetic Expression Tree</vt:lpstr>
      <vt:lpstr>Decision Tree</vt:lpstr>
      <vt:lpstr>Properties of Proper Binary Trees</vt:lpstr>
      <vt:lpstr>BinaryTree ADT</vt:lpstr>
      <vt:lpstr>Evaluate Arithmetic Expressions</vt:lpstr>
      <vt:lpstr>PowerPoint 프레젠테이션</vt:lpstr>
      <vt:lpstr>Recall: Linked Structure for Trees</vt:lpstr>
      <vt:lpstr>Linked Structure for Binary Trees</vt:lpstr>
      <vt:lpstr>Array-Based Representation of Binary Trees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627</cp:revision>
  <cp:lastPrinted>2017-09-24T08:48:27Z</cp:lastPrinted>
  <dcterms:created xsi:type="dcterms:W3CDTF">2002-01-21T02:22:10Z</dcterms:created>
  <dcterms:modified xsi:type="dcterms:W3CDTF">2021-02-23T01:09:37Z</dcterms:modified>
</cp:coreProperties>
</file>