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7" r:id="rId3"/>
    <p:sldId id="288" r:id="rId4"/>
    <p:sldId id="30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316" r:id="rId14"/>
    <p:sldId id="265" r:id="rId15"/>
    <p:sldId id="266" r:id="rId16"/>
    <p:sldId id="317" r:id="rId17"/>
    <p:sldId id="294" r:id="rId18"/>
    <p:sldId id="326" r:id="rId19"/>
    <p:sldId id="325" r:id="rId20"/>
    <p:sldId id="267" r:id="rId21"/>
    <p:sldId id="269" r:id="rId22"/>
    <p:sldId id="270" r:id="rId23"/>
    <p:sldId id="275" r:id="rId24"/>
    <p:sldId id="298" r:id="rId25"/>
    <p:sldId id="299" r:id="rId26"/>
    <p:sldId id="308" r:id="rId27"/>
    <p:sldId id="319" r:id="rId28"/>
    <p:sldId id="321" r:id="rId29"/>
    <p:sldId id="320" r:id="rId30"/>
    <p:sldId id="301" r:id="rId31"/>
    <p:sldId id="302" r:id="rId32"/>
    <p:sldId id="322" r:id="rId33"/>
    <p:sldId id="303" r:id="rId34"/>
    <p:sldId id="305" r:id="rId35"/>
    <p:sldId id="310" r:id="rId36"/>
    <p:sldId id="311" r:id="rId37"/>
    <p:sldId id="312" r:id="rId38"/>
    <p:sldId id="324" r:id="rId39"/>
    <p:sldId id="323" r:id="rId40"/>
    <p:sldId id="296" r:id="rId41"/>
    <p:sldId id="282" r:id="rId42"/>
    <p:sldId id="283" r:id="rId43"/>
    <p:sldId id="289" r:id="rId44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674F6"/>
    <a:srgbClr val="6289F8"/>
    <a:srgbClr val="8097F8"/>
    <a:srgbClr val="2C61F6"/>
    <a:srgbClr val="F8F0D0"/>
    <a:srgbClr val="F2E4AA"/>
    <a:srgbClr val="8DA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5" autoAdjust="0"/>
    <p:restoredTop sz="77830" autoAdjust="0"/>
  </p:normalViewPr>
  <p:slideViewPr>
    <p:cSldViewPr>
      <p:cViewPr varScale="1">
        <p:scale>
          <a:sx n="100" d="100"/>
          <a:sy n="100" d="100"/>
        </p:scale>
        <p:origin x="23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22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12" Type="http://schemas.openxmlformats.org/officeDocument/2006/relationships/slide" Target="slides/slide21.xml"/><Relationship Id="rId17" Type="http://schemas.openxmlformats.org/officeDocument/2006/relationships/slide" Target="slides/slide42.xml"/><Relationship Id="rId2" Type="http://schemas.openxmlformats.org/officeDocument/2006/relationships/slide" Target="slides/slide6.xml"/><Relationship Id="rId16" Type="http://schemas.openxmlformats.org/officeDocument/2006/relationships/slide" Target="slides/slide41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5" Type="http://schemas.openxmlformats.org/officeDocument/2006/relationships/slide" Target="slides/slide9.xml"/><Relationship Id="rId15" Type="http://schemas.openxmlformats.org/officeDocument/2006/relationships/slide" Target="slides/slide30.xml"/><Relationship Id="rId10" Type="http://schemas.openxmlformats.org/officeDocument/2006/relationships/slide" Target="slides/slide14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6B1F9262-6360-B542-B653-4648C70882D9}" type="datetime8">
              <a:rPr lang="en-US" smtClean="0"/>
              <a:t>2/23/21 10:06 AM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77E19AC7-2E27-5E4E-9D5B-AF448A2D8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49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7865E476-EFA4-1B4A-B44E-20F2CA6559AC}" type="datetime8">
              <a:rPr lang="en-US" smtClean="0"/>
              <a:t>2/23/21 10:05 AM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4A4E5343-0F28-F64C-817D-BF07E5CA5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75843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 sz="1300"/>
              <a:t>Vectors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0A3EB08F-1C26-1B44-B37F-B95803C9AC4E}" type="datetime8">
              <a:rPr lang="en-US" altLang="x-none" sz="1300" smtClean="0"/>
              <a:t>2/23/21 10:05 AM</a:t>
            </a:fld>
            <a:endParaRPr lang="en-US" altLang="x-none" sz="1300"/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BBA33A5E-DA9B-174A-842D-DDA16A0E1F2D}" type="slidenum">
              <a:rPr lang="en-US" altLang="x-none" sz="1300"/>
              <a:pPr eaLnBrk="1" hangingPunct="1"/>
              <a:t>1</a:t>
            </a:fld>
            <a:endParaRPr lang="en-US" altLang="x-none" sz="1300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7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 sz="1300"/>
              <a:t>Sequences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A98EC591-D70F-6946-87D6-F27B1CDA0344}" type="datetime8">
              <a:rPr lang="en-US" altLang="x-none" sz="1300" smtClean="0"/>
              <a:t>2/23/21 10:05 AM</a:t>
            </a:fld>
            <a:endParaRPr lang="en-US" altLang="x-none" sz="1300"/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2E5CB37-9981-854D-AF61-3D157E06ADDF}" type="slidenum">
              <a:rPr lang="en-US" altLang="x-none" sz="1300"/>
              <a:pPr eaLnBrk="1" hangingPunct="1"/>
              <a:t>4</a:t>
            </a:fld>
            <a:endParaRPr lang="en-US" altLang="x-none" sz="1300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2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학생들이 </a:t>
            </a:r>
            <a:r>
              <a:rPr lang="en-US" altLang="ko-KR" dirty="0"/>
              <a:t>average-case analysis</a:t>
            </a:r>
            <a:r>
              <a:rPr lang="ko-KR" altLang="en-US" dirty="0"/>
              <a:t>와 혼동을 일으킬 수 있다</a:t>
            </a:r>
            <a:r>
              <a:rPr lang="en-US" altLang="ko-KR" dirty="0"/>
              <a:t>.</a:t>
            </a:r>
            <a:r>
              <a:rPr lang="ko-KR" altLang="en-US" dirty="0"/>
              <a:t> 설명을 준비해야 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865E476-EFA4-1B4A-B44E-20F2CA6559AC}" type="datetime8">
              <a:rPr lang="en-US" smtClean="0"/>
              <a:t>2/23/21 10:05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05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865E476-EFA4-1B4A-B44E-20F2CA6559AC}" type="datetime8">
              <a:rPr lang="en-US" smtClean="0"/>
              <a:t>2/23/21 10:05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28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 sz="1300"/>
              <a:t>Sequences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6DF9909-B52C-9C4D-9D7D-E2658273134A}" type="datetime8">
              <a:rPr lang="en-US" altLang="x-none" sz="1300" smtClean="0"/>
              <a:t>2/23/21 10:05 AM</a:t>
            </a:fld>
            <a:endParaRPr lang="en-US" altLang="x-none" sz="1300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C79C762-7766-6F43-A858-E4D770ED7BB0}" type="slidenum">
              <a:rPr lang="en-US" altLang="x-none" sz="1300"/>
              <a:pPr eaLnBrk="1" hangingPunct="1"/>
              <a:t>20</a:t>
            </a:fld>
            <a:endParaRPr lang="en-US" altLang="x-none" sz="1300"/>
          </a:p>
        </p:txBody>
      </p:sp>
      <p:sp>
        <p:nvSpPr>
          <p:cNvPr id="13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2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 sz="1300"/>
              <a:t>Sequences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A98EC591-D70F-6946-87D6-F27B1CDA0344}" type="datetime8">
              <a:rPr lang="en-US" altLang="x-none" sz="1300" smtClean="0"/>
              <a:t>2/23/21 10:05 AM</a:t>
            </a:fld>
            <a:endParaRPr lang="en-US" altLang="x-none" sz="1300"/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2E5CB37-9981-854D-AF61-3D157E06ADDF}" type="slidenum">
              <a:rPr lang="en-US" altLang="x-none" sz="1300"/>
              <a:pPr eaLnBrk="1" hangingPunct="1"/>
              <a:t>25</a:t>
            </a:fld>
            <a:endParaRPr lang="en-US" altLang="x-none" sz="1300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10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 sz="1300"/>
              <a:t>Sequences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A98EC591-D70F-6946-87D6-F27B1CDA0344}" type="datetime8">
              <a:rPr lang="en-US" altLang="x-none" sz="1300" smtClean="0"/>
              <a:t>2/23/21 10:05 AM</a:t>
            </a:fld>
            <a:endParaRPr lang="en-US" altLang="x-none" sz="1300"/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2E5CB37-9981-854D-AF61-3D157E06ADDF}" type="slidenum">
              <a:rPr lang="en-US" altLang="x-none" sz="1300"/>
              <a:pPr eaLnBrk="1" hangingPunct="1"/>
              <a:t>40</a:t>
            </a:fld>
            <a:endParaRPr lang="en-US" altLang="x-none" sz="1300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7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noProof="0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ko-KR" noProof="0"/>
              <a:t>Click to edit Master subtitle style</a:t>
            </a:r>
          </a:p>
        </p:txBody>
      </p:sp>
      <p:sp>
        <p:nvSpPr>
          <p:cNvPr id="69" name="Rectangle 70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Array Lists</a:t>
            </a:r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25E3-1ADE-4AF1-B368-CEC577AF2D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493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Array Lists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49E8-416C-4138-A0B8-49FD5E88F6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000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Array Lists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1542-1D99-413D-9E9C-03E705EFEA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488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514600" y="27432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109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17551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749F-3842-4CDA-A45E-FEEB9ACCE00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Array Lists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5574-BA25-46F2-96A9-4FD8E6A9F6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17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0998" y="1212850"/>
            <a:ext cx="4038601" cy="5264149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>
                <a:latin typeface="Calibri" charset="0"/>
                <a:ea typeface="Calibri" charset="0"/>
                <a:cs typeface="Calibri" charset="0"/>
              </a:defRPr>
            </a:lvl2pPr>
            <a:lvl3pPr>
              <a:defRPr sz="2000"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233670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>
                <a:latin typeface="Calibri" charset="0"/>
                <a:ea typeface="Calibri" charset="0"/>
                <a:cs typeface="Calibri" charset="0"/>
              </a:defRPr>
            </a:lvl2pPr>
            <a:lvl3pPr>
              <a:defRPr sz="2000"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3246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9DB9-758D-4A23-930A-3B6D36D854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73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Array Lists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C084-70A8-4E10-8657-24454BD552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543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Array Lists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39ED-FE8B-4F5F-9E13-4B2F1133171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00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Array Lists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1FFA-95F2-4CC5-BE63-CABE58D1D82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93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Array Lists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EEE7-317F-41EB-9B49-5ED4279C88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572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Array Lists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9C86-9D8A-4930-86BD-3620E8D963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2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304800"/>
            <a:ext cx="8534399" cy="71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988" y="1295400"/>
            <a:ext cx="853841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399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fld id="{714FB03D-A196-4C2D-91C1-708A7CFF3A8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637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A74F39B3-1A43-5041-8646-573490ECD87D}" type="slidenum">
              <a:rPr lang="en-US" altLang="x-none" sz="1400"/>
              <a:pPr eaLnBrk="1" hangingPunct="1"/>
              <a:t>1</a:t>
            </a:fld>
            <a:endParaRPr lang="en-US" altLang="x-none" sz="14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dirty="0"/>
              <a:t>Vector, List and Sequence</a:t>
            </a:r>
          </a:p>
        </p:txBody>
      </p:sp>
      <p:pic>
        <p:nvPicPr>
          <p:cNvPr id="3077" name="Picture 244" descr="MCj00823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6" y="3352800"/>
            <a:ext cx="268446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23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Performance</a:t>
            </a:r>
          </a:p>
        </p:txBody>
      </p:sp>
      <p:sp>
        <p:nvSpPr>
          <p:cNvPr id="92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800" dirty="0"/>
              <a:t>In the array-based implementation of an array list: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 dirty="0"/>
              <a:t>The space used by the data structure is </a:t>
            </a:r>
            <a:r>
              <a:rPr lang="en-US" altLang="x-none" sz="2400" b="1" i="1" dirty="0">
                <a:latin typeface="Times New Roman" charset="0"/>
              </a:rPr>
              <a:t>O</a:t>
            </a:r>
            <a:r>
              <a:rPr lang="en-US" altLang="x-none" sz="2400" dirty="0">
                <a:latin typeface="Times New Roman" charset="0"/>
              </a:rPr>
              <a:t>(</a:t>
            </a:r>
            <a:r>
              <a:rPr lang="en-US" altLang="x-none" sz="2400" b="1" i="1" dirty="0">
                <a:latin typeface="Times New Roman" charset="0"/>
              </a:rPr>
              <a:t>n</a:t>
            </a:r>
            <a:r>
              <a:rPr lang="en-US" altLang="x-none" sz="2400" dirty="0">
                <a:latin typeface="Times New Roman" charset="0"/>
              </a:rPr>
              <a:t>)</a:t>
            </a:r>
            <a:endParaRPr lang="en-US" altLang="x-none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 b="1" i="1" dirty="0">
                <a:solidFill>
                  <a:schemeClr val="tx2"/>
                </a:solidFill>
                <a:latin typeface="Times New Roman" charset="0"/>
              </a:rPr>
              <a:t>size</a:t>
            </a:r>
            <a:r>
              <a:rPr lang="en-US" altLang="x-none" sz="2400" dirty="0"/>
              <a:t>, </a:t>
            </a:r>
            <a:r>
              <a:rPr lang="en-US" altLang="x-none" sz="2400" b="1" i="1" dirty="0">
                <a:solidFill>
                  <a:schemeClr val="tx2"/>
                </a:solidFill>
                <a:latin typeface="Times New Roman" charset="0"/>
              </a:rPr>
              <a:t>empty</a:t>
            </a:r>
            <a:r>
              <a:rPr lang="en-US" altLang="x-none" sz="2400" dirty="0"/>
              <a:t>, </a:t>
            </a:r>
            <a:r>
              <a:rPr lang="en-US" altLang="x-none" sz="2400" b="1" i="1" dirty="0">
                <a:solidFill>
                  <a:schemeClr val="tx2"/>
                </a:solidFill>
                <a:latin typeface="Times New Roman" charset="0"/>
              </a:rPr>
              <a:t>at</a:t>
            </a:r>
            <a:r>
              <a:rPr lang="en-US" altLang="x-none" sz="2400" dirty="0">
                <a:solidFill>
                  <a:schemeClr val="tx2"/>
                </a:solidFill>
              </a:rPr>
              <a:t> </a:t>
            </a:r>
            <a:r>
              <a:rPr lang="en-US" altLang="x-none" sz="2400" dirty="0"/>
              <a:t>and </a:t>
            </a:r>
            <a:r>
              <a:rPr lang="en-US" altLang="x-none" sz="2400" b="1" i="1" dirty="0">
                <a:solidFill>
                  <a:schemeClr val="tx2"/>
                </a:solidFill>
                <a:latin typeface="Times New Roman" charset="0"/>
              </a:rPr>
              <a:t>set</a:t>
            </a:r>
            <a:r>
              <a:rPr lang="en-US" altLang="x-none" sz="2400" dirty="0">
                <a:solidFill>
                  <a:schemeClr val="tx2"/>
                </a:solidFill>
              </a:rPr>
              <a:t> </a:t>
            </a:r>
            <a:r>
              <a:rPr lang="en-US" altLang="x-none" sz="2400" dirty="0"/>
              <a:t>run in </a:t>
            </a:r>
            <a:r>
              <a:rPr lang="en-US" altLang="x-none" sz="2400" b="1" i="1" dirty="0">
                <a:latin typeface="Times New Roman" charset="0"/>
              </a:rPr>
              <a:t>O</a:t>
            </a:r>
            <a:r>
              <a:rPr lang="en-US" altLang="x-none" sz="2400" dirty="0">
                <a:latin typeface="Times New Roman" charset="0"/>
              </a:rPr>
              <a:t>(1)</a:t>
            </a:r>
            <a:r>
              <a:rPr lang="en-US" altLang="x-none" sz="2400" dirty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 b="1" i="1" dirty="0">
                <a:solidFill>
                  <a:schemeClr val="tx2"/>
                </a:solidFill>
                <a:latin typeface="Times New Roman" charset="0"/>
              </a:rPr>
              <a:t>insert</a:t>
            </a:r>
            <a:r>
              <a:rPr lang="en-US" altLang="x-none" sz="2400" dirty="0">
                <a:solidFill>
                  <a:schemeClr val="tx2"/>
                </a:solidFill>
              </a:rPr>
              <a:t> </a:t>
            </a:r>
            <a:r>
              <a:rPr lang="en-US" altLang="x-none" sz="2400" dirty="0"/>
              <a:t>and </a:t>
            </a:r>
            <a:r>
              <a:rPr lang="en-US" altLang="x-none" sz="2400" b="1" i="1" dirty="0">
                <a:solidFill>
                  <a:schemeClr val="tx2"/>
                </a:solidFill>
                <a:latin typeface="Times New Roman" charset="0"/>
              </a:rPr>
              <a:t>erase</a:t>
            </a:r>
            <a:r>
              <a:rPr lang="en-US" altLang="x-none" sz="2400" dirty="0">
                <a:solidFill>
                  <a:schemeClr val="tx2"/>
                </a:solidFill>
              </a:rPr>
              <a:t> </a:t>
            </a:r>
            <a:r>
              <a:rPr lang="en-US" altLang="x-none" sz="2400" dirty="0"/>
              <a:t>run in </a:t>
            </a:r>
            <a:r>
              <a:rPr lang="en-US" altLang="x-none" sz="2400" b="1" i="1" dirty="0">
                <a:latin typeface="Times New Roman" charset="0"/>
              </a:rPr>
              <a:t>O</a:t>
            </a:r>
            <a:r>
              <a:rPr lang="en-US" altLang="x-none" sz="2400" dirty="0">
                <a:latin typeface="Times New Roman" charset="0"/>
              </a:rPr>
              <a:t>(</a:t>
            </a:r>
            <a:r>
              <a:rPr lang="en-US" altLang="x-none" sz="2400" b="1" i="1" dirty="0">
                <a:latin typeface="Times New Roman" charset="0"/>
              </a:rPr>
              <a:t>n</a:t>
            </a:r>
            <a:r>
              <a:rPr lang="en-US" altLang="x-none" sz="2400" dirty="0">
                <a:latin typeface="Times New Roman" charset="0"/>
              </a:rPr>
              <a:t>)</a:t>
            </a:r>
            <a:r>
              <a:rPr lang="en-US" altLang="x-none" sz="2400" dirty="0"/>
              <a:t> time in worst case</a:t>
            </a:r>
          </a:p>
          <a:p>
            <a:pPr eaLnBrk="1" hangingPunct="1">
              <a:lnSpc>
                <a:spcPct val="90000"/>
              </a:lnSpc>
            </a:pPr>
            <a:endParaRPr lang="en-US" altLang="x-none" sz="28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800" dirty="0"/>
              <a:t>If we use the array in a circular fashion, operations</a:t>
            </a:r>
            <a:r>
              <a:rPr lang="en-US" altLang="x-none" sz="2800" b="1" i="1" dirty="0">
                <a:solidFill>
                  <a:schemeClr val="tx2"/>
                </a:solidFill>
                <a:latin typeface="Times New Roman" charset="0"/>
              </a:rPr>
              <a:t> insert</a:t>
            </a:r>
            <a:r>
              <a:rPr lang="en-US" altLang="x-none" sz="2800" dirty="0">
                <a:latin typeface="Times New Roman" charset="0"/>
              </a:rPr>
              <a:t>(0, </a:t>
            </a:r>
            <a:r>
              <a:rPr lang="en-US" altLang="x-none" sz="2800" b="1" i="1" dirty="0">
                <a:latin typeface="Times New Roman" charset="0"/>
              </a:rPr>
              <a:t>x</a:t>
            </a:r>
            <a:r>
              <a:rPr lang="en-US" altLang="x-none" sz="2800" dirty="0">
                <a:latin typeface="Times New Roman" charset="0"/>
              </a:rPr>
              <a:t>)</a:t>
            </a:r>
            <a:r>
              <a:rPr lang="en-US" altLang="x-none" sz="2800" dirty="0">
                <a:solidFill>
                  <a:schemeClr val="tx2"/>
                </a:solidFill>
              </a:rPr>
              <a:t> </a:t>
            </a:r>
            <a:r>
              <a:rPr lang="en-US" altLang="x-none" sz="2800" dirty="0"/>
              <a:t>and </a:t>
            </a:r>
            <a:r>
              <a:rPr lang="en-US" altLang="x-none" sz="2800" b="1" i="1" dirty="0">
                <a:solidFill>
                  <a:schemeClr val="tx2"/>
                </a:solidFill>
                <a:latin typeface="Times New Roman" charset="0"/>
              </a:rPr>
              <a:t>erase</a:t>
            </a:r>
            <a:r>
              <a:rPr lang="en-US" altLang="x-none" sz="2800" dirty="0">
                <a:latin typeface="Times New Roman" charset="0"/>
              </a:rPr>
              <a:t>(0, </a:t>
            </a:r>
            <a:r>
              <a:rPr lang="en-US" altLang="x-none" sz="2800" b="1" i="1" dirty="0">
                <a:latin typeface="Times New Roman" charset="0"/>
              </a:rPr>
              <a:t>x</a:t>
            </a:r>
            <a:r>
              <a:rPr lang="en-US" altLang="x-none" sz="2800" dirty="0">
                <a:latin typeface="Times New Roman" charset="0"/>
              </a:rPr>
              <a:t>)</a:t>
            </a:r>
            <a:r>
              <a:rPr lang="en-US" altLang="x-none" sz="2800" dirty="0">
                <a:solidFill>
                  <a:schemeClr val="tx2"/>
                </a:solidFill>
              </a:rPr>
              <a:t> </a:t>
            </a:r>
            <a:r>
              <a:rPr lang="en-US" altLang="x-none" sz="2800" dirty="0"/>
              <a:t>run in </a:t>
            </a:r>
            <a:r>
              <a:rPr lang="en-US" altLang="x-none" sz="2800" b="1" i="1" dirty="0">
                <a:latin typeface="Times New Roman" charset="0"/>
              </a:rPr>
              <a:t>O</a:t>
            </a:r>
            <a:r>
              <a:rPr lang="en-US" altLang="x-none" sz="2800" dirty="0">
                <a:latin typeface="Times New Roman" charset="0"/>
              </a:rPr>
              <a:t>(1)</a:t>
            </a:r>
            <a:r>
              <a:rPr lang="en-US" altLang="x-none" sz="2800" dirty="0"/>
              <a:t> time</a:t>
            </a:r>
          </a:p>
          <a:p>
            <a:pPr eaLnBrk="1" hangingPunct="1">
              <a:lnSpc>
                <a:spcPct val="90000"/>
              </a:lnSpc>
            </a:pPr>
            <a:endParaRPr lang="en-US" altLang="x-none" sz="28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800" dirty="0"/>
              <a:t>In an </a:t>
            </a:r>
            <a:r>
              <a:rPr lang="en-US" altLang="x-none" sz="2800" b="1" i="1" dirty="0">
                <a:solidFill>
                  <a:schemeClr val="tx2"/>
                </a:solidFill>
                <a:latin typeface="Times New Roman" charset="0"/>
              </a:rPr>
              <a:t>insert</a:t>
            </a:r>
            <a:r>
              <a:rPr lang="en-US" altLang="x-none" sz="2800" dirty="0">
                <a:solidFill>
                  <a:schemeClr val="tx2"/>
                </a:solidFill>
              </a:rPr>
              <a:t> </a:t>
            </a:r>
            <a:r>
              <a:rPr lang="en-US" altLang="x-none" sz="2800" dirty="0"/>
              <a:t>operation, when the array is full, instead of throwing an exception, we can replace the array with a larger one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6EE1151A-26F9-5546-B539-4EB18F6301EF}" type="slidenum">
              <a:rPr lang="en-US" altLang="x-none" sz="1400"/>
              <a:pPr eaLnBrk="1" hangingPunct="1"/>
              <a:t>10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1353060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Growable Array-based Array List</a:t>
            </a:r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800" dirty="0"/>
              <a:t>In an </a:t>
            </a:r>
            <a:r>
              <a:rPr lang="en-US" sz="2800" dirty="0">
                <a:solidFill>
                  <a:schemeClr val="tx2"/>
                </a:solidFill>
              </a:rPr>
              <a:t>insert(o)</a:t>
            </a:r>
            <a:r>
              <a:rPr lang="en-US" sz="2800" dirty="0"/>
              <a:t> operation (without an index), we always insert at the end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800" dirty="0"/>
              <a:t>When the array is full, we replace the array with a larger one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800" dirty="0"/>
              <a:t>How large should the new array be?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2"/>
                </a:solidFill>
              </a:rPr>
              <a:t>Incremental strategy</a:t>
            </a:r>
            <a:r>
              <a:rPr lang="en-US" sz="2400" dirty="0"/>
              <a:t>: increase the size by a constant </a:t>
            </a:r>
            <a:r>
              <a:rPr lang="en-US" sz="2400" b="1" i="1" dirty="0">
                <a:latin typeface="Times New Roman" pitchFamily="18" charset="0"/>
              </a:rPr>
              <a:t>c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2"/>
                </a:solidFill>
              </a:rPr>
              <a:t>Doubling strategy</a:t>
            </a:r>
            <a:r>
              <a:rPr lang="en-US" sz="2400" dirty="0"/>
              <a:t>: double the size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5334000"/>
            <a:ext cx="4267200" cy="1118870"/>
          </a:xfrm>
        </p:spPr>
        <p:txBody>
          <a:bodyPr/>
          <a:lstStyle/>
          <a:p>
            <a:r>
              <a:rPr lang="en-US" dirty="0"/>
              <a:t>For size n array, “re-grow” operation requires n copies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AD1DDE43-B1B3-0C4F-AEDD-15A329AF609E}" type="slidenum">
              <a:rPr lang="en-US" altLang="x-none" sz="1400"/>
              <a:pPr eaLnBrk="1" hangingPunct="1"/>
              <a:t>11</a:t>
            </a:fld>
            <a:endParaRPr lang="en-US" altLang="x-none" sz="1400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5486400" y="1828800"/>
            <a:ext cx="3276600" cy="3387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x-none">
                <a:latin typeface="Times New Roman" charset="0"/>
              </a:rPr>
              <a:t> </a:t>
            </a:r>
            <a:r>
              <a:rPr lang="en-US" altLang="x-none" b="1" i="1">
                <a:solidFill>
                  <a:schemeClr val="tx2"/>
                </a:solidFill>
                <a:latin typeface="Times New Roman" charset="0"/>
              </a:rPr>
              <a:t>insert</a:t>
            </a:r>
            <a:r>
              <a:rPr lang="en-US" altLang="x-none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x-none" b="1" i="1">
                <a:solidFill>
                  <a:schemeClr val="tx2"/>
                </a:solidFill>
                <a:latin typeface="Times New Roman" charset="0"/>
              </a:rPr>
              <a:t>o</a:t>
            </a:r>
            <a:r>
              <a:rPr lang="en-US" altLang="x-none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eaLnBrk="1" hangingPunct="1"/>
            <a:r>
              <a:rPr lang="en-US" altLang="x-none">
                <a:latin typeface="Times New Roman" charset="0"/>
                <a:sym typeface="Symbol" charset="2"/>
              </a:rPr>
              <a:t>	</a:t>
            </a:r>
            <a:r>
              <a:rPr lang="en-US" altLang="x-none" b="1">
                <a:solidFill>
                  <a:srgbClr val="000000"/>
                </a:solidFill>
                <a:latin typeface="Times New Roman" charset="0"/>
                <a:sym typeface="Symbol" charset="2"/>
              </a:rPr>
              <a:t>if</a:t>
            </a:r>
            <a:r>
              <a:rPr lang="en-US" altLang="x-none">
                <a:latin typeface="Times New Roman" charset="0"/>
                <a:sym typeface="Symbol" charset="2"/>
              </a:rPr>
              <a:t> 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t</a:t>
            </a:r>
            <a:r>
              <a:rPr lang="en-US" altLang="x-none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x-none">
                <a:solidFill>
                  <a:srgbClr val="000000"/>
                </a:solidFill>
                <a:latin typeface="Times New Roman" charset="0"/>
                <a:sym typeface="Symbol" charset="2"/>
              </a:rPr>
              <a:t>=</a:t>
            </a:r>
            <a:r>
              <a:rPr lang="en-US" altLang="x-none">
                <a:solidFill>
                  <a:schemeClr val="tx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S.length </a:t>
            </a:r>
            <a:r>
              <a:rPr lang="en-US" altLang="x-none">
                <a:solidFill>
                  <a:schemeClr val="accent2"/>
                </a:solidFill>
                <a:latin typeface="Times New Roman" charset="0"/>
                <a:sym typeface="Symbol" charset="2"/>
              </a:rPr>
              <a:t></a:t>
            </a:r>
            <a:r>
              <a:rPr lang="en-US" altLang="x-none">
                <a:solidFill>
                  <a:schemeClr val="tx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x-none">
                <a:solidFill>
                  <a:schemeClr val="accent2"/>
                </a:solidFill>
                <a:latin typeface="Times New Roman" charset="0"/>
                <a:sym typeface="Symbol" charset="2"/>
              </a:rPr>
              <a:t>1</a:t>
            </a:r>
            <a:r>
              <a:rPr lang="en-US" altLang="x-none">
                <a:latin typeface="Times New Roman" charset="0"/>
                <a:sym typeface="Symbol" charset="2"/>
              </a:rPr>
              <a:t> </a:t>
            </a:r>
            <a:r>
              <a:rPr lang="en-US" altLang="x-none" b="1">
                <a:solidFill>
                  <a:srgbClr val="000000"/>
                </a:solidFill>
                <a:latin typeface="Times New Roman" charset="0"/>
                <a:sym typeface="Symbol" charset="2"/>
              </a:rPr>
              <a:t>then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Times New Roman" charset="0"/>
                <a:sym typeface="Symbol" charset="2"/>
              </a:rPr>
              <a:t>		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A</a:t>
            </a:r>
            <a:r>
              <a:rPr lang="en-US" altLang="x-none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x-none">
                <a:solidFill>
                  <a:srgbClr val="000000"/>
                </a:solidFill>
                <a:latin typeface="Times New Roman" charset="0"/>
                <a:sym typeface="Symbol" charset="2"/>
              </a:rPr>
              <a:t> </a:t>
            </a:r>
            <a:r>
              <a:rPr lang="en-US" altLang="x-none" b="1">
                <a:solidFill>
                  <a:schemeClr val="accent2"/>
                </a:solidFill>
                <a:latin typeface="Times New Roman" charset="0"/>
              </a:rPr>
              <a:t>new array of</a:t>
            </a:r>
          </a:p>
          <a:p>
            <a:pPr eaLnBrk="1" hangingPunct="1"/>
            <a:r>
              <a:rPr lang="en-US" altLang="x-none" b="1">
                <a:solidFill>
                  <a:schemeClr val="accent2"/>
                </a:solidFill>
                <a:latin typeface="Times New Roman" charset="0"/>
              </a:rPr>
              <a:t>					size …</a:t>
            </a:r>
            <a:endParaRPr lang="en-US" altLang="x-none" b="1">
              <a:solidFill>
                <a:srgbClr val="000000"/>
              </a:solidFill>
              <a:latin typeface="Times New Roman" charset="0"/>
              <a:sym typeface="Symbol" charset="2"/>
            </a:endParaRPr>
          </a:p>
          <a:p>
            <a:pPr eaLnBrk="1" hangingPunct="1"/>
            <a:r>
              <a:rPr lang="en-US" altLang="x-none">
                <a:solidFill>
                  <a:srgbClr val="000000"/>
                </a:solidFill>
                <a:latin typeface="Times New Roman" charset="0"/>
                <a:sym typeface="Symbol" charset="2"/>
              </a:rPr>
              <a:t>		</a:t>
            </a:r>
            <a:r>
              <a:rPr lang="en-US" altLang="x-none" b="1">
                <a:solidFill>
                  <a:srgbClr val="000000"/>
                </a:solidFill>
                <a:latin typeface="Times New Roman" charset="0"/>
              </a:rPr>
              <a:t>for</a:t>
            </a:r>
            <a:r>
              <a:rPr lang="en-US" altLang="x-none">
                <a:latin typeface="Times New Roman" charset="0"/>
              </a:rPr>
              <a:t> 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altLang="x-none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x-none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x-none">
                <a:solidFill>
                  <a:schemeClr val="tx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x-none">
                <a:solidFill>
                  <a:schemeClr val="accent2"/>
                </a:solidFill>
                <a:latin typeface="Times New Roman" charset="0"/>
                <a:sym typeface="Symbol" charset="2"/>
              </a:rPr>
              <a:t>0</a:t>
            </a:r>
            <a:r>
              <a:rPr lang="en-US" altLang="x-none">
                <a:latin typeface="Times New Roman" charset="0"/>
                <a:sym typeface="Symbol" charset="2"/>
              </a:rPr>
              <a:t> </a:t>
            </a:r>
            <a:r>
              <a:rPr lang="en-US" altLang="x-none" b="1">
                <a:solidFill>
                  <a:srgbClr val="000000"/>
                </a:solidFill>
                <a:latin typeface="Times New Roman" charset="0"/>
                <a:sym typeface="Symbol" charset="2"/>
              </a:rPr>
              <a:t>to</a:t>
            </a:r>
            <a:r>
              <a:rPr lang="en-US" altLang="x-none">
                <a:latin typeface="Times New Roman" charset="0"/>
                <a:sym typeface="Symbol" charset="2"/>
              </a:rPr>
              <a:t> 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n</a:t>
            </a:r>
            <a:r>
              <a:rPr lang="en-US" altLang="x-none" b="1" i="1">
                <a:solidFill>
                  <a:schemeClr val="accent2"/>
                </a:solidFill>
                <a:latin typeface="Symbol" charset="2"/>
                <a:sym typeface="Symbol" charset="2"/>
              </a:rPr>
              <a:t>-</a:t>
            </a:r>
            <a:r>
              <a:rPr lang="en-US" altLang="x-none">
                <a:solidFill>
                  <a:schemeClr val="accent2"/>
                </a:solidFill>
                <a:latin typeface="Times New Roman" charset="0"/>
                <a:sym typeface="Symbol" charset="2"/>
              </a:rPr>
              <a:t>1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x-none" b="1">
                <a:solidFill>
                  <a:srgbClr val="000000"/>
                </a:solidFill>
                <a:latin typeface="Times New Roman" charset="0"/>
                <a:sym typeface="Symbol" charset="2"/>
              </a:rPr>
              <a:t>do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Times New Roman" charset="0"/>
                <a:sym typeface="Symbol" charset="2"/>
              </a:rPr>
              <a:t>			 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A</a:t>
            </a:r>
            <a:r>
              <a:rPr lang="en-US" altLang="x-none">
                <a:solidFill>
                  <a:schemeClr val="accent2"/>
                </a:solidFill>
                <a:latin typeface="Times New Roman" charset="0"/>
                <a:sym typeface="Symbol" charset="2"/>
              </a:rPr>
              <a:t>[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i</a:t>
            </a:r>
            <a:r>
              <a:rPr lang="en-US" altLang="x-none">
                <a:solidFill>
                  <a:schemeClr val="accent2"/>
                </a:solidFill>
                <a:latin typeface="Times New Roman" charset="0"/>
                <a:sym typeface="Symbol" charset="2"/>
              </a:rPr>
              <a:t>] </a:t>
            </a:r>
            <a:r>
              <a:rPr lang="en-US" altLang="x-none">
                <a:solidFill>
                  <a:srgbClr val="000000"/>
                </a:solidFill>
                <a:latin typeface="Times New Roman" charset="0"/>
                <a:sym typeface="Symbol" charset="2"/>
              </a:rPr>
              <a:t> 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S</a:t>
            </a:r>
            <a:r>
              <a:rPr lang="en-US" altLang="x-none">
                <a:solidFill>
                  <a:schemeClr val="accent2"/>
                </a:solidFill>
                <a:latin typeface="Times New Roman" charset="0"/>
                <a:sym typeface="Symbol" charset="2"/>
              </a:rPr>
              <a:t>[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i</a:t>
            </a:r>
            <a:r>
              <a:rPr lang="en-US" altLang="x-none">
                <a:solidFill>
                  <a:schemeClr val="accent2"/>
                </a:solidFill>
                <a:latin typeface="Times New Roman" charset="0"/>
                <a:sym typeface="Symbol" charset="2"/>
              </a:rPr>
              <a:t>]</a:t>
            </a:r>
          </a:p>
          <a:p>
            <a:pPr eaLnBrk="1" hangingPunct="1"/>
            <a:r>
              <a:rPr lang="en-US" altLang="x-none">
                <a:solidFill>
                  <a:schemeClr val="accent2"/>
                </a:solidFill>
                <a:latin typeface="Times New Roman" charset="0"/>
                <a:sym typeface="Symbol" charset="2"/>
              </a:rPr>
              <a:t>		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S</a:t>
            </a:r>
            <a:r>
              <a:rPr lang="en-US" altLang="x-none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x-none">
                <a:solidFill>
                  <a:srgbClr val="000000"/>
                </a:solidFill>
                <a:latin typeface="Times New Roman" charset="0"/>
                <a:sym typeface="Symbol" charset="2"/>
              </a:rPr>
              <a:t> 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A</a:t>
            </a:r>
            <a:endParaRPr lang="en-US" altLang="x-none" b="1">
              <a:solidFill>
                <a:srgbClr val="000000"/>
              </a:solidFill>
              <a:latin typeface="Times New Roman" charset="0"/>
              <a:sym typeface="Symbol" charset="2"/>
            </a:endParaRPr>
          </a:p>
          <a:p>
            <a:pPr eaLnBrk="1" hangingPunct="1"/>
            <a:r>
              <a:rPr lang="en-US" altLang="x-none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n</a:t>
            </a:r>
            <a:r>
              <a:rPr lang="en-US" altLang="x-none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x-none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x-none">
                <a:solidFill>
                  <a:schemeClr val="tx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n</a:t>
            </a:r>
            <a:r>
              <a:rPr lang="en-US" altLang="x-none">
                <a:solidFill>
                  <a:schemeClr val="accent2"/>
                </a:solidFill>
                <a:latin typeface="Times New Roman" charset="0"/>
                <a:sym typeface="Symbol" charset="2"/>
              </a:rPr>
              <a:t> +</a:t>
            </a:r>
            <a:r>
              <a:rPr lang="en-US" altLang="x-none">
                <a:solidFill>
                  <a:schemeClr val="tx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x-none">
                <a:solidFill>
                  <a:schemeClr val="accent2"/>
                </a:solidFill>
                <a:latin typeface="Times New Roman" charset="0"/>
                <a:sym typeface="Symbol" charset="2"/>
              </a:rPr>
              <a:t>1</a:t>
            </a:r>
          </a:p>
          <a:p>
            <a:pPr eaLnBrk="1" hangingPunct="1"/>
            <a:r>
              <a:rPr lang="en-US" altLang="x-none">
                <a:solidFill>
                  <a:schemeClr val="accent2"/>
                </a:solidFill>
                <a:latin typeface="Times New Roman" charset="0"/>
                <a:sym typeface="Symbol" charset="2"/>
              </a:rPr>
              <a:t>	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S</a:t>
            </a:r>
            <a:r>
              <a:rPr lang="en-US" altLang="x-none">
                <a:solidFill>
                  <a:schemeClr val="accent2"/>
                </a:solidFill>
                <a:latin typeface="Times New Roman" charset="0"/>
                <a:sym typeface="Symbol" charset="2"/>
              </a:rPr>
              <a:t>[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n</a:t>
            </a:r>
            <a:r>
              <a:rPr lang="en-US" altLang="x-none" b="1" i="1">
                <a:solidFill>
                  <a:schemeClr val="accent2"/>
                </a:solidFill>
                <a:latin typeface="Symbol" charset="2"/>
                <a:sym typeface="Symbol" charset="2"/>
              </a:rPr>
              <a:t>-</a:t>
            </a:r>
            <a:r>
              <a:rPr lang="en-US" altLang="x-none">
                <a:solidFill>
                  <a:schemeClr val="accent2"/>
                </a:solidFill>
                <a:latin typeface="Times New Roman" charset="0"/>
                <a:sym typeface="Symbol" charset="2"/>
              </a:rPr>
              <a:t>1] </a:t>
            </a:r>
            <a:r>
              <a:rPr lang="en-US" altLang="x-none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x-none">
                <a:solidFill>
                  <a:schemeClr val="tx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x-none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1775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Which is better?: Incremental or Doubling</a:t>
            </a:r>
          </a:p>
        </p:txBody>
      </p:sp>
      <p:sp>
        <p:nvSpPr>
          <p:cNvPr id="1126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sz="2800" dirty="0"/>
              <a:t>Comparison Method 1</a:t>
            </a:r>
          </a:p>
          <a:p>
            <a:pPr lvl="1" eaLnBrk="1" hangingPunct="1"/>
            <a:r>
              <a:rPr lang="en-US" altLang="x-none" sz="2600" dirty="0"/>
              <a:t>Given the current size of S = n</a:t>
            </a:r>
          </a:p>
          <a:p>
            <a:pPr lvl="1" eaLnBrk="1" hangingPunct="1"/>
            <a:r>
              <a:rPr lang="en-US" altLang="x-none" sz="2600" dirty="0"/>
              <a:t>Worst-case running time</a:t>
            </a:r>
          </a:p>
          <a:p>
            <a:pPr lvl="2" eaLnBrk="1" hangingPunct="1"/>
            <a:r>
              <a:rPr lang="en-US" altLang="x-none" sz="2200" dirty="0"/>
              <a:t>Incremental strategy: O(1)</a:t>
            </a:r>
          </a:p>
          <a:p>
            <a:pPr lvl="2" eaLnBrk="1" hangingPunct="1"/>
            <a:r>
              <a:rPr lang="en-US" altLang="x-none" sz="2200" dirty="0"/>
              <a:t>Doubling strategy: O(n)</a:t>
            </a:r>
          </a:p>
          <a:p>
            <a:pPr lvl="2" eaLnBrk="1" hangingPunct="1"/>
            <a:endParaRPr lang="en-US" altLang="x-none" sz="2200" dirty="0"/>
          </a:p>
          <a:p>
            <a:pPr eaLnBrk="1" hangingPunct="1"/>
            <a:r>
              <a:rPr lang="en-US" altLang="x-none" sz="2800" dirty="0"/>
              <a:t>Are you happy?</a:t>
            </a:r>
          </a:p>
          <a:p>
            <a:pPr lvl="1" eaLnBrk="1" hangingPunct="1"/>
            <a:r>
              <a:rPr lang="en-US" altLang="x-none" sz="2600" dirty="0"/>
              <a:t>Happy if your focus is really the worst-case</a:t>
            </a:r>
          </a:p>
          <a:p>
            <a:pPr lvl="1" eaLnBrk="1" hangingPunct="1"/>
            <a:r>
              <a:rPr lang="en-US" altLang="x-none" sz="2600" dirty="0"/>
              <a:t>Unhappy</a:t>
            </a:r>
          </a:p>
          <a:p>
            <a:pPr lvl="2" eaLnBrk="1" hangingPunct="1"/>
            <a:r>
              <a:rPr lang="en-US" altLang="x-none" sz="2200" dirty="0"/>
              <a:t>For doubling strategy, the total number of resizing array size would be small</a:t>
            </a:r>
          </a:p>
          <a:p>
            <a:pPr eaLnBrk="1" hangingPunct="1"/>
            <a:r>
              <a:rPr lang="en-US" altLang="x-none" sz="2800" dirty="0"/>
              <a:t>Can we reconsider the analysis method?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2CC4330-EBCF-574A-BD4F-AC813515E2A3}" type="slidenum">
              <a:rPr lang="en-US" altLang="x-none" sz="1400"/>
              <a:pPr eaLnBrk="1" hangingPunct="1"/>
              <a:t>12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48130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Which is better?: Incremental or Doubling</a:t>
            </a:r>
          </a:p>
        </p:txBody>
      </p:sp>
      <p:sp>
        <p:nvSpPr>
          <p:cNvPr id="1126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sz="2800" dirty="0"/>
              <a:t>Comparison Method2</a:t>
            </a:r>
          </a:p>
          <a:p>
            <a:pPr lvl="1" eaLnBrk="1" hangingPunct="1"/>
            <a:r>
              <a:rPr lang="en-US" altLang="x-none" sz="2600" dirty="0"/>
              <a:t>Compute the total time </a:t>
            </a:r>
            <a:r>
              <a:rPr lang="en-US" altLang="x-none" sz="2600" b="1" i="1" dirty="0">
                <a:latin typeface="Times New Roman" charset="0"/>
                <a:sym typeface="Symbol" charset="2"/>
              </a:rPr>
              <a:t>T</a:t>
            </a:r>
            <a:r>
              <a:rPr lang="en-US" altLang="x-none" sz="2600" dirty="0">
                <a:latin typeface="Times New Roman" charset="0"/>
                <a:sym typeface="Symbol" charset="2"/>
              </a:rPr>
              <a:t>(</a:t>
            </a:r>
            <a:r>
              <a:rPr lang="en-US" altLang="x-none" sz="2600" b="1" i="1" dirty="0">
                <a:latin typeface="Times New Roman" charset="0"/>
                <a:sym typeface="Symbol" charset="2"/>
              </a:rPr>
              <a:t>n</a:t>
            </a:r>
            <a:r>
              <a:rPr lang="en-US" altLang="x-none" sz="2600" dirty="0">
                <a:latin typeface="Times New Roman" charset="0"/>
                <a:sym typeface="Symbol" charset="2"/>
              </a:rPr>
              <a:t>)</a:t>
            </a:r>
            <a:r>
              <a:rPr lang="en-US" altLang="x-none" sz="2600" dirty="0"/>
              <a:t> needed to perform </a:t>
            </a:r>
            <a:r>
              <a:rPr lang="en-US" altLang="x-none" sz="2600" u="sng" dirty="0">
                <a:solidFill>
                  <a:srgbClr val="C00000"/>
                </a:solidFill>
              </a:rPr>
              <a:t>a series of </a:t>
            </a:r>
            <a:r>
              <a:rPr lang="en-US" altLang="x-none" sz="2600" b="1" i="1" u="sng" dirty="0">
                <a:solidFill>
                  <a:srgbClr val="C00000"/>
                </a:solidFill>
                <a:latin typeface="Times New Roman" charset="0"/>
              </a:rPr>
              <a:t>n</a:t>
            </a:r>
            <a:r>
              <a:rPr lang="en-US" altLang="x-none" sz="2600" u="sng" dirty="0">
                <a:solidFill>
                  <a:srgbClr val="C00000"/>
                </a:solidFill>
              </a:rPr>
              <a:t> insert(o) operations</a:t>
            </a:r>
          </a:p>
          <a:p>
            <a:pPr lvl="1" eaLnBrk="1" hangingPunct="1"/>
            <a:r>
              <a:rPr lang="en-US" altLang="x-none" sz="2800" dirty="0"/>
              <a:t>Assume that we start with an empty stack represented by an array of size </a:t>
            </a:r>
            <a:r>
              <a:rPr lang="en-US" altLang="x-none" sz="2800" dirty="0">
                <a:latin typeface="Times New Roman" charset="0"/>
              </a:rPr>
              <a:t>1</a:t>
            </a:r>
          </a:p>
          <a:p>
            <a:pPr eaLnBrk="1" hangingPunct="1"/>
            <a:endParaRPr lang="en-US" altLang="x-none" sz="2800" dirty="0"/>
          </a:p>
          <a:p>
            <a:pPr eaLnBrk="1" hangingPunct="1"/>
            <a:r>
              <a:rPr lang="en-US" altLang="x-none" sz="2800" dirty="0"/>
              <a:t>We call </a:t>
            </a:r>
            <a:r>
              <a:rPr lang="en-US" altLang="x-none" sz="2800" u="sng" dirty="0"/>
              <a:t>amortized time</a:t>
            </a:r>
            <a:r>
              <a:rPr lang="en-US" altLang="x-none" sz="2800" dirty="0"/>
              <a:t> of an insert operation </a:t>
            </a:r>
            <a:r>
              <a:rPr lang="en-US" altLang="x-none" sz="2800" dirty="0">
                <a:solidFill>
                  <a:srgbClr val="FF0000"/>
                </a:solidFill>
              </a:rPr>
              <a:t>the average time taken by an insert over the series of operations</a:t>
            </a:r>
            <a:r>
              <a:rPr lang="en-US" altLang="x-none" sz="2800" dirty="0"/>
              <a:t>, i.e.,  </a:t>
            </a:r>
            <a:r>
              <a:rPr lang="en-US" altLang="x-none" sz="2800" b="1" i="1" dirty="0">
                <a:latin typeface="Times New Roman" charset="0"/>
                <a:sym typeface="Symbol" charset="2"/>
              </a:rPr>
              <a:t>T</a:t>
            </a:r>
            <a:r>
              <a:rPr lang="en-US" altLang="x-none" sz="2800" dirty="0">
                <a:latin typeface="Times New Roman" charset="0"/>
                <a:sym typeface="Symbol" charset="2"/>
              </a:rPr>
              <a:t>(</a:t>
            </a:r>
            <a:r>
              <a:rPr lang="en-US" altLang="x-none" sz="2800" b="1" i="1" dirty="0">
                <a:latin typeface="Times New Roman" charset="0"/>
                <a:sym typeface="Symbol" charset="2"/>
              </a:rPr>
              <a:t>n</a:t>
            </a:r>
            <a:r>
              <a:rPr lang="en-US" altLang="x-none" sz="2800" dirty="0">
                <a:latin typeface="Times New Roman" charset="0"/>
                <a:sym typeface="Symbol" charset="2"/>
              </a:rPr>
              <a:t>)/</a:t>
            </a:r>
            <a:r>
              <a:rPr lang="en-US" altLang="x-none" sz="2800" b="1" i="1" dirty="0">
                <a:latin typeface="Times New Roman" charset="0"/>
                <a:sym typeface="Symbol" charset="2"/>
              </a:rPr>
              <a:t>n</a:t>
            </a:r>
          </a:p>
          <a:p>
            <a:pPr lvl="1" eaLnBrk="1" hangingPunct="1"/>
            <a:r>
              <a:rPr lang="en-US" altLang="x-none" sz="2600" dirty="0">
                <a:latin typeface="Calibri" panose="020F0502020204030204" pitchFamily="34" charset="0"/>
                <a:cs typeface="Calibri" panose="020F0502020204030204" pitchFamily="34" charset="0"/>
                <a:sym typeface="Symbol" charset="2"/>
              </a:rPr>
              <a:t>This can be a fairer comparison in some cases</a:t>
            </a:r>
          </a:p>
          <a:p>
            <a:pPr eaLnBrk="1" hangingPunct="1"/>
            <a:r>
              <a:rPr lang="en-US" altLang="x-none" sz="2800" dirty="0">
                <a:latin typeface="Calibri" panose="020F0502020204030204" pitchFamily="34" charset="0"/>
                <a:cs typeface="Calibri" panose="020F0502020204030204" pitchFamily="34" charset="0"/>
                <a:sym typeface="Symbol" charset="2"/>
              </a:rPr>
              <a:t>Amortized analysis (</a:t>
            </a:r>
            <a:r>
              <a:rPr lang="ko-KR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charset="2"/>
              </a:rPr>
              <a:t>분할상환분석 </a:t>
            </a:r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  <a:sym typeface="Symbol" charset="2"/>
              </a:rPr>
              <a:t>in Wiki)</a:t>
            </a:r>
            <a:endParaRPr lang="en-US" altLang="x-non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2CC4330-EBCF-574A-BD4F-AC813515E2A3}" type="slidenum">
              <a:rPr lang="en-US" altLang="x-none" sz="1400"/>
              <a:pPr eaLnBrk="1" hangingPunct="1"/>
              <a:t>13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1846217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Incremental Strategy Analysis </a:t>
            </a:r>
          </a:p>
        </p:txBody>
      </p:sp>
      <p:sp>
        <p:nvSpPr>
          <p:cNvPr id="1229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800" dirty="0"/>
              <a:t>We replace the old array with a new one </a:t>
            </a:r>
            <a:r>
              <a:rPr lang="en-US" altLang="x-none" sz="2800" b="1" i="1" dirty="0">
                <a:latin typeface="Times New Roman" charset="0"/>
              </a:rPr>
              <a:t>k </a:t>
            </a:r>
            <a:r>
              <a:rPr lang="en-US" altLang="x-none" sz="2800" i="1" dirty="0">
                <a:latin typeface="Times New Roman" charset="0"/>
              </a:rPr>
              <a:t>= </a:t>
            </a:r>
            <a:r>
              <a:rPr lang="en-US" altLang="x-none" sz="2800" b="1" i="1" dirty="0">
                <a:latin typeface="Times New Roman" charset="0"/>
              </a:rPr>
              <a:t>n</a:t>
            </a:r>
            <a:r>
              <a:rPr lang="en-US" altLang="x-none" sz="2800" dirty="0"/>
              <a:t>/</a:t>
            </a:r>
            <a:r>
              <a:rPr lang="en-US" altLang="x-none" sz="2800" b="1" i="1" dirty="0">
                <a:latin typeface="Times New Roman" charset="0"/>
              </a:rPr>
              <a:t>c </a:t>
            </a:r>
            <a:r>
              <a:rPr lang="en-US" altLang="x-none" sz="2800" dirty="0"/>
              <a:t>times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 dirty="0"/>
              <a:t>The total time </a:t>
            </a:r>
            <a:r>
              <a:rPr lang="en-US" altLang="x-none" sz="2800" b="1" i="1" dirty="0">
                <a:latin typeface="Times New Roman" charset="0"/>
                <a:sym typeface="Symbol" charset="2"/>
              </a:rPr>
              <a:t>T</a:t>
            </a:r>
            <a:r>
              <a:rPr lang="en-US" altLang="x-none" sz="2800" dirty="0">
                <a:latin typeface="Times New Roman" charset="0"/>
                <a:sym typeface="Symbol" charset="2"/>
              </a:rPr>
              <a:t>(</a:t>
            </a:r>
            <a:r>
              <a:rPr lang="en-US" altLang="x-none" sz="2800" b="1" i="1" dirty="0">
                <a:latin typeface="Times New Roman" charset="0"/>
                <a:sym typeface="Symbol" charset="2"/>
              </a:rPr>
              <a:t>n</a:t>
            </a:r>
            <a:r>
              <a:rPr lang="en-US" altLang="x-none" sz="2800" dirty="0">
                <a:latin typeface="Times New Roman" charset="0"/>
                <a:sym typeface="Symbol" charset="2"/>
              </a:rPr>
              <a:t>)</a:t>
            </a:r>
            <a:r>
              <a:rPr lang="en-US" altLang="x-none" sz="2800" dirty="0"/>
              <a:t> of a series of </a:t>
            </a:r>
            <a:r>
              <a:rPr lang="en-US" altLang="x-none" sz="2800" b="1" i="1" dirty="0">
                <a:latin typeface="Times New Roman" charset="0"/>
              </a:rPr>
              <a:t>n</a:t>
            </a:r>
            <a:r>
              <a:rPr lang="en-US" altLang="x-none" sz="2800" dirty="0"/>
              <a:t> insert operations is proportional to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800" b="1" i="1" dirty="0">
                <a:latin typeface="Times New Roman" charset="0"/>
              </a:rPr>
              <a:t>n</a:t>
            </a:r>
            <a:r>
              <a:rPr lang="en-US" altLang="x-none" sz="2800" i="1" dirty="0">
                <a:latin typeface="Times New Roman" charset="0"/>
              </a:rPr>
              <a:t> + </a:t>
            </a:r>
            <a:r>
              <a:rPr lang="en-US" altLang="x-none" sz="2800" b="1" i="1" dirty="0">
                <a:latin typeface="Times New Roman" charset="0"/>
              </a:rPr>
              <a:t>c </a:t>
            </a:r>
            <a:r>
              <a:rPr lang="en-US" altLang="x-none" sz="2800" i="1" dirty="0">
                <a:latin typeface="Times New Roman" charset="0"/>
              </a:rPr>
              <a:t>+ </a:t>
            </a:r>
            <a:r>
              <a:rPr lang="en-US" altLang="x-none" sz="2800" dirty="0">
                <a:latin typeface="Times New Roman" charset="0"/>
              </a:rPr>
              <a:t>2</a:t>
            </a:r>
            <a:r>
              <a:rPr lang="en-US" altLang="x-none" sz="2800" b="1" i="1" dirty="0">
                <a:latin typeface="Times New Roman" charset="0"/>
              </a:rPr>
              <a:t>c </a:t>
            </a:r>
            <a:r>
              <a:rPr lang="en-US" altLang="x-none" sz="2800" dirty="0">
                <a:latin typeface="Times New Roman" charset="0"/>
              </a:rPr>
              <a:t>+ 3</a:t>
            </a:r>
            <a:r>
              <a:rPr lang="en-US" altLang="x-none" sz="2800" b="1" i="1" dirty="0">
                <a:latin typeface="Times New Roman" charset="0"/>
              </a:rPr>
              <a:t>c </a:t>
            </a:r>
            <a:r>
              <a:rPr lang="en-US" altLang="x-none" sz="2800" dirty="0">
                <a:latin typeface="Times New Roman" charset="0"/>
              </a:rPr>
              <a:t>+ 4</a:t>
            </a:r>
            <a:r>
              <a:rPr lang="en-US" altLang="x-none" sz="2800" b="1" i="1" dirty="0">
                <a:latin typeface="Times New Roman" charset="0"/>
              </a:rPr>
              <a:t>c </a:t>
            </a:r>
            <a:r>
              <a:rPr lang="en-US" altLang="x-none" sz="2800" dirty="0">
                <a:latin typeface="Times New Roman" charset="0"/>
              </a:rPr>
              <a:t>+</a:t>
            </a:r>
            <a:r>
              <a:rPr lang="en-US" altLang="x-none" sz="2800" b="1" i="1" dirty="0">
                <a:latin typeface="Times New Roman" charset="0"/>
              </a:rPr>
              <a:t> … </a:t>
            </a:r>
            <a:r>
              <a:rPr lang="en-US" altLang="x-none" sz="2800" dirty="0">
                <a:latin typeface="Times New Roman" charset="0"/>
              </a:rPr>
              <a:t>+ </a:t>
            </a:r>
            <a:r>
              <a:rPr lang="en-US" altLang="x-none" sz="2800" b="1" i="1" dirty="0">
                <a:latin typeface="Times New Roman" charset="0"/>
              </a:rPr>
              <a:t>kc </a:t>
            </a:r>
            <a:r>
              <a:rPr lang="en-US" altLang="x-none" sz="2800" i="1" dirty="0">
                <a:latin typeface="Times New Roman" charset="0"/>
              </a:rPr>
              <a:t>=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800" b="1" i="1" dirty="0">
                <a:latin typeface="Times New Roman" charset="0"/>
              </a:rPr>
              <a:t>n</a:t>
            </a:r>
            <a:r>
              <a:rPr lang="en-US" altLang="x-none" sz="2800" i="1" dirty="0">
                <a:latin typeface="Times New Roman" charset="0"/>
              </a:rPr>
              <a:t> + </a:t>
            </a:r>
            <a:r>
              <a:rPr lang="en-US" altLang="x-none" sz="2800" b="1" i="1" dirty="0">
                <a:latin typeface="Times New Roman" charset="0"/>
              </a:rPr>
              <a:t>c</a:t>
            </a:r>
            <a:r>
              <a:rPr lang="en-US" altLang="x-none" sz="2800" dirty="0">
                <a:latin typeface="Times New Roman" charset="0"/>
              </a:rPr>
              <a:t>(1 + 2 + 3 + … + </a:t>
            </a:r>
            <a:r>
              <a:rPr lang="en-US" altLang="x-none" sz="2800" b="1" i="1" dirty="0">
                <a:latin typeface="Times New Roman" charset="0"/>
              </a:rPr>
              <a:t>k</a:t>
            </a:r>
            <a:r>
              <a:rPr lang="en-US" altLang="x-none" sz="2800" dirty="0">
                <a:latin typeface="Times New Roman" charset="0"/>
              </a:rPr>
              <a:t>) </a:t>
            </a:r>
            <a:r>
              <a:rPr lang="en-US" altLang="x-none" sz="2800" i="1" dirty="0">
                <a:latin typeface="Times New Roman" charset="0"/>
              </a:rPr>
              <a:t>=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800" b="1" i="1" dirty="0">
                <a:latin typeface="Times New Roman" charset="0"/>
              </a:rPr>
              <a:t>n</a:t>
            </a:r>
            <a:r>
              <a:rPr lang="en-US" altLang="x-none" sz="2800" i="1" dirty="0">
                <a:latin typeface="Times New Roman" charset="0"/>
              </a:rPr>
              <a:t> + </a:t>
            </a:r>
            <a:r>
              <a:rPr lang="en-US" altLang="x-none" sz="2800" b="1" i="1" dirty="0" err="1">
                <a:latin typeface="Times New Roman" charset="0"/>
              </a:rPr>
              <a:t>ck</a:t>
            </a:r>
            <a:r>
              <a:rPr lang="en-US" altLang="x-none" sz="2800" dirty="0">
                <a:latin typeface="Times New Roman" charset="0"/>
              </a:rPr>
              <a:t>(</a:t>
            </a:r>
            <a:r>
              <a:rPr lang="en-US" altLang="x-none" sz="2800" b="1" i="1" dirty="0">
                <a:latin typeface="Times New Roman" charset="0"/>
              </a:rPr>
              <a:t>k </a:t>
            </a:r>
            <a:r>
              <a:rPr lang="en-US" altLang="x-none" sz="2800" dirty="0">
                <a:latin typeface="Times New Roman" charset="0"/>
              </a:rPr>
              <a:t>+ 1)/2</a:t>
            </a:r>
          </a:p>
          <a:p>
            <a:pPr eaLnBrk="1" hangingPunct="1">
              <a:lnSpc>
                <a:spcPct val="90000"/>
              </a:lnSpc>
            </a:pPr>
            <a:endParaRPr lang="en-US" altLang="x-none" sz="28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800" dirty="0"/>
              <a:t>Since </a:t>
            </a:r>
            <a:r>
              <a:rPr lang="en-US" altLang="x-none" sz="2800" b="1" i="1" dirty="0">
                <a:latin typeface="Times New Roman" charset="0"/>
              </a:rPr>
              <a:t>c</a:t>
            </a:r>
            <a:r>
              <a:rPr lang="en-US" altLang="x-none" sz="2800" dirty="0"/>
              <a:t> is a constant, </a:t>
            </a:r>
            <a:r>
              <a:rPr lang="en-US" altLang="x-none" sz="2800" b="1" i="1" dirty="0">
                <a:latin typeface="Times New Roman" charset="0"/>
                <a:sym typeface="Symbol" charset="2"/>
              </a:rPr>
              <a:t>T</a:t>
            </a:r>
            <a:r>
              <a:rPr lang="en-US" altLang="x-none" sz="2800" dirty="0">
                <a:latin typeface="Times New Roman" charset="0"/>
                <a:sym typeface="Symbol" charset="2"/>
              </a:rPr>
              <a:t>(</a:t>
            </a:r>
            <a:r>
              <a:rPr lang="en-US" altLang="x-none" sz="2800" b="1" i="1" dirty="0">
                <a:latin typeface="Times New Roman" charset="0"/>
                <a:sym typeface="Symbol" charset="2"/>
              </a:rPr>
              <a:t>n</a:t>
            </a:r>
            <a:r>
              <a:rPr lang="en-US" altLang="x-none" sz="2800" dirty="0">
                <a:latin typeface="Times New Roman" charset="0"/>
                <a:sym typeface="Symbol" charset="2"/>
              </a:rPr>
              <a:t>)</a:t>
            </a:r>
            <a:r>
              <a:rPr lang="en-US" altLang="x-none" sz="2800" dirty="0"/>
              <a:t> is </a:t>
            </a:r>
            <a:r>
              <a:rPr lang="en-US" altLang="x-none" sz="2800" b="1" i="1" dirty="0">
                <a:latin typeface="Times New Roman" charset="0"/>
                <a:sym typeface="Symbol" charset="2"/>
              </a:rPr>
              <a:t>O</a:t>
            </a:r>
            <a:r>
              <a:rPr lang="en-US" altLang="x-none" sz="2800" dirty="0">
                <a:latin typeface="Times New Roman" charset="0"/>
                <a:sym typeface="Symbol" charset="2"/>
              </a:rPr>
              <a:t>(</a:t>
            </a:r>
            <a:r>
              <a:rPr lang="en-US" altLang="x-none" sz="2800" b="1" i="1" dirty="0">
                <a:latin typeface="Times New Roman" charset="0"/>
              </a:rPr>
              <a:t>n</a:t>
            </a:r>
            <a:r>
              <a:rPr lang="en-US" altLang="x-none" sz="2800" i="1" dirty="0">
                <a:latin typeface="Times New Roman" charset="0"/>
              </a:rPr>
              <a:t> +</a:t>
            </a:r>
            <a:r>
              <a:rPr lang="en-US" altLang="x-none" sz="2800" dirty="0">
                <a:latin typeface="Times New Roman" charset="0"/>
                <a:sym typeface="Symbol" charset="2"/>
              </a:rPr>
              <a:t> </a:t>
            </a:r>
            <a:r>
              <a:rPr lang="en-US" altLang="x-none" sz="2800" b="1" i="1" dirty="0">
                <a:latin typeface="Times New Roman" charset="0"/>
                <a:sym typeface="Symbol" charset="2"/>
              </a:rPr>
              <a:t>k</a:t>
            </a:r>
            <a:r>
              <a:rPr lang="en-US" altLang="x-none" sz="2800" baseline="30000" dirty="0">
                <a:latin typeface="Times New Roman" charset="0"/>
                <a:sym typeface="Symbol" charset="2"/>
              </a:rPr>
              <a:t>2</a:t>
            </a:r>
            <a:r>
              <a:rPr lang="en-US" altLang="x-none" sz="2800" dirty="0">
                <a:latin typeface="Times New Roman" charset="0"/>
                <a:sym typeface="Symbol" charset="2"/>
              </a:rPr>
              <a:t>)</a:t>
            </a:r>
            <a:r>
              <a:rPr lang="en-US" altLang="x-none" sz="2800" dirty="0"/>
              <a:t>,</a:t>
            </a:r>
            <a:r>
              <a:rPr lang="en-US" altLang="x-none" sz="2800" dirty="0">
                <a:latin typeface="Times New Roman" charset="0"/>
                <a:sym typeface="Symbol" charset="2"/>
              </a:rPr>
              <a:t> </a:t>
            </a:r>
            <a:r>
              <a:rPr lang="en-US" altLang="x-none" sz="2800" dirty="0"/>
              <a:t>i.e., </a:t>
            </a:r>
            <a:r>
              <a:rPr lang="en-US" altLang="x-none" sz="2800" b="1" i="1" dirty="0">
                <a:latin typeface="Times New Roman" charset="0"/>
                <a:sym typeface="Symbol" charset="2"/>
              </a:rPr>
              <a:t>O</a:t>
            </a:r>
            <a:r>
              <a:rPr lang="en-US" altLang="x-none" sz="2800" dirty="0">
                <a:latin typeface="Times New Roman" charset="0"/>
                <a:sym typeface="Symbol" charset="2"/>
              </a:rPr>
              <a:t>(</a:t>
            </a:r>
            <a:r>
              <a:rPr lang="en-US" altLang="x-none" sz="2800" b="1" i="1" dirty="0">
                <a:latin typeface="Times New Roman" charset="0"/>
                <a:sym typeface="Symbol" charset="2"/>
              </a:rPr>
              <a:t>n</a:t>
            </a:r>
            <a:r>
              <a:rPr lang="en-US" altLang="x-none" sz="2800" baseline="30000" dirty="0">
                <a:latin typeface="Times New Roman" charset="0"/>
                <a:sym typeface="Symbol" charset="2"/>
              </a:rPr>
              <a:t>2</a:t>
            </a:r>
            <a:r>
              <a:rPr lang="en-US" altLang="x-none" sz="2800" dirty="0">
                <a:latin typeface="Times New Roman" charset="0"/>
                <a:sym typeface="Symbol" charset="2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x-none" sz="28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800" dirty="0"/>
              <a:t>The amortized time of an insert operation is </a:t>
            </a:r>
            <a:r>
              <a:rPr lang="en-US" altLang="x-none" sz="2800" b="1" i="1" dirty="0">
                <a:latin typeface="Times New Roman" charset="0"/>
                <a:sym typeface="Symbol" charset="2"/>
              </a:rPr>
              <a:t>O</a:t>
            </a:r>
            <a:r>
              <a:rPr lang="en-US" altLang="x-none" sz="2800" dirty="0">
                <a:latin typeface="Times New Roman" charset="0"/>
                <a:sym typeface="Symbol" charset="2"/>
              </a:rPr>
              <a:t>(</a:t>
            </a:r>
            <a:r>
              <a:rPr lang="en-US" altLang="x-none" sz="2800" b="1" i="1" dirty="0">
                <a:latin typeface="Times New Roman" charset="0"/>
                <a:sym typeface="Symbol" charset="2"/>
              </a:rPr>
              <a:t>n</a:t>
            </a:r>
            <a:r>
              <a:rPr lang="en-US" altLang="x-none" sz="2800" dirty="0">
                <a:latin typeface="Times New Roman" charset="0"/>
                <a:sym typeface="Symbol" charset="2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x-none" sz="2800" dirty="0">
              <a:latin typeface="Times New Roman" charset="0"/>
              <a:sym typeface="Symbol" charset="2"/>
            </a:endParaRP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072225D-70A5-1740-A069-54A7A65CAAD8}" type="slidenum">
              <a:rPr lang="en-US" altLang="x-none" sz="1400"/>
              <a:pPr eaLnBrk="1" hangingPunct="1"/>
              <a:t>14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179187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Doubling Strategy Analysis</a:t>
            </a:r>
          </a:p>
        </p:txBody>
      </p:sp>
      <p:sp>
        <p:nvSpPr>
          <p:cNvPr id="133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6057901" cy="5181600"/>
          </a:xfrm>
        </p:spPr>
        <p:txBody>
          <a:bodyPr/>
          <a:lstStyle/>
          <a:p>
            <a:pPr eaLnBrk="1" hangingPunct="1"/>
            <a:r>
              <a:rPr lang="en-US" altLang="x-none" sz="2600" dirty="0"/>
              <a:t>We replace the old array with a new one </a:t>
            </a:r>
            <a:r>
              <a:rPr lang="en-US" altLang="x-none" sz="2600" b="1" i="1" dirty="0">
                <a:latin typeface="Times New Roman" charset="0"/>
              </a:rPr>
              <a:t>k </a:t>
            </a:r>
            <a:r>
              <a:rPr lang="en-US" altLang="x-none" sz="2600" i="1" dirty="0">
                <a:latin typeface="Times New Roman" charset="0"/>
              </a:rPr>
              <a:t>= </a:t>
            </a:r>
            <a:r>
              <a:rPr lang="en-US" altLang="x-none" sz="2600" dirty="0">
                <a:latin typeface="Times New Roman" charset="0"/>
              </a:rPr>
              <a:t>log</a:t>
            </a:r>
            <a:r>
              <a:rPr lang="en-US" altLang="x-none" sz="2600" baseline="-25000" dirty="0">
                <a:latin typeface="Times New Roman" charset="0"/>
              </a:rPr>
              <a:t>2</a:t>
            </a:r>
            <a:r>
              <a:rPr lang="en-US" altLang="x-none" sz="2600" i="1" dirty="0">
                <a:latin typeface="Times New Roman" charset="0"/>
              </a:rPr>
              <a:t> </a:t>
            </a:r>
            <a:r>
              <a:rPr lang="en-US" altLang="x-none" sz="2600" b="1" i="1" dirty="0">
                <a:latin typeface="Times New Roman" charset="0"/>
              </a:rPr>
              <a:t>n </a:t>
            </a:r>
            <a:r>
              <a:rPr lang="en-US" altLang="x-none" sz="2600" dirty="0"/>
              <a:t>times</a:t>
            </a:r>
          </a:p>
          <a:p>
            <a:pPr eaLnBrk="1" hangingPunct="1"/>
            <a:endParaRPr lang="en-US" altLang="x-none" sz="2600" dirty="0"/>
          </a:p>
          <a:p>
            <a:pPr eaLnBrk="1" hangingPunct="1"/>
            <a:r>
              <a:rPr lang="en-US" altLang="x-none" sz="2600" dirty="0"/>
              <a:t>The total time </a:t>
            </a:r>
            <a:r>
              <a:rPr lang="en-US" altLang="x-none" sz="2600" b="1" i="1" dirty="0">
                <a:latin typeface="Times New Roman" charset="0"/>
                <a:sym typeface="Symbol" charset="2"/>
              </a:rPr>
              <a:t>T</a:t>
            </a:r>
            <a:r>
              <a:rPr lang="en-US" altLang="x-none" sz="2600" dirty="0">
                <a:latin typeface="Times New Roman" charset="0"/>
                <a:sym typeface="Symbol" charset="2"/>
              </a:rPr>
              <a:t>(</a:t>
            </a:r>
            <a:r>
              <a:rPr lang="en-US" altLang="x-none" sz="2600" b="1" i="1" dirty="0">
                <a:latin typeface="Times New Roman" charset="0"/>
                <a:sym typeface="Symbol" charset="2"/>
              </a:rPr>
              <a:t>n</a:t>
            </a:r>
            <a:r>
              <a:rPr lang="en-US" altLang="x-none" sz="2600" dirty="0">
                <a:latin typeface="Times New Roman" charset="0"/>
                <a:sym typeface="Symbol" charset="2"/>
              </a:rPr>
              <a:t>)</a:t>
            </a:r>
            <a:r>
              <a:rPr lang="en-US" altLang="x-none" sz="2600" dirty="0"/>
              <a:t> of a series of </a:t>
            </a:r>
            <a:r>
              <a:rPr lang="en-US" altLang="x-none" sz="2600" b="1" i="1" dirty="0">
                <a:latin typeface="Times New Roman" charset="0"/>
              </a:rPr>
              <a:t>n</a:t>
            </a:r>
            <a:r>
              <a:rPr lang="en-US" altLang="x-none" sz="2600" dirty="0"/>
              <a:t> insert operations is proportional to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600" b="1" i="1" dirty="0">
                <a:latin typeface="Times New Roman" charset="0"/>
              </a:rPr>
              <a:t>		n</a:t>
            </a:r>
            <a:r>
              <a:rPr lang="en-US" altLang="x-none" sz="2600" i="1" dirty="0">
                <a:latin typeface="Times New Roman" charset="0"/>
              </a:rPr>
              <a:t> + </a:t>
            </a:r>
            <a:r>
              <a:rPr lang="en-US" altLang="x-none" sz="2600" dirty="0">
                <a:solidFill>
                  <a:schemeClr val="tx2"/>
                </a:solidFill>
                <a:latin typeface="Times New Roman" charset="0"/>
              </a:rPr>
              <a:t>1 + 2 + 4 + 8 + …+ 2</a:t>
            </a:r>
            <a:r>
              <a:rPr lang="en-US" altLang="x-none" sz="2600" b="1" i="1" baseline="30000" dirty="0">
                <a:solidFill>
                  <a:schemeClr val="tx2"/>
                </a:solidFill>
                <a:latin typeface="Times New Roman" charset="0"/>
              </a:rPr>
              <a:t>k</a:t>
            </a:r>
            <a:r>
              <a:rPr lang="en-US" altLang="x-none" sz="2600" b="1" i="1" dirty="0">
                <a:latin typeface="Times New Roman" charset="0"/>
              </a:rPr>
              <a:t> </a:t>
            </a:r>
            <a:r>
              <a:rPr lang="en-US" altLang="x-none" sz="2600" i="1" dirty="0">
                <a:latin typeface="Times New Roman" charset="0"/>
              </a:rPr>
              <a:t>=</a:t>
            </a:r>
            <a:br>
              <a:rPr lang="en-US" altLang="x-none" sz="2600" i="1" dirty="0">
                <a:latin typeface="Times New Roman" charset="0"/>
              </a:rPr>
            </a:br>
            <a:r>
              <a:rPr lang="en-US" altLang="x-none" sz="2600" i="1" dirty="0">
                <a:latin typeface="Times New Roman" charset="0"/>
              </a:rPr>
              <a:t>	</a:t>
            </a:r>
            <a:r>
              <a:rPr lang="en-US" altLang="x-none" sz="2600" b="1" i="1" dirty="0">
                <a:latin typeface="Times New Roman" charset="0"/>
              </a:rPr>
              <a:t>n</a:t>
            </a:r>
            <a:r>
              <a:rPr lang="en-US" altLang="x-none" sz="2600" i="1" dirty="0">
                <a:latin typeface="Times New Roman" charset="0"/>
              </a:rPr>
              <a:t> </a:t>
            </a:r>
            <a:r>
              <a:rPr lang="en-US" altLang="x-none" sz="2600" dirty="0">
                <a:latin typeface="Symbol" charset="2"/>
              </a:rPr>
              <a:t>+</a:t>
            </a:r>
            <a:r>
              <a:rPr lang="en-US" altLang="x-none" sz="2600" dirty="0">
                <a:latin typeface="Times New Roman" charset="0"/>
              </a:rPr>
              <a:t> </a:t>
            </a:r>
            <a:r>
              <a:rPr lang="en-US" altLang="x-none" sz="26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altLang="x-none" sz="2600" b="1" i="1" baseline="30000" dirty="0">
                <a:solidFill>
                  <a:schemeClr val="tx2"/>
                </a:solidFill>
                <a:latin typeface="Times New Roman" charset="0"/>
              </a:rPr>
              <a:t>k </a:t>
            </a:r>
            <a:r>
              <a:rPr lang="en-US" altLang="x-none" sz="2600" baseline="30000" dirty="0">
                <a:solidFill>
                  <a:schemeClr val="tx2"/>
                </a:solidFill>
                <a:latin typeface="Times New Roman" charset="0"/>
              </a:rPr>
              <a:t>+ 1</a:t>
            </a:r>
            <a:r>
              <a:rPr lang="en-US" altLang="x-none" sz="26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x-none" sz="2600" dirty="0">
                <a:solidFill>
                  <a:schemeClr val="tx2"/>
                </a:solidFill>
                <a:latin typeface="Symbol" charset="2"/>
              </a:rPr>
              <a:t>- </a:t>
            </a:r>
            <a:r>
              <a:rPr lang="en-US" altLang="x-none" sz="26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altLang="x-none" sz="2600" dirty="0">
                <a:latin typeface="Times New Roman" charset="0"/>
              </a:rPr>
              <a:t> </a:t>
            </a:r>
            <a:r>
              <a:rPr lang="en-US" altLang="x-none" sz="2600" b="1" i="1" dirty="0">
                <a:latin typeface="Times New Roman" charset="0"/>
              </a:rPr>
              <a:t> </a:t>
            </a:r>
            <a:r>
              <a:rPr lang="en-US" altLang="x-none" sz="2600" i="1" dirty="0">
                <a:latin typeface="Times New Roman" charset="0"/>
              </a:rPr>
              <a:t>= 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600" i="1" dirty="0">
                <a:latin typeface="Times New Roman" charset="0"/>
              </a:rPr>
              <a:t>		</a:t>
            </a:r>
            <a:r>
              <a:rPr lang="en-US" altLang="x-none" sz="2600" dirty="0">
                <a:latin typeface="Times New Roman" charset="0"/>
              </a:rPr>
              <a:t>3</a:t>
            </a:r>
            <a:r>
              <a:rPr lang="en-US" altLang="x-none" sz="2600" b="1" i="1" dirty="0">
                <a:latin typeface="Times New Roman" charset="0"/>
              </a:rPr>
              <a:t>n </a:t>
            </a:r>
            <a:r>
              <a:rPr lang="en-US" altLang="x-none" sz="2600" dirty="0">
                <a:latin typeface="Symbol" charset="2"/>
              </a:rPr>
              <a:t>- </a:t>
            </a:r>
            <a:r>
              <a:rPr lang="en-US" altLang="x-none" sz="2600" dirty="0">
                <a:latin typeface="Times New Roman" charset="0"/>
              </a:rPr>
              <a:t>1</a:t>
            </a:r>
          </a:p>
          <a:p>
            <a:pPr eaLnBrk="1" hangingPunct="1"/>
            <a:r>
              <a:rPr lang="en-US" altLang="x-none" sz="2600" b="1" i="1" dirty="0">
                <a:latin typeface="Times New Roman" charset="0"/>
                <a:sym typeface="Symbol" charset="2"/>
              </a:rPr>
              <a:t>T</a:t>
            </a:r>
            <a:r>
              <a:rPr lang="en-US" altLang="x-none" sz="2600" dirty="0">
                <a:latin typeface="Times New Roman" charset="0"/>
                <a:sym typeface="Symbol" charset="2"/>
              </a:rPr>
              <a:t>(</a:t>
            </a:r>
            <a:r>
              <a:rPr lang="en-US" altLang="x-none" sz="2600" b="1" i="1" dirty="0">
                <a:latin typeface="Times New Roman" charset="0"/>
                <a:sym typeface="Symbol" charset="2"/>
              </a:rPr>
              <a:t>n</a:t>
            </a:r>
            <a:r>
              <a:rPr lang="en-US" altLang="x-none" sz="2600" dirty="0">
                <a:latin typeface="Times New Roman" charset="0"/>
                <a:sym typeface="Symbol" charset="2"/>
              </a:rPr>
              <a:t>)</a:t>
            </a:r>
            <a:r>
              <a:rPr lang="en-US" altLang="x-none" sz="2600" dirty="0"/>
              <a:t> is </a:t>
            </a:r>
            <a:r>
              <a:rPr lang="en-US" altLang="x-none" sz="2600" b="1" i="1" dirty="0">
                <a:latin typeface="Times New Roman" charset="0"/>
                <a:sym typeface="Symbol" charset="2"/>
              </a:rPr>
              <a:t>O</a:t>
            </a:r>
            <a:r>
              <a:rPr lang="en-US" altLang="x-none" sz="2600" dirty="0">
                <a:latin typeface="Times New Roman" charset="0"/>
                <a:sym typeface="Symbol" charset="2"/>
              </a:rPr>
              <a:t>(</a:t>
            </a:r>
            <a:r>
              <a:rPr lang="en-US" altLang="x-none" sz="2600" b="1" i="1" dirty="0">
                <a:latin typeface="Times New Roman" charset="0"/>
                <a:sym typeface="Symbol" charset="2"/>
              </a:rPr>
              <a:t>n</a:t>
            </a:r>
            <a:r>
              <a:rPr lang="en-US" altLang="x-none" sz="2600" dirty="0">
                <a:latin typeface="Times New Roman" charset="0"/>
                <a:sym typeface="Symbol" charset="2"/>
              </a:rPr>
              <a:t>)</a:t>
            </a:r>
          </a:p>
          <a:p>
            <a:pPr eaLnBrk="1" hangingPunct="1"/>
            <a:endParaRPr lang="en-US" altLang="x-none" sz="2600" dirty="0"/>
          </a:p>
          <a:p>
            <a:pPr eaLnBrk="1" hangingPunct="1"/>
            <a:r>
              <a:rPr lang="en-US" altLang="x-none" sz="2600" dirty="0"/>
              <a:t>The amortized time of an insert operation is </a:t>
            </a:r>
            <a:r>
              <a:rPr lang="en-US" altLang="x-none" sz="2600" b="1" i="1" dirty="0">
                <a:latin typeface="Times New Roman" charset="0"/>
                <a:sym typeface="Symbol" charset="2"/>
              </a:rPr>
              <a:t>O</a:t>
            </a:r>
            <a:r>
              <a:rPr lang="en-US" altLang="x-none" sz="2600" dirty="0">
                <a:latin typeface="Times New Roman" charset="0"/>
                <a:sym typeface="Symbol" charset="2"/>
              </a:rPr>
              <a:t>(</a:t>
            </a:r>
            <a:r>
              <a:rPr lang="en-US" altLang="x-none" sz="2600" dirty="0">
                <a:latin typeface="Times New Roman" charset="0"/>
              </a:rPr>
              <a:t>1</a:t>
            </a:r>
            <a:r>
              <a:rPr lang="en-US" altLang="x-none" sz="2600" dirty="0">
                <a:latin typeface="Times New Roman" charset="0"/>
                <a:sym typeface="Symbol" charset="2"/>
              </a:rPr>
              <a:t>)</a:t>
            </a:r>
            <a:endParaRPr lang="en-US" altLang="x-none" sz="3000" dirty="0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67CE5D25-5896-4840-868E-768E7FDC261D}" type="slidenum">
              <a:rPr lang="en-US" altLang="x-none" sz="1400"/>
              <a:pPr eaLnBrk="1" hangingPunct="1"/>
              <a:t>15</a:t>
            </a:fld>
            <a:endParaRPr lang="en-US" altLang="x-none" sz="1400"/>
          </a:p>
        </p:txBody>
      </p:sp>
      <p:grpSp>
        <p:nvGrpSpPr>
          <p:cNvPr id="13318" name="Group 4"/>
          <p:cNvGrpSpPr>
            <a:grpSpLocks/>
          </p:cNvGrpSpPr>
          <p:nvPr/>
        </p:nvGrpSpPr>
        <p:grpSpPr bwMode="auto">
          <a:xfrm>
            <a:off x="6400800" y="2362200"/>
            <a:ext cx="2438400" cy="3048000"/>
            <a:chOff x="3840" y="1488"/>
            <a:chExt cx="1536" cy="1920"/>
          </a:xfrm>
        </p:grpSpPr>
        <p:sp>
          <p:nvSpPr>
            <p:cNvPr id="13320" name="Rectangle 5"/>
            <p:cNvSpPr>
              <a:spLocks noChangeArrowheads="1"/>
            </p:cNvSpPr>
            <p:nvPr/>
          </p:nvSpPr>
          <p:spPr bwMode="auto">
            <a:xfrm>
              <a:off x="3840" y="1872"/>
              <a:ext cx="1536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69638" name="Text Box 6"/>
            <p:cNvSpPr txBox="1">
              <a:spLocks noChangeArrowheads="1"/>
            </p:cNvSpPr>
            <p:nvPr/>
          </p:nvSpPr>
          <p:spPr bwMode="auto">
            <a:xfrm>
              <a:off x="3840" y="1488"/>
              <a:ext cx="15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geometric series</a:t>
              </a:r>
            </a:p>
          </p:txBody>
        </p:sp>
        <p:sp>
          <p:nvSpPr>
            <p:cNvPr id="13322" name="Rectangle 7"/>
            <p:cNvSpPr>
              <a:spLocks noChangeArrowheads="1"/>
            </p:cNvSpPr>
            <p:nvPr/>
          </p:nvSpPr>
          <p:spPr bwMode="auto">
            <a:xfrm>
              <a:off x="4608" y="1872"/>
              <a:ext cx="768" cy="816"/>
            </a:xfrm>
            <a:prstGeom prst="rect">
              <a:avLst/>
            </a:prstGeom>
            <a:solidFill>
              <a:srgbClr val="8097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3323" name="Rectangle 8"/>
            <p:cNvSpPr>
              <a:spLocks noChangeArrowheads="1"/>
            </p:cNvSpPr>
            <p:nvPr/>
          </p:nvSpPr>
          <p:spPr bwMode="auto">
            <a:xfrm>
              <a:off x="3840" y="2640"/>
              <a:ext cx="1536" cy="768"/>
            </a:xfrm>
            <a:prstGeom prst="rect">
              <a:avLst/>
            </a:prstGeom>
            <a:solidFill>
              <a:srgbClr val="5674F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endParaRPr lang="x-none" altLang="x-none">
                <a:solidFill>
                  <a:schemeClr val="tx2"/>
                </a:solidFill>
              </a:endParaRPr>
            </a:p>
          </p:txBody>
        </p:sp>
        <p:sp>
          <p:nvSpPr>
            <p:cNvPr id="13324" name="Rectangle 9"/>
            <p:cNvSpPr>
              <a:spLocks noChangeArrowheads="1"/>
            </p:cNvSpPr>
            <p:nvPr/>
          </p:nvSpPr>
          <p:spPr bwMode="auto">
            <a:xfrm>
              <a:off x="3840" y="1872"/>
              <a:ext cx="768" cy="38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3325" name="Rectangle 10"/>
            <p:cNvSpPr>
              <a:spLocks noChangeArrowheads="1"/>
            </p:cNvSpPr>
            <p:nvPr/>
          </p:nvSpPr>
          <p:spPr bwMode="auto">
            <a:xfrm>
              <a:off x="3840" y="2256"/>
              <a:ext cx="384" cy="38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tx2"/>
                </a:solidFill>
              </a:endParaRPr>
            </a:p>
          </p:txBody>
        </p:sp>
        <p:sp>
          <p:nvSpPr>
            <p:cNvPr id="13326" name="Text Box 11"/>
            <p:cNvSpPr txBox="1">
              <a:spLocks noChangeArrowheads="1"/>
            </p:cNvSpPr>
            <p:nvPr/>
          </p:nvSpPr>
          <p:spPr bwMode="auto">
            <a:xfrm>
              <a:off x="3931" y="2304"/>
              <a:ext cx="2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r>
                <a:rPr lang="en-US" altLang="x-none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327" name="Text Box 12"/>
            <p:cNvSpPr txBox="1">
              <a:spLocks noChangeArrowheads="1"/>
            </p:cNvSpPr>
            <p:nvPr/>
          </p:nvSpPr>
          <p:spPr bwMode="auto">
            <a:xfrm>
              <a:off x="4103" y="1920"/>
              <a:ext cx="2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r>
                <a:rPr lang="en-US" altLang="x-none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3328" name="Text Box 13"/>
            <p:cNvSpPr txBox="1">
              <a:spLocks noChangeArrowheads="1"/>
            </p:cNvSpPr>
            <p:nvPr/>
          </p:nvSpPr>
          <p:spPr bwMode="auto">
            <a:xfrm>
              <a:off x="4299" y="2304"/>
              <a:ext cx="2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r>
                <a:rPr lang="en-US" altLang="x-none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329" name="Text Box 14"/>
            <p:cNvSpPr txBox="1">
              <a:spLocks noChangeArrowheads="1"/>
            </p:cNvSpPr>
            <p:nvPr/>
          </p:nvSpPr>
          <p:spPr bwMode="auto">
            <a:xfrm>
              <a:off x="4867" y="2096"/>
              <a:ext cx="2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r>
                <a:rPr lang="en-US" altLang="x-none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330" name="Text Box 15"/>
            <p:cNvSpPr txBox="1">
              <a:spLocks noChangeArrowheads="1"/>
            </p:cNvSpPr>
            <p:nvPr/>
          </p:nvSpPr>
          <p:spPr bwMode="auto">
            <a:xfrm>
              <a:off x="4507" y="2864"/>
              <a:ext cx="2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r>
                <a:rPr lang="en-US" altLang="x-none">
                  <a:solidFill>
                    <a:srgbClr val="000000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19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856F1-94D5-DA45-8935-62A63413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Professor, I have a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D1E80-6274-B74B-87B5-AFC1411B5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3810000" cy="5181600"/>
          </a:xfrm>
        </p:spPr>
        <p:txBody>
          <a:bodyPr/>
          <a:lstStyle/>
          <a:p>
            <a:r>
              <a:rPr lang="en-US" dirty="0"/>
              <a:t>In “computing spans”,</a:t>
            </a:r>
            <a:br>
              <a:rPr lang="en-US" dirty="0"/>
            </a:br>
            <a:r>
              <a:rPr lang="en-US" dirty="0"/>
              <a:t>why didn’t you do</a:t>
            </a:r>
            <a:br>
              <a:rPr lang="en-US" dirty="0"/>
            </a:br>
            <a:r>
              <a:rPr lang="en-US" dirty="0"/>
              <a:t>amortized analysis?</a:t>
            </a:r>
          </a:p>
          <a:p>
            <a:r>
              <a:rPr lang="en-US" dirty="0"/>
              <a:t>Can we do it? </a:t>
            </a:r>
          </a:p>
          <a:p>
            <a:r>
              <a:rPr lang="en-US" dirty="0"/>
              <a:t>Is it meaningful?</a:t>
            </a:r>
          </a:p>
          <a:p>
            <a:endParaRPr lang="en-US" dirty="0"/>
          </a:p>
          <a:p>
            <a:r>
              <a:rPr lang="en-US" dirty="0"/>
              <a:t>Think about this!</a:t>
            </a:r>
          </a:p>
          <a:p>
            <a:pPr lvl="1"/>
            <a:r>
              <a:rPr lang="en-US" dirty="0"/>
              <a:t>I am ready to discuss if you get your version of answer ready.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F4F37-B1D7-E643-B2DD-510816E104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16</a:t>
            </a:fld>
            <a:endParaRPr lang="en-US" altLang="ko-KR"/>
          </a:p>
        </p:txBody>
      </p:sp>
      <p:sp>
        <p:nvSpPr>
          <p:cNvPr id="5" name="Rectangle 5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038E55CA-0327-BE4E-9DE2-908C75E75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295400"/>
            <a:ext cx="45720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en-US" sz="2200" dirty="0">
                <a:latin typeface="Times New Roman" charset="0"/>
              </a:rPr>
              <a:t> </a:t>
            </a:r>
            <a:r>
              <a:rPr lang="en-US" altLang="en-US" sz="2200" b="1" i="1" dirty="0">
                <a:solidFill>
                  <a:schemeClr val="tx2"/>
                </a:solidFill>
                <a:latin typeface="Times New Roman" charset="0"/>
              </a:rPr>
              <a:t>spans2</a:t>
            </a:r>
            <a:r>
              <a:rPr lang="en-US" altLang="en-US" sz="2200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en-US" sz="2200" b="1" i="1" dirty="0">
                <a:solidFill>
                  <a:schemeClr val="tx2"/>
                </a:solidFill>
                <a:latin typeface="Times New Roman" charset="0"/>
              </a:rPr>
              <a:t>X, n</a:t>
            </a:r>
            <a:r>
              <a:rPr lang="en-US" altLang="en-US" sz="2200" dirty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</a:rPr>
              <a:t>					</a:t>
            </a:r>
            <a:r>
              <a:rPr lang="en-US" altLang="en-US" sz="2200" dirty="0">
                <a:sym typeface="Symbol" charset="2"/>
              </a:rPr>
              <a:t>#</a:t>
            </a:r>
            <a:endParaRPr lang="en-US" altLang="en-US" sz="2200" dirty="0">
              <a:solidFill>
                <a:schemeClr val="accent2"/>
              </a:solidFill>
              <a:latin typeface="Times New Roman" charset="0"/>
              <a:sym typeface="Symbol" charset="2"/>
            </a:endParaRPr>
          </a:p>
          <a:p>
            <a:pPr eaLnBrk="1" hangingPunct="1"/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	</a:t>
            </a:r>
            <a:r>
              <a:rPr lang="en-US" altLang="en-US" sz="2200" b="1" i="1" dirty="0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altLang="en-US" sz="22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 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</a:rPr>
              <a:t>new array of </a:t>
            </a:r>
            <a:r>
              <a:rPr lang="en-US" altLang="en-US" sz="2200" b="1" i="1" dirty="0">
                <a:solidFill>
                  <a:schemeClr val="accent2"/>
                </a:solidFill>
                <a:latin typeface="Times New Roman" charset="0"/>
              </a:rPr>
              <a:t>n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</a:rPr>
              <a:t> integers	  	</a:t>
            </a:r>
            <a:r>
              <a:rPr lang="en-US" altLang="en-US" sz="2200" b="1" i="1" dirty="0">
                <a:latin typeface="Times New Roman" charset="0"/>
                <a:sym typeface="Symbol" charset="2"/>
              </a:rPr>
              <a:t>n</a:t>
            </a:r>
          </a:p>
          <a:p>
            <a:pPr eaLnBrk="1" hangingPunct="1"/>
            <a:r>
              <a:rPr lang="en-US" altLang="en-US" sz="2200" b="1" i="1" dirty="0">
                <a:latin typeface="Times New Roman" charset="0"/>
                <a:sym typeface="Symbol" charset="2"/>
              </a:rPr>
              <a:t>	</a:t>
            </a:r>
            <a:r>
              <a:rPr lang="en-US" altLang="en-US" sz="2200" b="1" i="1" dirty="0">
                <a:solidFill>
                  <a:schemeClr val="accent2"/>
                </a:solidFill>
                <a:latin typeface="Times New Roman" charset="0"/>
              </a:rPr>
              <a:t>A</a:t>
            </a:r>
            <a:r>
              <a:rPr lang="en-US" altLang="en-US" sz="22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 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</a:rPr>
              <a:t>new empty stack				 	</a:t>
            </a:r>
            <a:r>
              <a:rPr lang="en-US" altLang="en-US" sz="2200" dirty="0">
                <a:latin typeface="Times New Roman" charset="0"/>
                <a:sym typeface="Symbol" charset="2"/>
              </a:rPr>
              <a:t>1</a:t>
            </a:r>
            <a:endParaRPr lang="en-US" altLang="en-US" sz="2200" b="1" i="1" dirty="0">
              <a:solidFill>
                <a:schemeClr val="accent2"/>
              </a:solidFill>
              <a:latin typeface="Times New Roman" charset="0"/>
            </a:endParaRPr>
          </a:p>
          <a:p>
            <a:pPr eaLnBrk="1" hangingPunct="1"/>
            <a:r>
              <a:rPr lang="en-US" altLang="en-US" sz="2200" dirty="0">
                <a:latin typeface="Times New Roman" charset="0"/>
              </a:rPr>
              <a:t>		</a:t>
            </a:r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</a:rPr>
              <a:t>for</a:t>
            </a:r>
            <a:r>
              <a:rPr lang="en-US" altLang="en-US" sz="2200" dirty="0">
                <a:latin typeface="Times New Roman" charset="0"/>
              </a:rPr>
              <a:t> 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altLang="en-US" sz="22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en-US" sz="2200" dirty="0">
                <a:solidFill>
                  <a:schemeClr val="tx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0</a:t>
            </a:r>
            <a:r>
              <a:rPr lang="en-US" altLang="en-US" sz="2200" dirty="0">
                <a:latin typeface="Times New Roman" charset="0"/>
                <a:sym typeface="Symbol" charset="2"/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to</a:t>
            </a:r>
            <a:r>
              <a:rPr lang="en-US" altLang="en-US" sz="2200" dirty="0">
                <a:latin typeface="Times New Roman" charset="0"/>
                <a:sym typeface="Symbol" charset="2"/>
              </a:rPr>
              <a:t> </a:t>
            </a:r>
            <a:r>
              <a:rPr lang="en-US" altLang="en-US" sz="22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n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200" dirty="0">
                <a:solidFill>
                  <a:schemeClr val="accent2"/>
                </a:solidFill>
                <a:latin typeface="Symbol" charset="2"/>
                <a:sym typeface="Symbol" charset="2"/>
              </a:rPr>
              <a:t>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1</a:t>
            </a:r>
            <a:r>
              <a:rPr lang="en-US" altLang="en-US" sz="2200" dirty="0">
                <a:latin typeface="Times New Roman" charset="0"/>
                <a:sym typeface="Symbol" charset="2"/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do					</a:t>
            </a:r>
            <a:r>
              <a:rPr lang="en-US" altLang="en-US" sz="2200" b="1" i="1" dirty="0">
                <a:latin typeface="Times New Roman" charset="0"/>
                <a:sym typeface="Symbol" charset="2"/>
              </a:rPr>
              <a:t>n</a:t>
            </a:r>
          </a:p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</a:rPr>
              <a:t>			while</a:t>
            </a:r>
            <a:r>
              <a:rPr lang="en-US" altLang="en-US" sz="2200" dirty="0">
                <a:latin typeface="Times New Roman" charset="0"/>
              </a:rPr>
              <a:t> 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(</a:t>
            </a:r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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</a:rPr>
              <a:t>A</a:t>
            </a:r>
            <a:r>
              <a:rPr lang="en-US" altLang="en-US" sz="2200" dirty="0" err="1">
                <a:latin typeface="Times New Roman" charset="0"/>
              </a:rPr>
              <a:t>.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</a:rPr>
              <a:t>empty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 </a:t>
            </a:r>
          </a:p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						</a:t>
            </a:r>
            <a:r>
              <a:rPr lang="en-US" altLang="en-US" sz="22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X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[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  <a:sym typeface="Symbol" charset="2"/>
              </a:rPr>
              <a:t>A.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</a:rPr>
              <a:t>top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</a:rPr>
              <a:t>()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]</a:t>
            </a:r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Symbol" charset="2"/>
                <a:sym typeface="Symbol" charset="2"/>
              </a:rPr>
              <a:t></a:t>
            </a:r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2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X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[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  <a:sym typeface="Symbol" charset="2"/>
              </a:rPr>
              <a:t>i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] 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</a:rPr>
              <a:t>)</a:t>
            </a:r>
            <a:r>
              <a:rPr lang="en-US" altLang="en-US" sz="2200" dirty="0">
                <a:latin typeface="Times New Roman" charset="0"/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do	</a:t>
            </a:r>
            <a:r>
              <a:rPr lang="en-US" altLang="en-US" sz="2200" b="1" i="1" dirty="0">
                <a:latin typeface="Times New Roman" charset="0"/>
                <a:sym typeface="Symbol" charset="2"/>
              </a:rPr>
              <a:t>n</a:t>
            </a:r>
          </a:p>
          <a:p>
            <a:pPr eaLnBrk="1" hangingPunct="1"/>
            <a:r>
              <a:rPr lang="en-US" altLang="en-US" sz="2200" b="1" i="1" dirty="0">
                <a:latin typeface="Times New Roman" charset="0"/>
                <a:sym typeface="Symbol" charset="2"/>
              </a:rPr>
              <a:t>				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  <a:sym typeface="Symbol" charset="2"/>
              </a:rPr>
              <a:t>A.pop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()</a:t>
            </a:r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										</a:t>
            </a:r>
            <a:r>
              <a:rPr lang="en-US" altLang="en-US" sz="2200" b="1" i="1" dirty="0">
                <a:latin typeface="Times New Roman" charset="0"/>
                <a:sym typeface="Symbol" charset="2"/>
              </a:rPr>
              <a:t>n</a:t>
            </a:r>
            <a:endParaRPr lang="en-US" altLang="en-US" sz="2200" dirty="0">
              <a:solidFill>
                <a:schemeClr val="accent2"/>
              </a:solidFill>
              <a:latin typeface="Times New Roman" charset="0"/>
              <a:sym typeface="Symbol" charset="2"/>
            </a:endParaRPr>
          </a:p>
          <a:p>
            <a:pPr eaLnBrk="1" hangingPunct="1"/>
            <a:r>
              <a:rPr lang="en-US" altLang="en-US" sz="2200" dirty="0">
                <a:latin typeface="Times New Roman" charset="0"/>
              </a:rPr>
              <a:t>			</a:t>
            </a:r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</a:rPr>
              <a:t>if 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</a:rPr>
              <a:t>A</a:t>
            </a:r>
            <a:r>
              <a:rPr lang="en-US" altLang="en-US" sz="2200" dirty="0" err="1">
                <a:latin typeface="Times New Roman" charset="0"/>
              </a:rPr>
              <a:t>.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</a:rPr>
              <a:t>empty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</a:rPr>
              <a:t>()</a:t>
            </a:r>
            <a:r>
              <a:rPr lang="en-US" altLang="en-US" sz="2200" dirty="0">
                <a:latin typeface="Times New Roman" charset="0"/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</a:rPr>
              <a:t>then</a:t>
            </a:r>
            <a:r>
              <a:rPr lang="en-US" altLang="en-US" sz="2200" dirty="0">
                <a:latin typeface="Times New Roman" charset="0"/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			 		</a:t>
            </a:r>
            <a:r>
              <a:rPr lang="en-US" altLang="en-US" sz="2200" b="1" i="1" dirty="0">
                <a:latin typeface="Times New Roman" charset="0"/>
                <a:sym typeface="Symbol" charset="2"/>
              </a:rPr>
              <a:t>n</a:t>
            </a:r>
            <a:endParaRPr lang="en-US" altLang="en-US" sz="2200" dirty="0">
              <a:latin typeface="Times New Roman" charset="0"/>
              <a:sym typeface="Symbol" charset="2"/>
            </a:endParaRPr>
          </a:p>
          <a:p>
            <a:pPr eaLnBrk="1" hangingPunct="1"/>
            <a:r>
              <a:rPr lang="en-US" altLang="en-US" sz="2200" dirty="0">
                <a:latin typeface="Times New Roman" charset="0"/>
                <a:sym typeface="Symbol" charset="2"/>
              </a:rPr>
              <a:t>				</a:t>
            </a:r>
            <a:r>
              <a:rPr lang="en-US" altLang="en-US" sz="22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S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[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  <a:sym typeface="Symbol" charset="2"/>
              </a:rPr>
              <a:t>i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]</a:t>
            </a:r>
            <a:r>
              <a:rPr lang="en-US" altLang="en-US" sz="2200" dirty="0">
                <a:solidFill>
                  <a:schemeClr val="tx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 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  <a:sym typeface="Symbol" charset="2"/>
              </a:rPr>
              <a:t>i</a:t>
            </a:r>
            <a:r>
              <a:rPr lang="en-US" altLang="en-US" sz="22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200" dirty="0">
                <a:solidFill>
                  <a:schemeClr val="accent2"/>
                </a:solidFill>
                <a:latin typeface="Symbol" charset="2"/>
                <a:sym typeface="Symbol" charset="2"/>
              </a:rPr>
              <a:t>+</a:t>
            </a:r>
            <a:r>
              <a:rPr lang="en-US" altLang="en-US" sz="22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1								</a:t>
            </a:r>
            <a:r>
              <a:rPr lang="en-US" altLang="en-US" sz="2200" b="1" i="1" dirty="0">
                <a:latin typeface="Times New Roman" charset="0"/>
                <a:sym typeface="Symbol" charset="2"/>
              </a:rPr>
              <a:t>n</a:t>
            </a:r>
            <a:endParaRPr lang="en-US" altLang="en-US" sz="2200" dirty="0"/>
          </a:p>
          <a:p>
            <a:pPr eaLnBrk="1" hangingPunct="1"/>
            <a:r>
              <a:rPr lang="en-US" altLang="en-US" sz="2200" dirty="0">
                <a:solidFill>
                  <a:schemeClr val="accent2"/>
                </a:solidFill>
                <a:latin typeface="Times New Roman" charset="0"/>
              </a:rPr>
              <a:t>			</a:t>
            </a:r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</a:rPr>
              <a:t>else</a:t>
            </a:r>
            <a:endParaRPr lang="en-US" altLang="en-US" sz="2200" dirty="0">
              <a:solidFill>
                <a:schemeClr val="accent2"/>
              </a:solidFill>
              <a:latin typeface="Times New Roman" charset="0"/>
            </a:endParaRPr>
          </a:p>
          <a:p>
            <a:pPr eaLnBrk="1" hangingPunct="1"/>
            <a:r>
              <a:rPr lang="en-US" altLang="en-US" sz="2200" b="1" i="1" dirty="0">
                <a:latin typeface="Times New Roman" charset="0"/>
                <a:sym typeface="Symbol" charset="2"/>
              </a:rPr>
              <a:t>		 		</a:t>
            </a:r>
            <a:r>
              <a:rPr lang="en-US" altLang="en-US" sz="22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S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[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  <a:sym typeface="Symbol" charset="2"/>
              </a:rPr>
              <a:t>i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]</a:t>
            </a:r>
            <a:r>
              <a:rPr lang="en-US" altLang="en-US" sz="2200" dirty="0">
                <a:solidFill>
                  <a:schemeClr val="tx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  <a:sym typeface="Symbol" charset="2"/>
              </a:rPr>
              <a:t>i</a:t>
            </a:r>
            <a:r>
              <a:rPr lang="en-US" altLang="en-US" sz="22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200" dirty="0">
                <a:solidFill>
                  <a:schemeClr val="accent2"/>
                </a:solidFill>
                <a:latin typeface="Symbol" charset="2"/>
                <a:sym typeface="Symbol" charset="2"/>
              </a:rPr>
              <a:t>-</a:t>
            </a:r>
            <a:r>
              <a:rPr lang="en-US" altLang="en-US" sz="22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  <a:sym typeface="Symbol" charset="2"/>
              </a:rPr>
              <a:t>A.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</a:rPr>
              <a:t>top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</a:rPr>
              <a:t>()</a:t>
            </a:r>
            <a:r>
              <a:rPr lang="en-US" altLang="en-US" sz="22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					</a:t>
            </a:r>
            <a:r>
              <a:rPr lang="en-US" altLang="en-US" sz="2200" b="1" i="1" dirty="0">
                <a:latin typeface="Times New Roman" charset="0"/>
                <a:sym typeface="Symbol" charset="2"/>
              </a:rPr>
              <a:t>n</a:t>
            </a:r>
            <a:endParaRPr lang="en-US" altLang="en-US" sz="2200" b="1" i="1" dirty="0">
              <a:solidFill>
                <a:schemeClr val="accent2"/>
              </a:solidFill>
              <a:latin typeface="Times New Roman" charset="0"/>
              <a:sym typeface="Symbol" charset="2"/>
            </a:endParaRPr>
          </a:p>
          <a:p>
            <a:pPr eaLnBrk="1" hangingPunct="1"/>
            <a:r>
              <a:rPr lang="en-US" altLang="en-US" sz="22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			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</a:rPr>
              <a:t>A</a:t>
            </a:r>
            <a:r>
              <a:rPr lang="en-US" altLang="en-US" sz="2200" dirty="0" err="1">
                <a:latin typeface="Times New Roman" charset="0"/>
              </a:rPr>
              <a:t>.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</a:rPr>
              <a:t>push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en-US" sz="2200" b="1" i="1" dirty="0" err="1">
                <a:solidFill>
                  <a:schemeClr val="accent2"/>
                </a:solidFill>
                <a:latin typeface="Times New Roman" charset="0"/>
                <a:sym typeface="Symbol" charset="2"/>
              </a:rPr>
              <a:t>i</a:t>
            </a:r>
            <a:r>
              <a:rPr lang="en-US" altLang="en-US" sz="2200" dirty="0">
                <a:solidFill>
                  <a:schemeClr val="accent2"/>
                </a:solidFill>
                <a:latin typeface="Times New Roman" charset="0"/>
              </a:rPr>
              <a:t>)										</a:t>
            </a:r>
            <a:r>
              <a:rPr lang="en-US" altLang="en-US" sz="2200" b="1" i="1" dirty="0">
                <a:latin typeface="Times New Roman" charset="0"/>
                <a:sym typeface="Symbol" charset="2"/>
              </a:rPr>
              <a:t>n</a:t>
            </a:r>
            <a:endParaRPr lang="en-US" altLang="en-US" sz="2200" dirty="0">
              <a:solidFill>
                <a:schemeClr val="accent2"/>
              </a:solidFill>
              <a:latin typeface="Times New Roman" charset="0"/>
              <a:sym typeface="Symbol" charset="2"/>
            </a:endParaRPr>
          </a:p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	return</a:t>
            </a:r>
            <a:r>
              <a:rPr lang="en-US" altLang="en-US" sz="2200" dirty="0">
                <a:latin typeface="Times New Roman" charset="0"/>
                <a:sym typeface="Symbol" charset="2"/>
              </a:rPr>
              <a:t> </a:t>
            </a:r>
            <a:r>
              <a:rPr lang="en-US" altLang="en-US" sz="22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S 			      							</a:t>
            </a:r>
            <a:r>
              <a:rPr lang="en-US" altLang="en-US" sz="2200" dirty="0">
                <a:latin typeface="Times New Roman" charset="0"/>
                <a:sym typeface="Symbol" charset="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6733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 in C++ STL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17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5372101" cy="942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63274"/>
            <a:ext cx="5619750" cy="4403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FD6977-27E8-8148-9FE9-5B5CA29A2C21}"/>
              </a:ext>
            </a:extLst>
          </p:cNvPr>
          <p:cNvSpPr txBox="1"/>
          <p:nvPr/>
        </p:nvSpPr>
        <p:spPr>
          <a:xfrm>
            <a:off x="5607512" y="2667000"/>
            <a:ext cx="3271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Difference between</a:t>
            </a:r>
            <a:br>
              <a:rPr lang="en-US" dirty="0"/>
            </a:br>
            <a:r>
              <a:rPr lang="en-US" dirty="0"/>
              <a:t>resize() and reserve()?</a:t>
            </a:r>
          </a:p>
        </p:txBody>
      </p:sp>
    </p:spTree>
    <p:extLst>
      <p:ext uri="{BB962C8B-B14F-4D97-AF65-F5344CB8AC3E}">
        <p14:creationId xmlns:p14="http://schemas.microsoft.com/office/powerpoint/2010/main" val="665151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7BCF-2138-8843-9759-14678E51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3E9F8-F5EA-3542-96E6-58102220C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programming assignment</a:t>
            </a:r>
          </a:p>
          <a:p>
            <a:pPr lvl="1"/>
            <a:r>
              <a:rPr lang="en-US" dirty="0"/>
              <a:t>Deadline: Sep, 19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Problem Solving Homework</a:t>
            </a:r>
          </a:p>
          <a:p>
            <a:pPr lvl="1"/>
            <a:r>
              <a:rPr lang="en-US" dirty="0"/>
              <a:t>Deadline: Oct,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You should keep reading the textbook</a:t>
            </a:r>
          </a:p>
          <a:p>
            <a:endParaRPr lang="en-US" dirty="0"/>
          </a:p>
          <a:p>
            <a:r>
              <a:rPr lang="en-US" dirty="0"/>
              <a:t>Sep 24</a:t>
            </a:r>
            <a:r>
              <a:rPr lang="en-US" baseline="30000" dirty="0"/>
              <a:t>th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: No class</a:t>
            </a:r>
          </a:p>
          <a:p>
            <a:pPr lvl="1"/>
            <a:r>
              <a:rPr lang="en-US" dirty="0"/>
              <a:t>Thanksgiving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6E69C-CE01-8C47-8DFC-C59DE6DE4E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8521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7BCF-2138-8843-9759-14678E51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3E9F8-F5EA-3542-96E6-58102220C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 and List</a:t>
            </a:r>
          </a:p>
          <a:p>
            <a:endParaRPr lang="en-US" dirty="0"/>
          </a:p>
          <a:p>
            <a:r>
              <a:rPr lang="en-US" dirty="0"/>
              <a:t>Vector</a:t>
            </a:r>
          </a:p>
          <a:p>
            <a:pPr lvl="1"/>
            <a:r>
              <a:rPr lang="en-US" dirty="0"/>
              <a:t>Access elements by “index”</a:t>
            </a:r>
          </a:p>
          <a:p>
            <a:pPr lvl="1"/>
            <a:r>
              <a:rPr lang="en-US" dirty="0"/>
              <a:t>Incremental vs. Doubling Strategy</a:t>
            </a:r>
          </a:p>
          <a:p>
            <a:pPr lvl="2"/>
            <a:r>
              <a:rPr lang="en-US" dirty="0"/>
              <a:t>Amortized analysis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6E69C-CE01-8C47-8DFC-C59DE6DE4E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587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Reading: Chapters: 6.1, 6.2, and 6.3</a:t>
            </a:r>
          </a:p>
          <a:p>
            <a:r>
              <a:rPr lang="en-US" dirty="0"/>
              <a:t>A data structure that stores </a:t>
            </a:r>
            <a:r>
              <a:rPr lang="en-US" i="1" dirty="0"/>
              <a:t>n</a:t>
            </a:r>
            <a:r>
              <a:rPr lang="en-US" dirty="0"/>
              <a:t> elements in a linear order</a:t>
            </a:r>
          </a:p>
          <a:p>
            <a:pPr lvl="1"/>
            <a:r>
              <a:rPr lang="en-US" dirty="0"/>
              <a:t>Called list or sequence</a:t>
            </a:r>
          </a:p>
          <a:p>
            <a:r>
              <a:rPr lang="en-US" dirty="0"/>
              <a:t>Didn’t we learn “array” and “linked list”?</a:t>
            </a:r>
          </a:p>
          <a:p>
            <a:pPr lvl="1"/>
            <a:r>
              <a:rPr lang="en-US" dirty="0"/>
              <a:t>We are talking about more abstract ADTs than them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5" name="Rounded Rectangle 4"/>
          <p:cNvSpPr/>
          <p:nvPr/>
        </p:nvSpPr>
        <p:spPr bwMode="auto">
          <a:xfrm>
            <a:off x="1295400" y="4191000"/>
            <a:ext cx="6553200" cy="19812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828800" y="49530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971800" y="49530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14800" y="49530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57800" y="49530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934200" y="49530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3" name="Straight Connector 12"/>
          <p:cNvCxnSpPr>
            <a:stCxn id="7" idx="6"/>
            <a:endCxn id="8" idx="2"/>
          </p:cNvCxnSpPr>
          <p:nvPr/>
        </p:nvCxnSpPr>
        <p:spPr bwMode="auto">
          <a:xfrm>
            <a:off x="2362200" y="5219700"/>
            <a:ext cx="609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505200" y="5257800"/>
            <a:ext cx="609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648200" y="5257800"/>
            <a:ext cx="609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324600" y="5257800"/>
            <a:ext cx="609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812062" y="4948535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4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Lists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C5E23BE8-C833-E64C-B511-735C2A08410C}" type="slidenum">
              <a:rPr lang="en-US" altLang="x-none" sz="1400"/>
              <a:pPr eaLnBrk="1" hangingPunct="1"/>
              <a:t>20</a:t>
            </a:fld>
            <a:endParaRPr lang="en-US" altLang="x-none" sz="1400"/>
          </a:p>
        </p:txBody>
      </p:sp>
      <p:pic>
        <p:nvPicPr>
          <p:cNvPr id="3077" name="Picture 251" descr="j01005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0972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26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(Node) List ADT</a:t>
            </a:r>
            <a:endParaRPr lang="en-US" altLang="x-none" dirty="0">
              <a:ea typeface="Tahoma" charset="0"/>
              <a:cs typeface="Tahoma" charset="0"/>
            </a:endParaRP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</a:t>
            </a:r>
            <a:r>
              <a:rPr lang="en-US" altLang="x-none">
                <a:solidFill>
                  <a:schemeClr val="tx2"/>
                </a:solidFill>
              </a:rPr>
              <a:t>Node List</a:t>
            </a:r>
            <a:r>
              <a:rPr lang="en-US" altLang="x-none"/>
              <a:t> ADT models a sequence of positions storing arbitrary objects</a:t>
            </a:r>
          </a:p>
          <a:p>
            <a:pPr eaLnBrk="1" hangingPunct="1"/>
            <a:r>
              <a:rPr lang="en-US" altLang="x-none"/>
              <a:t>It establishes a before/after relation between positions</a:t>
            </a:r>
          </a:p>
          <a:p>
            <a:pPr eaLnBrk="1" hangingPunct="1"/>
            <a:r>
              <a:rPr lang="en-US" altLang="x-none"/>
              <a:t>Generic methods:</a:t>
            </a:r>
          </a:p>
          <a:p>
            <a:pPr lvl="1" eaLnBrk="1" hangingPunct="1"/>
            <a:r>
              <a:rPr lang="en-US" altLang="x-none">
                <a:solidFill>
                  <a:schemeClr val="tx2"/>
                </a:solidFill>
              </a:rPr>
              <a:t>size</a:t>
            </a:r>
            <a:r>
              <a:rPr lang="en-US" altLang="x-none"/>
              <a:t>(), </a:t>
            </a:r>
            <a:r>
              <a:rPr lang="en-US" altLang="x-none">
                <a:solidFill>
                  <a:schemeClr val="tx2"/>
                </a:solidFill>
              </a:rPr>
              <a:t>empty</a:t>
            </a:r>
            <a:r>
              <a:rPr lang="en-US" altLang="x-none"/>
              <a:t>()</a:t>
            </a:r>
          </a:p>
        </p:txBody>
      </p:sp>
      <p:sp>
        <p:nvSpPr>
          <p:cNvPr id="6656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Iterators: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begin(), end()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US" dirty="0"/>
              <a:t>Update methods: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dirty="0" err="1">
                <a:solidFill>
                  <a:schemeClr val="tx2"/>
                </a:solidFill>
              </a:rPr>
              <a:t>insertFront</a:t>
            </a:r>
            <a:r>
              <a:rPr lang="en-US" dirty="0"/>
              <a:t>(e), </a:t>
            </a:r>
            <a:r>
              <a:rPr lang="en-US" dirty="0" err="1">
                <a:solidFill>
                  <a:schemeClr val="tx2"/>
                </a:solidFill>
              </a:rPr>
              <a:t>insertBack</a:t>
            </a:r>
            <a:r>
              <a:rPr lang="en-US" dirty="0"/>
              <a:t>(e)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dirty="0" err="1">
                <a:solidFill>
                  <a:schemeClr val="tx2"/>
                </a:solidFill>
              </a:rPr>
              <a:t>removeFront</a:t>
            </a:r>
            <a:r>
              <a:rPr lang="en-US" dirty="0"/>
              <a:t>(), </a:t>
            </a:r>
            <a:r>
              <a:rPr lang="en-US" dirty="0" err="1">
                <a:solidFill>
                  <a:schemeClr val="tx2"/>
                </a:solidFill>
              </a:rPr>
              <a:t>removeBack</a:t>
            </a:r>
            <a:r>
              <a:rPr lang="en-US" dirty="0"/>
              <a:t>()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Iterator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-based update: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insert(p, e)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remove(p)</a:t>
            </a:r>
          </a:p>
        </p:txBody>
      </p:sp>
      <p:sp>
        <p:nvSpPr>
          <p:cNvPr id="5126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CE82478D-20C5-C943-8B3B-BDACD61DA095}" type="slidenum">
              <a:rPr lang="en-US" altLang="x-none" sz="1400"/>
              <a:pPr eaLnBrk="1" hangingPunct="1"/>
              <a:t>21</a:t>
            </a:fld>
            <a:endParaRPr lang="en-US" altLang="x-none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A7FEE-CE2B-8144-9FAC-67D220141D0E}"/>
              </a:ext>
            </a:extLst>
          </p:cNvPr>
          <p:cNvSpPr txBox="1"/>
          <p:nvPr/>
        </p:nvSpPr>
        <p:spPr>
          <a:xfrm>
            <a:off x="457200" y="5943600"/>
            <a:ext cx="7338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(Question) No method for accessing a specific node?</a:t>
            </a:r>
          </a:p>
          <a:p>
            <a:r>
              <a:rPr lang="en-US" dirty="0"/>
              <a:t>We will talk about this later</a:t>
            </a:r>
          </a:p>
        </p:txBody>
      </p:sp>
    </p:spTree>
    <p:extLst>
      <p:ext uri="{BB962C8B-B14F-4D97-AF65-F5344CB8AC3E}">
        <p14:creationId xmlns:p14="http://schemas.microsoft.com/office/powerpoint/2010/main" val="310127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Implementation based on DLL (covered this)</a:t>
            </a:r>
            <a:endParaRPr lang="en-US" altLang="x-none" dirty="0">
              <a:ea typeface="Tahoma" charset="0"/>
              <a:cs typeface="Tahoma" charset="0"/>
            </a:endParaRPr>
          </a:p>
        </p:txBody>
      </p:sp>
      <p:sp>
        <p:nvSpPr>
          <p:cNvPr id="614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380998" y="1212851"/>
            <a:ext cx="4038601" cy="2946400"/>
          </a:xfrm>
        </p:spPr>
        <p:txBody>
          <a:bodyPr/>
          <a:lstStyle/>
          <a:p>
            <a:pPr eaLnBrk="1" hangingPunct="1"/>
            <a:r>
              <a:rPr lang="en-US" altLang="x-none" sz="2000" dirty="0"/>
              <a:t>A doubly linked list provides a natural implementation of the Node List ADT</a:t>
            </a:r>
          </a:p>
          <a:p>
            <a:pPr eaLnBrk="1" hangingPunct="1"/>
            <a:r>
              <a:rPr lang="en-US" altLang="x-none" sz="2000" dirty="0"/>
              <a:t>Nodes implement Position and store:</a:t>
            </a:r>
          </a:p>
          <a:p>
            <a:pPr lvl="1" eaLnBrk="1" hangingPunct="1"/>
            <a:r>
              <a:rPr lang="en-US" altLang="x-none" sz="1800" dirty="0"/>
              <a:t>element</a:t>
            </a:r>
          </a:p>
          <a:p>
            <a:pPr lvl="1" eaLnBrk="1" hangingPunct="1"/>
            <a:r>
              <a:rPr lang="en-US" altLang="x-none" sz="1800" dirty="0"/>
              <a:t>link to the previous node</a:t>
            </a:r>
          </a:p>
          <a:p>
            <a:pPr lvl="1" eaLnBrk="1" hangingPunct="1"/>
            <a:r>
              <a:rPr lang="en-US" altLang="x-none" sz="1800" dirty="0"/>
              <a:t>link to the next node</a:t>
            </a:r>
          </a:p>
          <a:p>
            <a:pPr eaLnBrk="1" hangingPunct="1"/>
            <a:r>
              <a:rPr lang="en-US" altLang="x-none" sz="2000" dirty="0"/>
              <a:t>Special trailer and header nodes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3B8D050-709C-3348-B6E3-9659ED1C2A7F}" type="slidenum">
              <a:rPr lang="en-US" altLang="x-none" sz="1400"/>
              <a:pPr eaLnBrk="1" hangingPunct="1"/>
              <a:t>22</a:t>
            </a:fld>
            <a:endParaRPr lang="en-US" altLang="x-none" sz="1400"/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6359525" y="2209800"/>
            <a:ext cx="498475" cy="498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6858000" y="2209800"/>
            <a:ext cx="498475" cy="498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7356475" y="2209800"/>
            <a:ext cx="498475" cy="498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cxnSp>
        <p:nvCxnSpPr>
          <p:cNvPr id="6153" name="AutoShape 10"/>
          <p:cNvCxnSpPr>
            <a:cxnSpLocks noChangeShapeType="1"/>
          </p:cNvCxnSpPr>
          <p:nvPr/>
        </p:nvCxnSpPr>
        <p:spPr bwMode="auto">
          <a:xfrm rot="10800000">
            <a:off x="5861050" y="2085975"/>
            <a:ext cx="747713" cy="373063"/>
          </a:xfrm>
          <a:prstGeom prst="curvedConnector3">
            <a:avLst>
              <a:gd name="adj1" fmla="val 49894"/>
            </a:avLst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AutoShape 12"/>
          <p:cNvCxnSpPr>
            <a:cxnSpLocks noChangeShapeType="1"/>
          </p:cNvCxnSpPr>
          <p:nvPr/>
        </p:nvCxnSpPr>
        <p:spPr bwMode="auto">
          <a:xfrm flipV="1">
            <a:off x="7605713" y="2085975"/>
            <a:ext cx="747712" cy="373063"/>
          </a:xfrm>
          <a:prstGeom prst="curvedConnector3">
            <a:avLst>
              <a:gd name="adj1" fmla="val 49894"/>
            </a:avLst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5" name="AutoShape 13"/>
          <p:cNvCxnSpPr>
            <a:cxnSpLocks noChangeShapeType="1"/>
            <a:endCxn id="6158" idx="0"/>
          </p:cNvCxnSpPr>
          <p:nvPr/>
        </p:nvCxnSpPr>
        <p:spPr bwMode="auto">
          <a:xfrm rot="16200000" flipH="1">
            <a:off x="6842125" y="2725738"/>
            <a:ext cx="539750" cy="63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5776913" y="1689100"/>
            <a:ext cx="67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/>
              <a:t>prev</a:t>
            </a:r>
          </a:p>
        </p:txBody>
      </p:sp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7708900" y="16891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/>
              <a:t>next</a:t>
            </a:r>
          </a:p>
        </p:txBody>
      </p:sp>
      <p:sp>
        <p:nvSpPr>
          <p:cNvPr id="6158" name="Text Box 16"/>
          <p:cNvSpPr txBox="1">
            <a:spLocks noChangeArrowheads="1"/>
          </p:cNvSpPr>
          <p:nvPr/>
        </p:nvSpPr>
        <p:spPr bwMode="auto">
          <a:xfrm>
            <a:off x="6753225" y="2998788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>
                <a:solidFill>
                  <a:schemeClr val="tx2"/>
                </a:solidFill>
              </a:rPr>
              <a:t>elem</a:t>
            </a:r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1905000" y="493712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2209800" y="493712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1" name="Rectangle 36"/>
          <p:cNvSpPr>
            <a:spLocks noChangeArrowheads="1"/>
          </p:cNvSpPr>
          <p:nvPr/>
        </p:nvSpPr>
        <p:spPr bwMode="auto">
          <a:xfrm>
            <a:off x="2514600" y="493712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2" name="Freeform 40"/>
          <p:cNvSpPr>
            <a:spLocks/>
          </p:cNvSpPr>
          <p:nvPr/>
        </p:nvSpPr>
        <p:spPr bwMode="auto">
          <a:xfrm>
            <a:off x="2667000" y="4951413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3" name="Rectangle 44"/>
          <p:cNvSpPr>
            <a:spLocks noChangeArrowheads="1"/>
          </p:cNvSpPr>
          <p:nvPr/>
        </p:nvSpPr>
        <p:spPr bwMode="auto">
          <a:xfrm>
            <a:off x="3429000" y="493712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4" name="Rectangle 45"/>
          <p:cNvSpPr>
            <a:spLocks noChangeArrowheads="1"/>
          </p:cNvSpPr>
          <p:nvPr/>
        </p:nvSpPr>
        <p:spPr bwMode="auto">
          <a:xfrm>
            <a:off x="3733800" y="493712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5" name="Rectangle 46"/>
          <p:cNvSpPr>
            <a:spLocks noChangeArrowheads="1"/>
          </p:cNvSpPr>
          <p:nvPr/>
        </p:nvSpPr>
        <p:spPr bwMode="auto">
          <a:xfrm>
            <a:off x="4038600" y="493712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6" name="Freeform 47"/>
          <p:cNvSpPr>
            <a:spLocks/>
          </p:cNvSpPr>
          <p:nvPr/>
        </p:nvSpPr>
        <p:spPr bwMode="auto">
          <a:xfrm>
            <a:off x="4191000" y="4951413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7" name="Rectangle 50"/>
          <p:cNvSpPr>
            <a:spLocks noChangeArrowheads="1"/>
          </p:cNvSpPr>
          <p:nvPr/>
        </p:nvSpPr>
        <p:spPr bwMode="auto">
          <a:xfrm>
            <a:off x="4953000" y="493712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8" name="Rectangle 51"/>
          <p:cNvSpPr>
            <a:spLocks noChangeArrowheads="1"/>
          </p:cNvSpPr>
          <p:nvPr/>
        </p:nvSpPr>
        <p:spPr bwMode="auto">
          <a:xfrm>
            <a:off x="5257800" y="493712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9" name="Rectangle 52"/>
          <p:cNvSpPr>
            <a:spLocks noChangeArrowheads="1"/>
          </p:cNvSpPr>
          <p:nvPr/>
        </p:nvSpPr>
        <p:spPr bwMode="auto">
          <a:xfrm>
            <a:off x="5562600" y="493712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70" name="Freeform 53"/>
          <p:cNvSpPr>
            <a:spLocks/>
          </p:cNvSpPr>
          <p:nvPr/>
        </p:nvSpPr>
        <p:spPr bwMode="auto">
          <a:xfrm>
            <a:off x="5715000" y="4951413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1" name="Rectangle 56"/>
          <p:cNvSpPr>
            <a:spLocks noChangeArrowheads="1"/>
          </p:cNvSpPr>
          <p:nvPr/>
        </p:nvSpPr>
        <p:spPr bwMode="auto">
          <a:xfrm>
            <a:off x="6477000" y="493712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72" name="Rectangle 57"/>
          <p:cNvSpPr>
            <a:spLocks noChangeArrowheads="1"/>
          </p:cNvSpPr>
          <p:nvPr/>
        </p:nvSpPr>
        <p:spPr bwMode="auto">
          <a:xfrm>
            <a:off x="6781800" y="493712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73" name="Rectangle 58"/>
          <p:cNvSpPr>
            <a:spLocks noChangeArrowheads="1"/>
          </p:cNvSpPr>
          <p:nvPr/>
        </p:nvSpPr>
        <p:spPr bwMode="auto">
          <a:xfrm>
            <a:off x="7086600" y="493712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74" name="Freeform 41"/>
          <p:cNvSpPr>
            <a:spLocks/>
          </p:cNvSpPr>
          <p:nvPr/>
        </p:nvSpPr>
        <p:spPr bwMode="auto">
          <a:xfrm rot="10800000">
            <a:off x="2819400" y="5103813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5" name="Freeform 48"/>
          <p:cNvSpPr>
            <a:spLocks/>
          </p:cNvSpPr>
          <p:nvPr/>
        </p:nvSpPr>
        <p:spPr bwMode="auto">
          <a:xfrm rot="10800000">
            <a:off x="4343400" y="5103813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6" name="Freeform 54"/>
          <p:cNvSpPr>
            <a:spLocks/>
          </p:cNvSpPr>
          <p:nvPr/>
        </p:nvSpPr>
        <p:spPr bwMode="auto">
          <a:xfrm rot="10800000">
            <a:off x="5867400" y="5103813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7" name="Freeform 63"/>
          <p:cNvSpPr>
            <a:spLocks/>
          </p:cNvSpPr>
          <p:nvPr/>
        </p:nvSpPr>
        <p:spPr bwMode="auto">
          <a:xfrm>
            <a:off x="2289175" y="5089525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8" name="Freeform 64"/>
          <p:cNvSpPr>
            <a:spLocks/>
          </p:cNvSpPr>
          <p:nvPr/>
        </p:nvSpPr>
        <p:spPr bwMode="auto">
          <a:xfrm>
            <a:off x="3810000" y="5089525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9" name="Freeform 65"/>
          <p:cNvSpPr>
            <a:spLocks/>
          </p:cNvSpPr>
          <p:nvPr/>
        </p:nvSpPr>
        <p:spPr bwMode="auto">
          <a:xfrm>
            <a:off x="5330825" y="5089525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80" name="Freeform 66"/>
          <p:cNvSpPr>
            <a:spLocks/>
          </p:cNvSpPr>
          <p:nvPr/>
        </p:nvSpPr>
        <p:spPr bwMode="auto">
          <a:xfrm>
            <a:off x="6851650" y="5089525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181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73725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182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5673725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183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73725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184" name="Picture 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5673725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185" name="Rectangle 72"/>
          <p:cNvSpPr>
            <a:spLocks noChangeArrowheads="1"/>
          </p:cNvSpPr>
          <p:nvPr/>
        </p:nvSpPr>
        <p:spPr bwMode="auto">
          <a:xfrm>
            <a:off x="8001000" y="493712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86" name="Rectangle 73"/>
          <p:cNvSpPr>
            <a:spLocks noChangeArrowheads="1"/>
          </p:cNvSpPr>
          <p:nvPr/>
        </p:nvSpPr>
        <p:spPr bwMode="auto">
          <a:xfrm>
            <a:off x="990600" y="493712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87" name="Freeform 74"/>
          <p:cNvSpPr>
            <a:spLocks/>
          </p:cNvSpPr>
          <p:nvPr/>
        </p:nvSpPr>
        <p:spPr bwMode="auto">
          <a:xfrm>
            <a:off x="7239000" y="4937125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88" name="Freeform 75"/>
          <p:cNvSpPr>
            <a:spLocks/>
          </p:cNvSpPr>
          <p:nvPr/>
        </p:nvSpPr>
        <p:spPr bwMode="auto">
          <a:xfrm rot="10800000">
            <a:off x="7391400" y="5089525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89" name="Freeform 76"/>
          <p:cNvSpPr>
            <a:spLocks/>
          </p:cNvSpPr>
          <p:nvPr/>
        </p:nvSpPr>
        <p:spPr bwMode="auto">
          <a:xfrm>
            <a:off x="1143000" y="4937125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90" name="Freeform 77"/>
          <p:cNvSpPr>
            <a:spLocks/>
          </p:cNvSpPr>
          <p:nvPr/>
        </p:nvSpPr>
        <p:spPr bwMode="auto">
          <a:xfrm rot="10800000">
            <a:off x="1295400" y="5089525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91" name="Text Box 78"/>
          <p:cNvSpPr txBox="1">
            <a:spLocks noChangeArrowheads="1"/>
          </p:cNvSpPr>
          <p:nvPr/>
        </p:nvSpPr>
        <p:spPr bwMode="auto">
          <a:xfrm>
            <a:off x="7693025" y="44799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/>
              <a:t>trailer</a:t>
            </a:r>
          </a:p>
        </p:txBody>
      </p:sp>
      <p:sp>
        <p:nvSpPr>
          <p:cNvPr id="6192" name="Text Box 79"/>
          <p:cNvSpPr txBox="1">
            <a:spLocks noChangeArrowheads="1"/>
          </p:cNvSpPr>
          <p:nvPr/>
        </p:nvSpPr>
        <p:spPr bwMode="auto">
          <a:xfrm>
            <a:off x="625475" y="4556125"/>
            <a:ext cx="957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/>
              <a:t>header</a:t>
            </a:r>
          </a:p>
        </p:txBody>
      </p:sp>
      <p:sp>
        <p:nvSpPr>
          <p:cNvPr id="6193" name="AutoShape 82"/>
          <p:cNvSpPr>
            <a:spLocks noChangeArrowheads="1"/>
          </p:cNvSpPr>
          <p:nvPr/>
        </p:nvSpPr>
        <p:spPr bwMode="auto">
          <a:xfrm>
            <a:off x="1676400" y="4556125"/>
            <a:ext cx="58674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94" name="Text Box 83"/>
          <p:cNvSpPr txBox="1">
            <a:spLocks noChangeArrowheads="1"/>
          </p:cNvSpPr>
          <p:nvPr/>
        </p:nvSpPr>
        <p:spPr bwMode="auto">
          <a:xfrm>
            <a:off x="5611813" y="4540250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/>
              <a:t>nodes/positions</a:t>
            </a:r>
          </a:p>
        </p:txBody>
      </p:sp>
      <p:sp>
        <p:nvSpPr>
          <p:cNvPr id="6195" name="AutoShape 84"/>
          <p:cNvSpPr>
            <a:spLocks noChangeArrowheads="1"/>
          </p:cNvSpPr>
          <p:nvPr/>
        </p:nvSpPr>
        <p:spPr bwMode="auto">
          <a:xfrm>
            <a:off x="1905000" y="5546725"/>
            <a:ext cx="5638800" cy="1143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96" name="Text Box 85"/>
          <p:cNvSpPr txBox="1">
            <a:spLocks noChangeArrowheads="1"/>
          </p:cNvSpPr>
          <p:nvPr/>
        </p:nvSpPr>
        <p:spPr bwMode="auto">
          <a:xfrm>
            <a:off x="6348413" y="6308725"/>
            <a:ext cx="1195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>
                <a:solidFill>
                  <a:schemeClr val="tx2"/>
                </a:solidFill>
              </a:rPr>
              <a:t>elements</a:t>
            </a:r>
          </a:p>
        </p:txBody>
      </p:sp>
      <p:sp>
        <p:nvSpPr>
          <p:cNvPr id="6197" name="Text Box 87"/>
          <p:cNvSpPr txBox="1">
            <a:spLocks noChangeArrowheads="1"/>
          </p:cNvSpPr>
          <p:nvPr/>
        </p:nvSpPr>
        <p:spPr bwMode="auto">
          <a:xfrm>
            <a:off x="7924800" y="30480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/>
              <a:t>node</a:t>
            </a:r>
          </a:p>
        </p:txBody>
      </p:sp>
      <p:sp>
        <p:nvSpPr>
          <p:cNvPr id="6198" name="AutoShape 88"/>
          <p:cNvSpPr>
            <a:spLocks noChangeArrowheads="1"/>
          </p:cNvSpPr>
          <p:nvPr/>
        </p:nvSpPr>
        <p:spPr bwMode="auto">
          <a:xfrm>
            <a:off x="5486400" y="1600200"/>
            <a:ext cx="32004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1089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Performance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sz="3000" dirty="0"/>
              <a:t>In the implementation of the List ADT by means of a doubly linked list</a:t>
            </a:r>
          </a:p>
          <a:p>
            <a:pPr lvl="1" eaLnBrk="1" hangingPunct="1"/>
            <a:r>
              <a:rPr lang="en-US" altLang="x-none" sz="2600" dirty="0"/>
              <a:t>The space used by a list with </a:t>
            </a:r>
            <a:r>
              <a:rPr lang="en-US" altLang="x-none" sz="2600" b="1" i="1" dirty="0">
                <a:latin typeface="Times New Roman" charset="0"/>
              </a:rPr>
              <a:t>n</a:t>
            </a:r>
            <a:r>
              <a:rPr lang="en-US" altLang="x-none" sz="2600" dirty="0"/>
              <a:t> elements is </a:t>
            </a:r>
            <a:r>
              <a:rPr lang="en-US" altLang="x-none" sz="2600" b="1" i="1" dirty="0">
                <a:latin typeface="Times New Roman" charset="0"/>
              </a:rPr>
              <a:t>O</a:t>
            </a:r>
            <a:r>
              <a:rPr lang="en-US" altLang="x-none" sz="2600" dirty="0">
                <a:latin typeface="Times New Roman" charset="0"/>
              </a:rPr>
              <a:t>(</a:t>
            </a:r>
            <a:r>
              <a:rPr lang="en-US" altLang="x-none" sz="2600" b="1" i="1" dirty="0">
                <a:latin typeface="Times New Roman" charset="0"/>
              </a:rPr>
              <a:t>n</a:t>
            </a:r>
            <a:r>
              <a:rPr lang="en-US" altLang="x-none" sz="2600" dirty="0">
                <a:latin typeface="Times New Roman" charset="0"/>
              </a:rPr>
              <a:t>)</a:t>
            </a:r>
          </a:p>
          <a:p>
            <a:pPr lvl="1" eaLnBrk="1" hangingPunct="1"/>
            <a:r>
              <a:rPr lang="en-US" altLang="x-none" sz="2600" dirty="0"/>
              <a:t>The space used by each position of the list is </a:t>
            </a:r>
            <a:r>
              <a:rPr lang="en-US" altLang="x-none" sz="2600" b="1" i="1" dirty="0">
                <a:latin typeface="Times New Roman" charset="0"/>
              </a:rPr>
              <a:t>O</a:t>
            </a:r>
            <a:r>
              <a:rPr lang="en-US" altLang="x-none" sz="2600" dirty="0">
                <a:latin typeface="Times New Roman" charset="0"/>
              </a:rPr>
              <a:t>(1)</a:t>
            </a:r>
            <a:endParaRPr lang="en-US" altLang="x-none" sz="2600" dirty="0"/>
          </a:p>
          <a:p>
            <a:pPr lvl="1" eaLnBrk="1" hangingPunct="1"/>
            <a:r>
              <a:rPr lang="en-US" altLang="x-none" sz="2600" dirty="0"/>
              <a:t>All the operations of the List ADT run in </a:t>
            </a:r>
            <a:r>
              <a:rPr lang="en-US" altLang="x-none" sz="2600" b="1" i="1" dirty="0">
                <a:latin typeface="Times New Roman" charset="0"/>
              </a:rPr>
              <a:t>O</a:t>
            </a:r>
            <a:r>
              <a:rPr lang="en-US" altLang="x-none" sz="2600" dirty="0">
                <a:latin typeface="Times New Roman" charset="0"/>
              </a:rPr>
              <a:t>(1)</a:t>
            </a:r>
            <a:r>
              <a:rPr lang="en-US" altLang="x-none" sz="2600" dirty="0"/>
              <a:t> time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A75E0BD9-626C-B642-937E-C87EFA093DE4}" type="slidenum">
              <a:rPr lang="en-US" altLang="x-none" sz="1400"/>
              <a:pPr eaLnBrk="1" hangingPunct="1"/>
              <a:t>23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419867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in C++ STL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24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9" y="1146176"/>
            <a:ext cx="6769100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98701"/>
            <a:ext cx="69088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99" y="3352807"/>
            <a:ext cx="64389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27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58D2DBEE-857D-2A44-ABE6-1B8C5CA1146D}" type="slidenum">
              <a:rPr lang="en-US" altLang="x-none" sz="1400"/>
              <a:pPr eaLnBrk="1" hangingPunct="1"/>
              <a:t>25</a:t>
            </a:fld>
            <a:endParaRPr lang="en-US" altLang="x-none" sz="14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5257800" cy="1447800"/>
          </a:xfrm>
        </p:spPr>
        <p:txBody>
          <a:bodyPr/>
          <a:lstStyle/>
          <a:p>
            <a:pPr eaLnBrk="1" hangingPunct="1"/>
            <a:r>
              <a:rPr lang="en-US" altLang="x-none" dirty="0"/>
              <a:t>Containers, Iterators, and</a:t>
            </a:r>
            <a:br>
              <a:rPr lang="en-US" altLang="x-none" dirty="0"/>
            </a:br>
            <a:r>
              <a:rPr lang="en-US" altLang="x-none" dirty="0"/>
              <a:t>Generic algorithms</a:t>
            </a:r>
          </a:p>
        </p:txBody>
      </p:sp>
      <p:pic>
        <p:nvPicPr>
          <p:cNvPr id="3077" name="Picture 252" descr="PE0153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187801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036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BB1F364-FD9E-1841-868D-D4B812337487}" type="slidenum">
              <a:rPr lang="en-US" altLang="x-none" sz="1400"/>
              <a:pPr eaLnBrk="1" hangingPunct="1"/>
              <a:t>26</a:t>
            </a:fld>
            <a:endParaRPr lang="en-US" altLang="x-none" sz="14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Sorting: Vector and List</a:t>
            </a:r>
          </a:p>
        </p:txBody>
      </p:sp>
      <p:sp>
        <p:nvSpPr>
          <p:cNvPr id="614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 want to find “</a:t>
            </a:r>
            <a:r>
              <a:rPr lang="en-US" altLang="x-none" dirty="0" err="1"/>
              <a:t>yiyung</a:t>
            </a:r>
            <a:r>
              <a:rPr lang="en-US" altLang="x-none" dirty="0"/>
              <a:t>” in Vector or List objects</a:t>
            </a:r>
          </a:p>
          <a:p>
            <a:pPr lvl="2" eaLnBrk="1" hangingPunct="1">
              <a:buFont typeface="Wingdings" charset="2"/>
              <a:buNone/>
            </a:pPr>
            <a:endParaRPr lang="en-US" altLang="x-none" dirty="0"/>
          </a:p>
          <a:p>
            <a:pPr lvl="2" eaLnBrk="1" hangingPunct="1">
              <a:buFont typeface="Wingdings" charset="2"/>
              <a:buNone/>
            </a:pPr>
            <a:r>
              <a:rPr lang="en-US" altLang="x-none" dirty="0"/>
              <a:t>vector&lt;string&gt;  V(100);</a:t>
            </a:r>
          </a:p>
          <a:p>
            <a:pPr lvl="2" eaLnBrk="1" hangingPunct="1">
              <a:buFont typeface="Wingdings" charset="2"/>
              <a:buNone/>
            </a:pPr>
            <a:r>
              <a:rPr lang="en-US" altLang="x-none" dirty="0"/>
              <a:t>list&lt;string&gt; L(100);</a:t>
            </a:r>
          </a:p>
          <a:p>
            <a:pPr lvl="2" eaLnBrk="1" hangingPunct="1">
              <a:buFont typeface="Wingdings" charset="2"/>
              <a:buNone/>
            </a:pPr>
            <a:r>
              <a:rPr lang="en-US" altLang="x-none" dirty="0"/>
              <a:t>// some data insertion to V and L</a:t>
            </a:r>
          </a:p>
          <a:p>
            <a:pPr lvl="2" eaLnBrk="1" hangingPunct="1">
              <a:buFont typeface="Wingdings" charset="2"/>
              <a:buNone/>
            </a:pPr>
            <a:endParaRPr lang="en-US" altLang="x-none" dirty="0"/>
          </a:p>
          <a:p>
            <a:pPr lvl="2" eaLnBrk="1" hangingPunct="1">
              <a:buFont typeface="Wingdings" charset="2"/>
              <a:buNone/>
            </a:pPr>
            <a:r>
              <a:rPr lang="en-US" altLang="x-none" dirty="0"/>
              <a:t>//Design 1: different function</a:t>
            </a:r>
          </a:p>
          <a:p>
            <a:pPr lvl="2" eaLnBrk="1" hangingPunct="1">
              <a:buFont typeface="Wingdings" charset="2"/>
              <a:buNone/>
            </a:pPr>
            <a:r>
              <a:rPr lang="en-US" altLang="x-none" dirty="0" err="1"/>
              <a:t>find_vector</a:t>
            </a:r>
            <a:r>
              <a:rPr lang="en-US" altLang="x-none" dirty="0"/>
              <a:t>(&amp;V);</a:t>
            </a:r>
          </a:p>
          <a:p>
            <a:pPr lvl="2" eaLnBrk="1" hangingPunct="1">
              <a:buFont typeface="Wingdings" charset="2"/>
              <a:buNone/>
            </a:pPr>
            <a:r>
              <a:rPr lang="en-US" altLang="x-none" dirty="0" err="1"/>
              <a:t>find_list</a:t>
            </a:r>
            <a:r>
              <a:rPr lang="en-US" altLang="x-none" dirty="0"/>
              <a:t>(&amp;L);</a:t>
            </a:r>
          </a:p>
          <a:p>
            <a:pPr lvl="2" eaLnBrk="1" hangingPunct="1">
              <a:buFont typeface="Wingdings" charset="2"/>
              <a:buNone/>
            </a:pPr>
            <a:endParaRPr lang="en-US" altLang="x-none" dirty="0"/>
          </a:p>
          <a:p>
            <a:pPr lvl="2" eaLnBrk="1" hangingPunct="1">
              <a:buFont typeface="Wingdings" charset="2"/>
              <a:buNone/>
            </a:pPr>
            <a:r>
              <a:rPr lang="en-US" altLang="x-none" dirty="0"/>
              <a:t>//Design 2: function overloading</a:t>
            </a:r>
          </a:p>
          <a:p>
            <a:pPr lvl="2" eaLnBrk="1" hangingPunct="1">
              <a:buFont typeface="Wingdings" charset="2"/>
              <a:buNone/>
            </a:pPr>
            <a:r>
              <a:rPr lang="en-US" altLang="x-none" dirty="0"/>
              <a:t>find(&amp;V);</a:t>
            </a:r>
          </a:p>
          <a:p>
            <a:pPr lvl="2" eaLnBrk="1" hangingPunct="1">
              <a:buFont typeface="Wingdings" charset="2"/>
              <a:buNone/>
            </a:pPr>
            <a:r>
              <a:rPr lang="en-US" altLang="x-none" dirty="0"/>
              <a:t>find(&amp;L);</a:t>
            </a:r>
          </a:p>
          <a:p>
            <a:pPr lvl="2" eaLnBrk="1" hangingPunct="1">
              <a:buFont typeface="Wingdings" charset="2"/>
              <a:buNone/>
            </a:pPr>
            <a:r>
              <a:rPr lang="en-US" altLang="x-none" sz="3200" dirty="0"/>
              <a:t>Do you like these? Why? Why not?</a:t>
            </a:r>
          </a:p>
          <a:p>
            <a:pPr lvl="2" eaLnBrk="1" hangingPunct="1">
              <a:buFont typeface="Wingdings" charset="2"/>
              <a:buNone/>
            </a:pPr>
            <a:endParaRPr lang="en-US" altLang="x-none" dirty="0"/>
          </a:p>
          <a:p>
            <a:pPr lvl="2" eaLnBrk="1" hangingPunct="1">
              <a:buFont typeface="Wingdings" charset="2"/>
              <a:buNone/>
            </a:pP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566923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0EBBD-A4B4-2643-B1BC-0B5F5EF6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kumimoji="1" lang="en-US" altLang="ko-KR" dirty="0"/>
            </a:br>
            <a:r>
              <a:rPr kumimoji="1" lang="en-US" altLang="ko-KR" dirty="0"/>
              <a:t>This is how we can do in C++</a:t>
            </a:r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E0D426-1708-AC48-A8C6-4035B412C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27</a:t>
            </a:fld>
            <a:endParaRPr lang="en-US" altLang="ko-K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805EE-16A7-8046-BC5B-D82E3F254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43" y="1295400"/>
            <a:ext cx="4147653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9C480-5CB2-8B42-A321-0DA28015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532" y="1295399"/>
            <a:ext cx="4230246" cy="4114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CE918B-3ED6-9745-B9CD-6BE5F3F8A397}"/>
              </a:ext>
            </a:extLst>
          </p:cNvPr>
          <p:cNvSpPr txBox="1"/>
          <p:nvPr/>
        </p:nvSpPr>
        <p:spPr>
          <a:xfrm>
            <a:off x="322943" y="5943600"/>
            <a:ext cx="4007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is cool. But why is it cool?</a:t>
            </a:r>
          </a:p>
        </p:txBody>
      </p:sp>
    </p:spTree>
    <p:extLst>
      <p:ext uri="{BB962C8B-B14F-4D97-AF65-F5344CB8AC3E}">
        <p14:creationId xmlns:p14="http://schemas.microsoft.com/office/powerpoint/2010/main" val="2117613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0EBBD-A4B4-2643-B1BC-0B5F5EF6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kumimoji="1" lang="en-US" altLang="ko-KR" dirty="0"/>
            </a:br>
            <a:r>
              <a:rPr kumimoji="1" lang="en-US" altLang="ko-KR" dirty="0"/>
              <a:t>Mysterious things</a:t>
            </a:r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E0D426-1708-AC48-A8C6-4035B412C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28</a:t>
            </a:fld>
            <a:endParaRPr lang="en-US" altLang="ko-K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805EE-16A7-8046-BC5B-D82E3F254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43" y="1295400"/>
            <a:ext cx="4147653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9C480-5CB2-8B42-A321-0DA28015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532" y="1295399"/>
            <a:ext cx="4230246" cy="41148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B8BD37-6C57-6D4E-B8A6-38063E716D1C}"/>
              </a:ext>
            </a:extLst>
          </p:cNvPr>
          <p:cNvCxnSpPr/>
          <p:nvPr/>
        </p:nvCxnSpPr>
        <p:spPr bwMode="auto">
          <a:xfrm>
            <a:off x="533400" y="3810000"/>
            <a:ext cx="23622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3D0373D-B68F-9442-886E-3B72ACF1B9F0}"/>
              </a:ext>
            </a:extLst>
          </p:cNvPr>
          <p:cNvSpPr txBox="1"/>
          <p:nvPr/>
        </p:nvSpPr>
        <p:spPr>
          <a:xfrm>
            <a:off x="457200" y="5867400"/>
            <a:ext cx="7892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iterator? Looks like a “position” of vector or list. Hmm…..</a:t>
            </a:r>
          </a:p>
        </p:txBody>
      </p:sp>
    </p:spTree>
    <p:extLst>
      <p:ext uri="{BB962C8B-B14F-4D97-AF65-F5344CB8AC3E}">
        <p14:creationId xmlns:p14="http://schemas.microsoft.com/office/powerpoint/2010/main" val="3179192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0EBBD-A4B4-2643-B1BC-0B5F5EF6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Goal and Design Challenge</a:t>
            </a:r>
            <a:endParaRPr kumimoji="1"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64B6B-2F4D-204F-9F6C-D7078D262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2209800"/>
          </a:xfrm>
        </p:spPr>
        <p:txBody>
          <a:bodyPr/>
          <a:lstStyle/>
          <a:p>
            <a:r>
              <a:rPr lang="en-US" dirty="0"/>
              <a:t>Lots of data structures (or classes in C++) that can contain various types of elements</a:t>
            </a:r>
          </a:p>
          <a:p>
            <a:pPr lvl="1"/>
            <a:r>
              <a:rPr lang="en-US" dirty="0"/>
              <a:t>“Container”</a:t>
            </a:r>
          </a:p>
          <a:p>
            <a:pPr lvl="1"/>
            <a:r>
              <a:rPr lang="en-US" dirty="0"/>
              <a:t>Examples: Vector, List, deque, set, map, </a:t>
            </a:r>
            <a:r>
              <a:rPr lang="en-US" dirty="0" err="1"/>
              <a:t>etc</a:t>
            </a:r>
            <a:r>
              <a:rPr lang="en-US" dirty="0"/>
              <a:t>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How are you going to design this concept?</a:t>
            </a:r>
          </a:p>
          <a:p>
            <a:pPr lvl="1"/>
            <a:r>
              <a:rPr lang="en-US" dirty="0"/>
              <a:t>Again, from C++ STL designer’s perspective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E0D426-1708-AC48-A8C6-4035B412C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29</a:t>
            </a:fld>
            <a:endParaRPr lang="en-US" altLang="ko-K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B855248-3796-AC4D-B8F0-57A5A070FAF4}"/>
              </a:ext>
            </a:extLst>
          </p:cNvPr>
          <p:cNvSpPr/>
          <p:nvPr/>
        </p:nvSpPr>
        <p:spPr bwMode="auto">
          <a:xfrm>
            <a:off x="882217" y="3434486"/>
            <a:ext cx="1143000" cy="7620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F19D15-D3BC-7246-9E77-83FBBD26C6F5}"/>
              </a:ext>
            </a:extLst>
          </p:cNvPr>
          <p:cNvSpPr txBox="1"/>
          <p:nvPr/>
        </p:nvSpPr>
        <p:spPr>
          <a:xfrm>
            <a:off x="985830" y="3584653"/>
            <a:ext cx="103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F8781BB-287F-0E4E-A669-AAA2E6393888}"/>
              </a:ext>
            </a:extLst>
          </p:cNvPr>
          <p:cNvSpPr/>
          <p:nvPr/>
        </p:nvSpPr>
        <p:spPr bwMode="auto">
          <a:xfrm>
            <a:off x="882217" y="4501286"/>
            <a:ext cx="1143000" cy="7620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EE943-F168-2741-A39B-4EAA774BD3B2}"/>
              </a:ext>
            </a:extLst>
          </p:cNvPr>
          <p:cNvSpPr txBox="1"/>
          <p:nvPr/>
        </p:nvSpPr>
        <p:spPr>
          <a:xfrm>
            <a:off x="985830" y="4651453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EF658B-132B-7742-9DD9-8AFF16027FC5}"/>
              </a:ext>
            </a:extLst>
          </p:cNvPr>
          <p:cNvSpPr txBox="1"/>
          <p:nvPr/>
        </p:nvSpPr>
        <p:spPr>
          <a:xfrm>
            <a:off x="970251" y="5413453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DD4642-C866-E146-9F9A-2C5F02003AFB}"/>
              </a:ext>
            </a:extLst>
          </p:cNvPr>
          <p:cNvSpPr/>
          <p:nvPr/>
        </p:nvSpPr>
        <p:spPr bwMode="auto">
          <a:xfrm>
            <a:off x="5987617" y="3584653"/>
            <a:ext cx="1752600" cy="205963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28FA8D-40E1-B942-B746-08EBE8291571}"/>
              </a:ext>
            </a:extLst>
          </p:cNvPr>
          <p:cNvSpPr txBox="1"/>
          <p:nvPr/>
        </p:nvSpPr>
        <p:spPr>
          <a:xfrm>
            <a:off x="5987617" y="3122988"/>
            <a:ext cx="1605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algorithms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AEDC1-61B3-5940-856A-A899CA663C8E}"/>
              </a:ext>
            </a:extLst>
          </p:cNvPr>
          <p:cNvSpPr txBox="1"/>
          <p:nvPr/>
        </p:nvSpPr>
        <p:spPr>
          <a:xfrm>
            <a:off x="6115154" y="3739287"/>
            <a:ext cx="15870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find,</a:t>
            </a:r>
          </a:p>
          <a:p>
            <a:r>
              <a:rPr lang="en-US" dirty="0"/>
              <a:t>max, min,</a:t>
            </a:r>
          </a:p>
          <a:p>
            <a:r>
              <a:rPr lang="en-US" dirty="0"/>
              <a:t>transform,</a:t>
            </a:r>
          </a:p>
          <a:p>
            <a:r>
              <a:rPr lang="en-US" dirty="0" err="1"/>
              <a:t>etc</a:t>
            </a:r>
            <a:r>
              <a:rPr lang="en-US" dirty="0"/>
              <a:t> …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FCD6C4E-C5EC-0A4B-988A-EA022AA4706E}"/>
              </a:ext>
            </a:extLst>
          </p:cNvPr>
          <p:cNvSpPr/>
          <p:nvPr/>
        </p:nvSpPr>
        <p:spPr bwMode="auto">
          <a:xfrm>
            <a:off x="3048000" y="3810000"/>
            <a:ext cx="1828800" cy="1498947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DBA46-5DC6-8546-BE93-A3C7ED658313}"/>
              </a:ext>
            </a:extLst>
          </p:cNvPr>
          <p:cNvSpPr txBox="1"/>
          <p:nvPr/>
        </p:nvSpPr>
        <p:spPr>
          <a:xfrm>
            <a:off x="3195024" y="4161481"/>
            <a:ext cx="1678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abstraction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67D21C4-D051-1C45-BB76-AD4744D6228E}"/>
              </a:ext>
            </a:extLst>
          </p:cNvPr>
          <p:cNvSpPr/>
          <p:nvPr/>
        </p:nvSpPr>
        <p:spPr bwMode="auto">
          <a:xfrm>
            <a:off x="2208792" y="4368973"/>
            <a:ext cx="614976" cy="381000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CCD34B1-F891-B34F-AD18-202382F5FC13}"/>
              </a:ext>
            </a:extLst>
          </p:cNvPr>
          <p:cNvSpPr/>
          <p:nvPr/>
        </p:nvSpPr>
        <p:spPr bwMode="auto">
          <a:xfrm rot="10800000">
            <a:off x="5000777" y="4416543"/>
            <a:ext cx="804173" cy="450502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7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ADTs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 (also called Array List)</a:t>
            </a:r>
          </a:p>
          <a:p>
            <a:pPr lvl="1"/>
            <a:r>
              <a:rPr lang="en-US" sz="2000" dirty="0"/>
              <a:t>Access each element using a notion of </a:t>
            </a:r>
            <a:r>
              <a:rPr lang="en-US" sz="2000" dirty="0">
                <a:solidFill>
                  <a:srgbClr val="FF0000"/>
                </a:solidFill>
              </a:rPr>
              <a:t>index in [0,n-1]</a:t>
            </a:r>
          </a:p>
          <a:p>
            <a:pPr lvl="1"/>
            <a:r>
              <a:rPr lang="en-US" sz="2000" dirty="0"/>
              <a:t>Index of element e: the number of elements that are before e</a:t>
            </a:r>
          </a:p>
          <a:p>
            <a:pPr lvl="1"/>
            <a:r>
              <a:rPr lang="en-US" sz="2000" dirty="0"/>
              <a:t>Typically we use the “</a:t>
            </a:r>
            <a:r>
              <a:rPr lang="en-US" sz="2000" dirty="0">
                <a:solidFill>
                  <a:srgbClr val="FF0000"/>
                </a:solidFill>
              </a:rPr>
              <a:t>index</a:t>
            </a:r>
            <a:r>
              <a:rPr lang="en-US" sz="2000" dirty="0"/>
              <a:t>” (e.g., [ ])</a:t>
            </a:r>
          </a:p>
          <a:p>
            <a:pPr lvl="1"/>
            <a:r>
              <a:rPr lang="en-US" sz="2000" dirty="0"/>
              <a:t>A more general ADT than “array”</a:t>
            </a:r>
          </a:p>
          <a:p>
            <a:r>
              <a:rPr lang="en-US" dirty="0"/>
              <a:t>List </a:t>
            </a:r>
          </a:p>
          <a:p>
            <a:pPr lvl="1"/>
            <a:r>
              <a:rPr lang="en-US" sz="2000" dirty="0"/>
              <a:t>Not using an index to access, but use a node to access</a:t>
            </a:r>
          </a:p>
          <a:p>
            <a:pPr lvl="1"/>
            <a:r>
              <a:rPr lang="en-US" sz="2000" dirty="0"/>
              <a:t>Insert a new element e before some “</a:t>
            </a:r>
            <a:r>
              <a:rPr lang="en-US" sz="2000" dirty="0">
                <a:solidFill>
                  <a:srgbClr val="FF0000"/>
                </a:solidFill>
              </a:rPr>
              <a:t>position</a:t>
            </a:r>
            <a:r>
              <a:rPr lang="en-US" sz="2000" dirty="0"/>
              <a:t>” p</a:t>
            </a:r>
          </a:p>
          <a:p>
            <a:pPr lvl="1"/>
            <a:r>
              <a:rPr lang="en-US" sz="2000" dirty="0"/>
              <a:t>A more general ADT than “linked list”</a:t>
            </a:r>
          </a:p>
          <a:p>
            <a:r>
              <a:rPr lang="en-US" dirty="0"/>
              <a:t>Sequence</a:t>
            </a:r>
          </a:p>
          <a:p>
            <a:pPr lvl="1"/>
            <a:r>
              <a:rPr lang="en-US" sz="2000" dirty="0"/>
              <a:t>Can access an element as vector and list (using both </a:t>
            </a:r>
            <a:r>
              <a:rPr lang="en-US" sz="2000" dirty="0">
                <a:solidFill>
                  <a:srgbClr val="FF0000"/>
                </a:solidFill>
              </a:rPr>
              <a:t>index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position</a:t>
            </a:r>
            <a:r>
              <a:rPr lang="en-US" sz="2000" dirty="0"/>
              <a:t>)</a:t>
            </a:r>
          </a:p>
          <a:p>
            <a:r>
              <a:rPr lang="en-US" dirty="0"/>
              <a:t>(Note) Can implement the above ADTs using various ways</a:t>
            </a:r>
          </a:p>
          <a:p>
            <a:pPr lvl="1"/>
            <a:r>
              <a:rPr lang="en-US" sz="2000" dirty="0"/>
              <a:t>array, singly linked list, doubly linked list, circular linked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907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Position ADT</a:t>
            </a:r>
            <a:endParaRPr lang="en-US" altLang="x-none">
              <a:ea typeface="Tahoma" charset="0"/>
              <a:cs typeface="Tahoma" charset="0"/>
            </a:endParaRPr>
          </a:p>
        </p:txBody>
      </p:sp>
      <p:sp>
        <p:nvSpPr>
          <p:cNvPr id="38915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Position</a:t>
            </a:r>
            <a:r>
              <a:rPr lang="en-US" dirty="0"/>
              <a:t> ADT models the notion of place within a data structure where a single object is stored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US" dirty="0"/>
              <a:t>It gives a unified view of diverse ways of storing data, such as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dirty="0"/>
              <a:t>a cell of an array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dirty="0"/>
              <a:t>a node of a linked list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US" dirty="0"/>
              <a:t>“A” method of accessing the element at position </a:t>
            </a:r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/>
              <a:t>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dirty="0"/>
              <a:t>object </a:t>
            </a:r>
            <a:r>
              <a:rPr lang="en-US" dirty="0" err="1">
                <a:solidFill>
                  <a:schemeClr val="tx2"/>
                </a:solidFill>
              </a:rPr>
              <a:t>p.element</a:t>
            </a:r>
            <a:r>
              <a:rPr lang="en-US" dirty="0"/>
              <a:t>(): returns the element at position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dirty="0"/>
              <a:t>In C++ it is convenient to implement this as *</a:t>
            </a:r>
            <a:r>
              <a:rPr lang="en-US" dirty="0">
                <a:solidFill>
                  <a:schemeClr val="tx2"/>
                </a:solidFill>
              </a:rPr>
              <a:t>p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2"/>
                </a:solidFill>
              </a:rPr>
              <a:t>Operator overloading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/>
              <a:t>Implemented as “iterator” in C++</a:t>
            </a: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551FB98-3DBD-1948-8411-F69CB454F3FE}" type="slidenum">
              <a:rPr lang="en-US" altLang="x-none" sz="1400"/>
              <a:pPr eaLnBrk="1" hangingPunct="1"/>
              <a:t>30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2462352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Containers and Iterators in C++</a:t>
            </a: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sz="2400" dirty="0"/>
              <a:t>An </a:t>
            </a:r>
            <a:r>
              <a:rPr lang="en-US" altLang="x-none" sz="2400" dirty="0">
                <a:solidFill>
                  <a:schemeClr val="tx2"/>
                </a:solidFill>
              </a:rPr>
              <a:t>iterator</a:t>
            </a:r>
            <a:r>
              <a:rPr lang="en-US" altLang="x-none" sz="2400" dirty="0"/>
              <a:t> abstracts the process of scanning through a collection of elements</a:t>
            </a:r>
          </a:p>
          <a:p>
            <a:pPr eaLnBrk="1" hangingPunct="1"/>
            <a:r>
              <a:rPr lang="en-US" altLang="x-none" sz="2400" dirty="0"/>
              <a:t>A </a:t>
            </a:r>
            <a:r>
              <a:rPr lang="en-US" altLang="x-none" sz="2400" dirty="0">
                <a:solidFill>
                  <a:schemeClr val="tx2"/>
                </a:solidFill>
              </a:rPr>
              <a:t>container</a:t>
            </a:r>
            <a:r>
              <a:rPr lang="en-US" altLang="x-none" sz="2400" dirty="0"/>
              <a:t> is an abstract data structure that supports element access through iterators</a:t>
            </a:r>
          </a:p>
          <a:p>
            <a:pPr lvl="1" eaLnBrk="1" hangingPunct="1"/>
            <a:r>
              <a:rPr lang="en-US" altLang="x-none" sz="2200" dirty="0"/>
              <a:t>Data structures that support iterators</a:t>
            </a:r>
          </a:p>
          <a:p>
            <a:pPr lvl="1" eaLnBrk="1" hangingPunct="1"/>
            <a:r>
              <a:rPr lang="en-US" altLang="x-none" sz="2000" dirty="0"/>
              <a:t>Examples include Stack, Queue, Vector, List</a:t>
            </a:r>
            <a:endParaRPr lang="en-US" altLang="x-none" sz="2200" dirty="0"/>
          </a:p>
          <a:p>
            <a:pPr lvl="1" eaLnBrk="1" hangingPunct="1"/>
            <a:r>
              <a:rPr lang="en-US" altLang="x-none" sz="2000" dirty="0">
                <a:solidFill>
                  <a:schemeClr val="tx2"/>
                </a:solidFill>
              </a:rPr>
              <a:t>begin(): </a:t>
            </a:r>
            <a:r>
              <a:rPr lang="en-US" altLang="x-none" sz="2000" dirty="0"/>
              <a:t>returns an iterator to the first element</a:t>
            </a:r>
          </a:p>
          <a:p>
            <a:pPr lvl="1" eaLnBrk="1" hangingPunct="1"/>
            <a:r>
              <a:rPr lang="en-US" altLang="x-none" sz="2000" dirty="0">
                <a:solidFill>
                  <a:schemeClr val="tx2"/>
                </a:solidFill>
              </a:rPr>
              <a:t>end(): </a:t>
            </a:r>
            <a:r>
              <a:rPr lang="en-US" altLang="x-none" sz="2000" dirty="0"/>
              <a:t>return an iterator to an imaginary position just after the last element</a:t>
            </a:r>
          </a:p>
          <a:p>
            <a:pPr eaLnBrk="1" hangingPunct="1"/>
            <a:r>
              <a:rPr lang="en-US" altLang="x-none" sz="2400" dirty="0"/>
              <a:t>An iterator behaves like a pointer to an element</a:t>
            </a:r>
          </a:p>
          <a:p>
            <a:pPr lvl="1" eaLnBrk="1" hangingPunct="1"/>
            <a:r>
              <a:rPr lang="en-US" altLang="x-none" sz="2000" dirty="0">
                <a:solidFill>
                  <a:schemeClr val="tx2"/>
                </a:solidFill>
              </a:rPr>
              <a:t>*p: </a:t>
            </a:r>
            <a:r>
              <a:rPr lang="en-US" altLang="x-none" sz="2000" dirty="0"/>
              <a:t>returns the element referenced by this iterator</a:t>
            </a:r>
          </a:p>
          <a:p>
            <a:pPr lvl="1" eaLnBrk="1" hangingPunct="1"/>
            <a:r>
              <a:rPr lang="en-US" altLang="x-none" sz="2000" dirty="0">
                <a:solidFill>
                  <a:schemeClr val="tx2"/>
                </a:solidFill>
              </a:rPr>
              <a:t>++p:</a:t>
            </a:r>
            <a:r>
              <a:rPr lang="en-US" altLang="x-none" sz="2000" dirty="0"/>
              <a:t> advances to the next element</a:t>
            </a:r>
          </a:p>
          <a:p>
            <a:pPr eaLnBrk="1" hangingPunct="1"/>
            <a:r>
              <a:rPr lang="en-US" altLang="x-none" sz="2400" dirty="0"/>
              <a:t>Extends the concept of </a:t>
            </a:r>
            <a:r>
              <a:rPr lang="en-US" altLang="x-none" sz="2400" dirty="0">
                <a:solidFill>
                  <a:schemeClr val="tx2"/>
                </a:solidFill>
              </a:rPr>
              <a:t>position</a:t>
            </a:r>
            <a:r>
              <a:rPr lang="en-US" altLang="x-none" sz="2400" dirty="0"/>
              <a:t> by adding a traversal capability</a:t>
            </a:r>
          </a:p>
        </p:txBody>
      </p:sp>
      <p:sp>
        <p:nvSpPr>
          <p:cNvPr id="4099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A6259E4A-E576-7945-8794-930F03399B82}" type="slidenum">
              <a:rPr lang="en-US" altLang="x-none" sz="1400"/>
              <a:pPr eaLnBrk="1" hangingPunct="1"/>
              <a:t>31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3612903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0EBBD-A4B4-2643-B1BC-0B5F5EF6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kumimoji="1" lang="en-US" altLang="ko-KR" dirty="0"/>
            </a:br>
            <a:r>
              <a:rPr kumimoji="1" lang="en-US" altLang="ko-KR" dirty="0"/>
              <a:t>Example codes again</a:t>
            </a:r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E0D426-1708-AC48-A8C6-4035B412C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32</a:t>
            </a:fld>
            <a:endParaRPr lang="en-US" altLang="ko-K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805EE-16A7-8046-BC5B-D82E3F254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43" y="1295400"/>
            <a:ext cx="4147653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9C480-5CB2-8B42-A321-0DA28015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532" y="1295399"/>
            <a:ext cx="4230246" cy="41148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B8BD37-6C57-6D4E-B8A6-38063E716D1C}"/>
              </a:ext>
            </a:extLst>
          </p:cNvPr>
          <p:cNvCxnSpPr/>
          <p:nvPr/>
        </p:nvCxnSpPr>
        <p:spPr bwMode="auto">
          <a:xfrm>
            <a:off x="533400" y="3810000"/>
            <a:ext cx="23622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3D0373D-B68F-9442-886E-3B72ACF1B9F0}"/>
              </a:ext>
            </a:extLst>
          </p:cNvPr>
          <p:cNvSpPr txBox="1"/>
          <p:nvPr/>
        </p:nvSpPr>
        <p:spPr>
          <a:xfrm>
            <a:off x="457200" y="5867400"/>
            <a:ext cx="315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Ah-ha, it’s an iterator!</a:t>
            </a:r>
          </a:p>
        </p:txBody>
      </p:sp>
    </p:spTree>
    <p:extLst>
      <p:ext uri="{BB962C8B-B14F-4D97-AF65-F5344CB8AC3E}">
        <p14:creationId xmlns:p14="http://schemas.microsoft.com/office/powerpoint/2010/main" val="4196829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Various Iterators</a:t>
            </a:r>
          </a:p>
        </p:txBody>
      </p:sp>
      <p:sp>
        <p:nvSpPr>
          <p:cNvPr id="5125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x-none" sz="2200" dirty="0">
                <a:solidFill>
                  <a:schemeClr val="tx2"/>
                </a:solidFill>
              </a:rPr>
              <a:t>(standard) iterator</a:t>
            </a:r>
            <a:r>
              <a:rPr lang="en-US" altLang="x-none" sz="2200" dirty="0"/>
              <a:t>: allows read-write access to elements</a:t>
            </a:r>
          </a:p>
          <a:p>
            <a:pPr eaLnBrk="1" hangingPunct="1">
              <a:lnSpc>
                <a:spcPct val="110000"/>
              </a:lnSpc>
            </a:pPr>
            <a:endParaRPr lang="en-US" altLang="x-none" sz="2200" dirty="0"/>
          </a:p>
          <a:p>
            <a:pPr eaLnBrk="1" hangingPunct="1">
              <a:lnSpc>
                <a:spcPct val="110000"/>
              </a:lnSpc>
            </a:pPr>
            <a:r>
              <a:rPr lang="en-US" altLang="x-none" sz="2200" dirty="0" err="1">
                <a:solidFill>
                  <a:schemeClr val="tx2"/>
                </a:solidFill>
              </a:rPr>
              <a:t>const</a:t>
            </a:r>
            <a:r>
              <a:rPr lang="en-US" altLang="x-none" sz="2200" dirty="0">
                <a:solidFill>
                  <a:schemeClr val="tx2"/>
                </a:solidFill>
              </a:rPr>
              <a:t> iterator</a:t>
            </a:r>
            <a:r>
              <a:rPr lang="en-US" altLang="x-none" sz="2200" dirty="0"/>
              <a:t>: provides read-only access to elements</a:t>
            </a:r>
          </a:p>
          <a:p>
            <a:pPr eaLnBrk="1" hangingPunct="1">
              <a:lnSpc>
                <a:spcPct val="110000"/>
              </a:lnSpc>
            </a:pPr>
            <a:endParaRPr lang="en-US" altLang="x-none" sz="2200" dirty="0"/>
          </a:p>
          <a:p>
            <a:pPr eaLnBrk="1" hangingPunct="1">
              <a:lnSpc>
                <a:spcPct val="110000"/>
              </a:lnSpc>
            </a:pPr>
            <a:r>
              <a:rPr lang="en-US" altLang="x-none" sz="2200" dirty="0">
                <a:solidFill>
                  <a:schemeClr val="tx2"/>
                </a:solidFill>
              </a:rPr>
              <a:t>bidirectional iterator</a:t>
            </a:r>
            <a:r>
              <a:rPr lang="en-US" altLang="x-none" sz="2200" dirty="0"/>
              <a:t>: supports both ++p and –p</a:t>
            </a:r>
          </a:p>
          <a:p>
            <a:pPr eaLnBrk="1" hangingPunct="1">
              <a:lnSpc>
                <a:spcPct val="110000"/>
              </a:lnSpc>
            </a:pPr>
            <a:endParaRPr lang="en-US" altLang="x-none" sz="2200" dirty="0"/>
          </a:p>
          <a:p>
            <a:pPr eaLnBrk="1" hangingPunct="1">
              <a:lnSpc>
                <a:spcPct val="110000"/>
              </a:lnSpc>
            </a:pPr>
            <a:r>
              <a:rPr lang="en-US" altLang="x-none" sz="2200" dirty="0">
                <a:solidFill>
                  <a:schemeClr val="tx2"/>
                </a:solidFill>
              </a:rPr>
              <a:t>random-access iterator</a:t>
            </a:r>
            <a:r>
              <a:rPr lang="en-US" altLang="x-none" sz="2200" dirty="0"/>
              <a:t>: supports both </a:t>
            </a:r>
            <a:r>
              <a:rPr lang="en-US" altLang="x-none" sz="2200" dirty="0" err="1"/>
              <a:t>p+i</a:t>
            </a:r>
            <a:r>
              <a:rPr lang="en-US" altLang="x-none" sz="2200" dirty="0"/>
              <a:t> and p-</a:t>
            </a:r>
            <a:r>
              <a:rPr lang="en-US" altLang="x-none" sz="2200" dirty="0" err="1"/>
              <a:t>i</a:t>
            </a:r>
            <a:endParaRPr lang="en-US" altLang="x-none" sz="2200" dirty="0"/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0F98E9DA-83AD-574E-BBDD-0FCB88091B14}" type="slidenum">
              <a:rPr lang="en-US" altLang="x-none" sz="1400"/>
              <a:pPr eaLnBrk="1" hangingPunct="1"/>
              <a:t>33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2793662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STL Iterators in C++</a:t>
            </a:r>
          </a:p>
        </p:txBody>
      </p:sp>
      <p:sp>
        <p:nvSpPr>
          <p:cNvPr id="839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Each STL container type C supports </a:t>
            </a:r>
            <a:r>
              <a:rPr lang="en-US" sz="2400" dirty="0" err="1"/>
              <a:t>iterators</a:t>
            </a:r>
            <a:r>
              <a:rPr lang="en-US" sz="2400" dirty="0"/>
              <a:t>: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2C61F6"/>
                </a:solidFill>
              </a:rPr>
              <a:t>C::</a:t>
            </a:r>
            <a:r>
              <a:rPr lang="en-US" sz="2000" dirty="0" err="1">
                <a:solidFill>
                  <a:srgbClr val="2C61F6"/>
                </a:solidFill>
              </a:rPr>
              <a:t>iterator</a:t>
            </a:r>
            <a:r>
              <a:rPr lang="en-US" sz="2000" dirty="0">
                <a:solidFill>
                  <a:srgbClr val="2C61F6"/>
                </a:solidFill>
              </a:rPr>
              <a:t> </a:t>
            </a:r>
            <a:r>
              <a:rPr lang="en-US" sz="2000" dirty="0"/>
              <a:t>– read/write </a:t>
            </a:r>
            <a:r>
              <a:rPr lang="en-US" sz="2000" dirty="0" err="1"/>
              <a:t>iterator</a:t>
            </a:r>
            <a:r>
              <a:rPr lang="en-US" sz="2000" dirty="0"/>
              <a:t> type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2C61F6"/>
                </a:solidFill>
              </a:rPr>
              <a:t>C::</a:t>
            </a:r>
            <a:r>
              <a:rPr lang="en-US" sz="2000" dirty="0" err="1">
                <a:solidFill>
                  <a:srgbClr val="2C61F6"/>
                </a:solidFill>
              </a:rPr>
              <a:t>const_iterator</a:t>
            </a:r>
            <a:r>
              <a:rPr lang="en-US" sz="2000" dirty="0">
                <a:solidFill>
                  <a:srgbClr val="2C61F6"/>
                </a:solidFill>
              </a:rPr>
              <a:t> </a:t>
            </a:r>
            <a:r>
              <a:rPr lang="en-US" sz="2000" dirty="0"/>
              <a:t>– read-only </a:t>
            </a:r>
            <a:r>
              <a:rPr lang="en-US" sz="2000" dirty="0" err="1"/>
              <a:t>iterator</a:t>
            </a:r>
            <a:r>
              <a:rPr lang="en-US" sz="2000" dirty="0"/>
              <a:t> type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sz="2000" dirty="0" err="1">
                <a:solidFill>
                  <a:schemeClr val="tx2"/>
                </a:solidFill>
              </a:rPr>
              <a:t>C.begin</a:t>
            </a:r>
            <a:r>
              <a:rPr lang="en-US" sz="2000" dirty="0">
                <a:solidFill>
                  <a:schemeClr val="tx2"/>
                </a:solidFill>
              </a:rPr>
              <a:t>(), </a:t>
            </a:r>
            <a:r>
              <a:rPr lang="en-US" sz="2000" dirty="0" err="1">
                <a:solidFill>
                  <a:schemeClr val="tx2"/>
                </a:solidFill>
              </a:rPr>
              <a:t>C.end</a:t>
            </a:r>
            <a:r>
              <a:rPr lang="en-US" sz="2000" dirty="0">
                <a:solidFill>
                  <a:schemeClr val="tx2"/>
                </a:solidFill>
              </a:rPr>
              <a:t>() </a:t>
            </a:r>
            <a:r>
              <a:rPr lang="en-US" sz="2000" dirty="0"/>
              <a:t>– return start/end </a:t>
            </a:r>
            <a:r>
              <a:rPr lang="en-US" sz="2000" dirty="0" err="1"/>
              <a:t>iterators</a:t>
            </a:r>
            <a:endParaRPr lang="en-US" sz="2000" dirty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This </a:t>
            </a:r>
            <a:r>
              <a:rPr lang="en-US" sz="2400" dirty="0" err="1"/>
              <a:t>iterator</a:t>
            </a:r>
            <a:r>
              <a:rPr lang="en-US" sz="2400" dirty="0"/>
              <a:t>-based operators and methods: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chemeClr val="tx2"/>
                </a:solidFill>
              </a:rPr>
              <a:t>*p: </a:t>
            </a:r>
            <a:r>
              <a:rPr lang="en-US" sz="2000" dirty="0"/>
              <a:t>access current element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chemeClr val="tx2"/>
                </a:solidFill>
              </a:rPr>
              <a:t>++p, --p: </a:t>
            </a:r>
            <a:r>
              <a:rPr lang="en-US" sz="2000" dirty="0"/>
              <a:t>advance to next/previous element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sz="2000" dirty="0" err="1">
                <a:solidFill>
                  <a:schemeClr val="tx2"/>
                </a:solidFill>
              </a:rPr>
              <a:t>C.assign</a:t>
            </a:r>
            <a:r>
              <a:rPr lang="en-US" sz="2000" dirty="0">
                <a:solidFill>
                  <a:schemeClr val="tx2"/>
                </a:solidFill>
              </a:rPr>
              <a:t>(p, q):</a:t>
            </a:r>
            <a:r>
              <a:rPr lang="en-US" sz="2000" dirty="0"/>
              <a:t> replace C with contents referenced by the </a:t>
            </a:r>
            <a:r>
              <a:rPr lang="en-US" sz="2000" dirty="0" err="1"/>
              <a:t>iterator</a:t>
            </a:r>
            <a:r>
              <a:rPr lang="en-US" sz="2000" dirty="0"/>
              <a:t> range [p, q) (from p up to, but not including, q)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chemeClr val="tx2"/>
                </a:solidFill>
              </a:rPr>
              <a:t>insert(p, e): </a:t>
            </a:r>
            <a:r>
              <a:rPr lang="en-US" sz="2000" dirty="0"/>
              <a:t>insert e prior to position p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chemeClr val="tx2"/>
                </a:solidFill>
              </a:rPr>
              <a:t>erase(p): </a:t>
            </a:r>
            <a:r>
              <a:rPr lang="en-US" sz="2000" dirty="0"/>
              <a:t>remove element at position p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chemeClr val="tx2"/>
                </a:solidFill>
              </a:rPr>
              <a:t>erase(p, q): </a:t>
            </a:r>
            <a:r>
              <a:rPr lang="en-US" sz="2000" dirty="0"/>
              <a:t>remove elements in the </a:t>
            </a:r>
            <a:r>
              <a:rPr lang="en-US" sz="2000" dirty="0" err="1"/>
              <a:t>iterator</a:t>
            </a:r>
            <a:r>
              <a:rPr lang="en-US" sz="2000" dirty="0"/>
              <a:t> range [p, q)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8C98E75-C4E9-E74F-B517-510AF9BF46CF}" type="slidenum">
              <a:rPr lang="en-US" altLang="x-none" sz="1400"/>
              <a:pPr eaLnBrk="1" hangingPunct="1"/>
              <a:t>34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1761250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Iterator: STL Iterator-based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35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03" y="1828800"/>
            <a:ext cx="5826797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90" y="4495800"/>
            <a:ext cx="5410200" cy="14142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564603" y="1676400"/>
            <a:ext cx="5902997" cy="434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67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Containers and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36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6348756" cy="382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447800"/>
            <a:ext cx="244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#include &lt;algorithm&gt;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0" y="2057400"/>
            <a:ext cx="6324600" cy="3810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6705600" y="2209800"/>
            <a:ext cx="433044" cy="327660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3617267"/>
            <a:ext cx="911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STL Vector</a:t>
            </a:r>
          </a:p>
          <a:p>
            <a:r>
              <a:rPr lang="en-US" sz="1200" dirty="0"/>
              <a:t>STL </a:t>
            </a:r>
            <a:r>
              <a:rPr lang="en-US" sz="1200" dirty="0" err="1"/>
              <a:t>deque</a:t>
            </a:r>
            <a:endParaRPr lang="en-US" sz="1200" dirty="0"/>
          </a:p>
        </p:txBody>
      </p:sp>
      <p:sp>
        <p:nvSpPr>
          <p:cNvPr id="10" name="Right Brace 9"/>
          <p:cNvSpPr/>
          <p:nvPr/>
        </p:nvSpPr>
        <p:spPr bwMode="auto">
          <a:xfrm>
            <a:off x="7772400" y="3505200"/>
            <a:ext cx="381000" cy="198120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3400" y="43573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STL List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6650F-159B-2A46-A62B-F05442074608}"/>
              </a:ext>
            </a:extLst>
          </p:cNvPr>
          <p:cNvSpPr/>
          <p:nvPr/>
        </p:nvSpPr>
        <p:spPr>
          <a:xfrm>
            <a:off x="152400" y="6147568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www.cplusplus.com</a:t>
            </a:r>
            <a:r>
              <a:rPr lang="en-US" dirty="0"/>
              <a:t>/reference/algorithm/</a:t>
            </a:r>
          </a:p>
        </p:txBody>
      </p:sp>
    </p:spTree>
    <p:extLst>
      <p:ext uri="{BB962C8B-B14F-4D97-AF65-F5344CB8AC3E}">
        <p14:creationId xmlns:p14="http://schemas.microsoft.com/office/powerpoint/2010/main" val="1483104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" y="290286"/>
            <a:ext cx="8686800" cy="717551"/>
          </a:xfrm>
        </p:spPr>
        <p:txBody>
          <a:bodyPr/>
          <a:lstStyle/>
          <a:p>
            <a:r>
              <a:rPr lang="en-US" sz="2800" dirty="0"/>
              <a:t>Example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37</a:t>
            </a:fld>
            <a:endParaRPr lang="en-US" altLang="ko-K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645" y="290286"/>
            <a:ext cx="619395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21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0ED96-2412-EF43-8CFA-34DCCDF08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 know more about iterators,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A2DC8-7FBD-8945-815C-DE6D7352D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watch this video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Please</a:t>
            </a:r>
          </a:p>
          <a:p>
            <a:pPr lvl="1"/>
            <a:r>
              <a:rPr lang="en-US" dirty="0"/>
              <a:t>I hate to answer the question “Is this included in the exam?”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7C3F8-F580-B647-8EF5-792F0899D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38</a:t>
            </a:fld>
            <a:endParaRPr lang="en-US" altLang="ko-K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3C98A-D91D-5646-8A51-DF419898D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295400"/>
            <a:ext cx="4038601" cy="3011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FAAA10-427D-2848-8086-CB3C71DE71EE}"/>
              </a:ext>
            </a:extLst>
          </p:cNvPr>
          <p:cNvSpPr/>
          <p:nvPr/>
        </p:nvSpPr>
        <p:spPr>
          <a:xfrm>
            <a:off x="990601" y="4513069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=TxufBysSPK0</a:t>
            </a:r>
          </a:p>
        </p:txBody>
      </p:sp>
    </p:spTree>
    <p:extLst>
      <p:ext uri="{BB962C8B-B14F-4D97-AF65-F5344CB8AC3E}">
        <p14:creationId xmlns:p14="http://schemas.microsoft.com/office/powerpoint/2010/main" val="269473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7FBC174-C398-D94C-885E-A4FB8973F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What should be your next question?</a:t>
            </a:r>
            <a:endParaRPr kumimoji="1"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FFBD7E9-49D3-6041-B607-297BFAFF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Can I implement iterators in C++, in addition to just knowing how to use them?</a:t>
            </a:r>
          </a:p>
          <a:p>
            <a:pPr lvl="1"/>
            <a:r>
              <a:rPr lang="en-US" altLang="ko-KR" dirty="0"/>
              <a:t>Someone like the C++ STL designer</a:t>
            </a:r>
          </a:p>
          <a:p>
            <a:r>
              <a:rPr lang="en-US" altLang="ko-KR" sz="2800" dirty="0"/>
              <a:t>Ch 6.2.3: Some level of explanation:</a:t>
            </a:r>
          </a:p>
          <a:p>
            <a:pPr lvl="1"/>
            <a:r>
              <a:rPr lang="en-US" altLang="ko-KR" dirty="0"/>
              <a:t>Beyond the topic of this class</a:t>
            </a:r>
          </a:p>
          <a:p>
            <a:r>
              <a:rPr lang="en-US" altLang="ko-KR" sz="2800" dirty="0"/>
              <a:t>I will be happy to discuss this if you visit my office. </a:t>
            </a:r>
          </a:p>
          <a:p>
            <a:endParaRPr kumimoji="1" lang="ko-KR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FF3AB-62FD-964E-A3A2-39932472C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39</a:t>
            </a:fld>
            <a:endParaRPr lang="en-US" altLang="ko-KR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EBEACA2-97CD-414E-AC00-6D88AC42A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4064000"/>
            <a:ext cx="1676398" cy="253041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B2F57DC-1A07-5E4B-8E3F-B60D54672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064000"/>
            <a:ext cx="1866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7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58D2DBEE-857D-2A44-ABE6-1B8C5CA1146D}" type="slidenum">
              <a:rPr lang="en-US" altLang="x-none" sz="1400"/>
              <a:pPr eaLnBrk="1" hangingPunct="1"/>
              <a:t>4</a:t>
            </a:fld>
            <a:endParaRPr lang="en-US" altLang="x-none" sz="14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5257800" cy="1447800"/>
          </a:xfrm>
        </p:spPr>
        <p:txBody>
          <a:bodyPr/>
          <a:lstStyle/>
          <a:p>
            <a:pPr eaLnBrk="1" hangingPunct="1"/>
            <a:r>
              <a:rPr lang="en-US" altLang="x-none" dirty="0"/>
              <a:t>Vectors (or Array Lists)</a:t>
            </a:r>
          </a:p>
        </p:txBody>
      </p:sp>
      <p:pic>
        <p:nvPicPr>
          <p:cNvPr id="3077" name="Picture 252" descr="PE0153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187801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466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58D2DBEE-857D-2A44-ABE6-1B8C5CA1146D}" type="slidenum">
              <a:rPr lang="en-US" altLang="x-none" sz="1400"/>
              <a:pPr eaLnBrk="1" hangingPunct="1"/>
              <a:t>40</a:t>
            </a:fld>
            <a:endParaRPr lang="en-US" altLang="x-none" sz="14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5257800" cy="1447800"/>
          </a:xfrm>
        </p:spPr>
        <p:txBody>
          <a:bodyPr/>
          <a:lstStyle/>
          <a:p>
            <a:pPr eaLnBrk="1" hangingPunct="1"/>
            <a:r>
              <a:rPr lang="en-US" altLang="x-none" dirty="0"/>
              <a:t>Sequences</a:t>
            </a:r>
          </a:p>
        </p:txBody>
      </p:sp>
      <p:pic>
        <p:nvPicPr>
          <p:cNvPr id="3077" name="Picture 252" descr="PE0153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187801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287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6AC7D06-B060-184F-95D1-231F4923EE1A}" type="slidenum">
              <a:rPr lang="en-US" altLang="x-none" sz="1400"/>
              <a:pPr eaLnBrk="1" hangingPunct="1"/>
              <a:t>41</a:t>
            </a:fld>
            <a:endParaRPr lang="en-US" altLang="x-none" sz="1400"/>
          </a:p>
        </p:txBody>
      </p:sp>
      <p:sp>
        <p:nvSpPr>
          <p:cNvPr id="922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Sequence ADT</a:t>
            </a:r>
          </a:p>
        </p:txBody>
      </p:sp>
      <p:sp>
        <p:nvSpPr>
          <p:cNvPr id="9221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4191000" cy="4343400"/>
          </a:xfrm>
        </p:spPr>
        <p:txBody>
          <a:bodyPr/>
          <a:lstStyle/>
          <a:p>
            <a:pPr eaLnBrk="1" hangingPunct="1"/>
            <a:r>
              <a:rPr lang="en-US" altLang="x-none" sz="2400"/>
              <a:t>The </a:t>
            </a:r>
            <a:r>
              <a:rPr lang="en-US" altLang="x-none" sz="2400">
                <a:solidFill>
                  <a:schemeClr val="tx2"/>
                </a:solidFill>
              </a:rPr>
              <a:t>Sequence</a:t>
            </a:r>
            <a:r>
              <a:rPr lang="en-US" altLang="x-none" sz="2400"/>
              <a:t> ADT is the union of the Array List and Node List ADTs</a:t>
            </a:r>
          </a:p>
          <a:p>
            <a:pPr eaLnBrk="1" hangingPunct="1"/>
            <a:r>
              <a:rPr lang="en-US" altLang="x-none" sz="2400"/>
              <a:t>Elements accessed by</a:t>
            </a:r>
          </a:p>
          <a:p>
            <a:pPr lvl="1" eaLnBrk="1" hangingPunct="1"/>
            <a:r>
              <a:rPr lang="en-US" altLang="x-none" sz="2000"/>
              <a:t>Index, or</a:t>
            </a:r>
          </a:p>
          <a:p>
            <a:pPr lvl="1" eaLnBrk="1" hangingPunct="1"/>
            <a:r>
              <a:rPr lang="en-US" altLang="x-none" sz="2000"/>
              <a:t>Position</a:t>
            </a:r>
          </a:p>
          <a:p>
            <a:pPr eaLnBrk="1" hangingPunct="1"/>
            <a:r>
              <a:rPr lang="en-US" altLang="x-none" sz="2400"/>
              <a:t>Generic methods:</a:t>
            </a:r>
          </a:p>
          <a:p>
            <a:pPr lvl="1" eaLnBrk="1" hangingPunct="1"/>
            <a:r>
              <a:rPr lang="en-US" altLang="x-none" sz="2000">
                <a:solidFill>
                  <a:schemeClr val="tx2"/>
                </a:solidFill>
              </a:rPr>
              <a:t>size</a:t>
            </a:r>
            <a:r>
              <a:rPr lang="en-US" altLang="x-none" sz="2000"/>
              <a:t>(), </a:t>
            </a:r>
            <a:r>
              <a:rPr lang="en-US" altLang="x-none" sz="2000">
                <a:solidFill>
                  <a:schemeClr val="tx2"/>
                </a:solidFill>
              </a:rPr>
              <a:t>empty</a:t>
            </a:r>
            <a:r>
              <a:rPr lang="en-US" altLang="x-none" sz="2000"/>
              <a:t>()</a:t>
            </a:r>
          </a:p>
          <a:p>
            <a:pPr eaLnBrk="1" hangingPunct="1"/>
            <a:r>
              <a:rPr lang="en-US" altLang="x-none" sz="2400"/>
              <a:t>ArrayList-based methods:</a:t>
            </a:r>
          </a:p>
          <a:p>
            <a:pPr lvl="1" eaLnBrk="1" hangingPunct="1"/>
            <a:r>
              <a:rPr lang="en-US" altLang="x-none" sz="2000">
                <a:solidFill>
                  <a:schemeClr val="tx2"/>
                </a:solidFill>
              </a:rPr>
              <a:t>at</a:t>
            </a:r>
            <a:r>
              <a:rPr lang="en-US" altLang="x-none" sz="2000"/>
              <a:t>(i), </a:t>
            </a:r>
            <a:r>
              <a:rPr lang="en-US" altLang="x-none" sz="2000">
                <a:solidFill>
                  <a:schemeClr val="tx2"/>
                </a:solidFill>
              </a:rPr>
              <a:t>set</a:t>
            </a:r>
            <a:r>
              <a:rPr lang="en-US" altLang="x-none" sz="2000"/>
              <a:t>(i, o), </a:t>
            </a:r>
            <a:r>
              <a:rPr lang="en-US" altLang="x-none" sz="2000">
                <a:solidFill>
                  <a:schemeClr val="tx2"/>
                </a:solidFill>
              </a:rPr>
              <a:t>insert</a:t>
            </a:r>
            <a:r>
              <a:rPr lang="en-US" altLang="x-none" sz="2000"/>
              <a:t>(i, o), </a:t>
            </a:r>
            <a:r>
              <a:rPr lang="en-US" altLang="x-none" sz="2000">
                <a:solidFill>
                  <a:schemeClr val="tx2"/>
                </a:solidFill>
              </a:rPr>
              <a:t>erase</a:t>
            </a:r>
            <a:r>
              <a:rPr lang="en-US" altLang="x-none" sz="2000"/>
              <a:t>(i)</a:t>
            </a:r>
          </a:p>
        </p:txBody>
      </p:sp>
      <p:sp>
        <p:nvSpPr>
          <p:cNvPr id="9222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76400"/>
            <a:ext cx="3505200" cy="4343400"/>
          </a:xfrm>
        </p:spPr>
        <p:txBody>
          <a:bodyPr/>
          <a:lstStyle/>
          <a:p>
            <a:pPr eaLnBrk="1" hangingPunct="1"/>
            <a:r>
              <a:rPr lang="en-US" altLang="x-none" sz="2400"/>
              <a:t>List-based methods:</a:t>
            </a:r>
          </a:p>
          <a:p>
            <a:pPr lvl="1" eaLnBrk="1" hangingPunct="1"/>
            <a:r>
              <a:rPr lang="en-US" altLang="x-none" sz="2000">
                <a:solidFill>
                  <a:schemeClr val="tx2"/>
                </a:solidFill>
              </a:rPr>
              <a:t>begin</a:t>
            </a:r>
            <a:r>
              <a:rPr lang="en-US" altLang="x-none" sz="2000"/>
              <a:t>(), </a:t>
            </a:r>
            <a:r>
              <a:rPr lang="en-US" altLang="x-none" sz="2000">
                <a:solidFill>
                  <a:schemeClr val="tx2"/>
                </a:solidFill>
              </a:rPr>
              <a:t>end</a:t>
            </a:r>
            <a:r>
              <a:rPr lang="en-US" altLang="x-none" sz="2000"/>
              <a:t>()</a:t>
            </a:r>
          </a:p>
          <a:p>
            <a:pPr lvl="1" eaLnBrk="1" hangingPunct="1"/>
            <a:r>
              <a:rPr lang="en-US" altLang="x-none" sz="2000">
                <a:solidFill>
                  <a:schemeClr val="tx2"/>
                </a:solidFill>
              </a:rPr>
              <a:t>insertFront</a:t>
            </a:r>
            <a:r>
              <a:rPr lang="en-US" altLang="x-none" sz="2000"/>
              <a:t>(o),</a:t>
            </a:r>
            <a:r>
              <a:rPr lang="en-US" altLang="x-none" sz="2000">
                <a:solidFill>
                  <a:schemeClr val="tx2"/>
                </a:solidFill>
              </a:rPr>
              <a:t> insertBack</a:t>
            </a:r>
            <a:r>
              <a:rPr lang="en-US" altLang="x-none" sz="2000"/>
              <a:t>(o) </a:t>
            </a:r>
          </a:p>
          <a:p>
            <a:pPr lvl="1" eaLnBrk="1" hangingPunct="1"/>
            <a:r>
              <a:rPr lang="en-US" altLang="x-none" sz="2000">
                <a:solidFill>
                  <a:schemeClr val="tx2"/>
                </a:solidFill>
              </a:rPr>
              <a:t>eraseFront</a:t>
            </a:r>
            <a:r>
              <a:rPr lang="en-US" altLang="x-none" sz="2000"/>
              <a:t>(),</a:t>
            </a:r>
            <a:r>
              <a:rPr lang="en-US" altLang="x-none" sz="2000">
                <a:solidFill>
                  <a:schemeClr val="tx2"/>
                </a:solidFill>
              </a:rPr>
              <a:t> eraseBack</a:t>
            </a:r>
            <a:r>
              <a:rPr lang="en-US" altLang="x-none" sz="2000"/>
              <a:t>()</a:t>
            </a:r>
          </a:p>
          <a:p>
            <a:pPr lvl="1" eaLnBrk="1" hangingPunct="1"/>
            <a:r>
              <a:rPr lang="en-US" altLang="x-none" sz="2000">
                <a:solidFill>
                  <a:schemeClr val="tx2"/>
                </a:solidFill>
              </a:rPr>
              <a:t>insert </a:t>
            </a:r>
            <a:r>
              <a:rPr lang="en-US" altLang="x-none" sz="2000"/>
              <a:t>(p, o), </a:t>
            </a:r>
            <a:r>
              <a:rPr lang="en-US" altLang="x-none" sz="2000">
                <a:solidFill>
                  <a:schemeClr val="tx2"/>
                </a:solidFill>
              </a:rPr>
              <a:t>erase</a:t>
            </a:r>
            <a:r>
              <a:rPr lang="en-US" altLang="x-none" sz="2000"/>
              <a:t>(p)</a:t>
            </a:r>
          </a:p>
          <a:p>
            <a:pPr eaLnBrk="1" hangingPunct="1"/>
            <a:r>
              <a:rPr lang="en-US" altLang="x-none" sz="2400"/>
              <a:t>Bridge methods:</a:t>
            </a:r>
          </a:p>
          <a:p>
            <a:pPr lvl="1" eaLnBrk="1" hangingPunct="1"/>
            <a:r>
              <a:rPr lang="en-US" altLang="x-none" sz="2000">
                <a:solidFill>
                  <a:schemeClr val="tx2"/>
                </a:solidFill>
              </a:rPr>
              <a:t>atIndex</a:t>
            </a:r>
            <a:r>
              <a:rPr lang="en-US" altLang="x-none" sz="2000"/>
              <a:t>(i), </a:t>
            </a:r>
            <a:r>
              <a:rPr lang="en-US" altLang="x-none" sz="2000">
                <a:solidFill>
                  <a:schemeClr val="tx2"/>
                </a:solidFill>
              </a:rPr>
              <a:t>indexOf</a:t>
            </a:r>
            <a:r>
              <a:rPr lang="en-US" altLang="x-none" sz="2000"/>
              <a:t>(p)</a:t>
            </a:r>
          </a:p>
        </p:txBody>
      </p:sp>
    </p:spTree>
    <p:extLst>
      <p:ext uri="{BB962C8B-B14F-4D97-AF65-F5344CB8AC3E}">
        <p14:creationId xmlns:p14="http://schemas.microsoft.com/office/powerpoint/2010/main" val="435086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EEA6657-9400-CA42-97A9-01B5A8B86441}" type="slidenum">
              <a:rPr lang="en-US" altLang="x-none" sz="1400"/>
              <a:pPr eaLnBrk="1" hangingPunct="1"/>
              <a:t>42</a:t>
            </a:fld>
            <a:endParaRPr lang="en-US" altLang="x-none" sz="14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Applications of Sequences</a:t>
            </a:r>
          </a:p>
        </p:txBody>
      </p:sp>
      <p:sp>
        <p:nvSpPr>
          <p:cNvPr id="102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x-none" sz="2800"/>
              <a:t>The Sequence ADT is a basic, general-purpose, data structure for storing an ordered collection of elements</a:t>
            </a:r>
          </a:p>
          <a:p>
            <a:pPr eaLnBrk="1" hangingPunct="1"/>
            <a:r>
              <a:rPr lang="en-US" altLang="x-none" sz="2800"/>
              <a:t>Direct applications:</a:t>
            </a:r>
          </a:p>
          <a:p>
            <a:pPr lvl="1" eaLnBrk="1" hangingPunct="1"/>
            <a:r>
              <a:rPr lang="en-US" altLang="x-none" sz="2400"/>
              <a:t>Generic replacement for stack, queue, vector, or list</a:t>
            </a:r>
          </a:p>
          <a:p>
            <a:pPr lvl="1" eaLnBrk="1" hangingPunct="1"/>
            <a:r>
              <a:rPr lang="en-US" altLang="x-none" sz="2400"/>
              <a:t>small database (e.g., address book)</a:t>
            </a:r>
          </a:p>
          <a:p>
            <a:pPr eaLnBrk="1" hangingPunct="1"/>
            <a:r>
              <a:rPr lang="en-US" altLang="x-none" sz="2800"/>
              <a:t>Indirect applications:</a:t>
            </a:r>
          </a:p>
          <a:p>
            <a:pPr lvl="1" eaLnBrk="1" hangingPunct="1"/>
            <a:r>
              <a:rPr lang="en-US" altLang="x-none" sz="2400"/>
              <a:t>Building block of more complex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318432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23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Array List ADT</a:t>
            </a:r>
          </a:p>
        </p:txBody>
      </p:sp>
      <p:sp>
        <p:nvSpPr>
          <p:cNvPr id="38915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The  </a:t>
            </a:r>
            <a:r>
              <a:rPr lang="en-US" sz="2400" dirty="0">
                <a:solidFill>
                  <a:schemeClr val="tx2"/>
                </a:solidFill>
              </a:rPr>
              <a:t>Vector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tx2"/>
                </a:solidFill>
              </a:rPr>
              <a:t>Array List</a:t>
            </a:r>
            <a:r>
              <a:rPr lang="en-US" sz="2400" dirty="0"/>
              <a:t> ADT extends the notion of array by storing a sequence of objects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An element can be accessed, inserted or removed by specifying its </a:t>
            </a:r>
            <a:r>
              <a:rPr lang="en-US" sz="2400" u="sng" dirty="0">
                <a:solidFill>
                  <a:schemeClr val="tx2"/>
                </a:solidFill>
              </a:rPr>
              <a:t>index</a:t>
            </a:r>
            <a:r>
              <a:rPr lang="en-US" sz="2400" dirty="0"/>
              <a:t> (number of elements preceding it)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An exception is thrown if an incorrect index is given (e.g., a negative index)</a:t>
            </a:r>
          </a:p>
        </p:txBody>
      </p:sp>
      <p:sp>
        <p:nvSpPr>
          <p:cNvPr id="4102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x-none" sz="2000"/>
              <a:t>Main methods:</a:t>
            </a:r>
          </a:p>
          <a:p>
            <a:pPr lvl="1" eaLnBrk="1" hangingPunct="1"/>
            <a:r>
              <a:rPr lang="en-US" altLang="x-none" sz="2000">
                <a:solidFill>
                  <a:schemeClr val="tx2"/>
                </a:solidFill>
              </a:rPr>
              <a:t>at</a:t>
            </a:r>
            <a:r>
              <a:rPr lang="en-US" altLang="x-none" sz="2000"/>
              <a:t>(integer i): returns the element at index i without removing it</a:t>
            </a:r>
          </a:p>
          <a:p>
            <a:pPr lvl="1" eaLnBrk="1" hangingPunct="1"/>
            <a:r>
              <a:rPr lang="en-US" altLang="x-none" sz="2000">
                <a:solidFill>
                  <a:schemeClr val="tx2"/>
                </a:solidFill>
              </a:rPr>
              <a:t>set</a:t>
            </a:r>
            <a:r>
              <a:rPr lang="en-US" altLang="x-none" sz="2000"/>
              <a:t>(integer i, object o): replace the element at index i with o</a:t>
            </a:r>
          </a:p>
          <a:p>
            <a:pPr lvl="1" eaLnBrk="1" hangingPunct="1"/>
            <a:r>
              <a:rPr lang="en-US" altLang="x-none" sz="2000">
                <a:solidFill>
                  <a:schemeClr val="tx2"/>
                </a:solidFill>
              </a:rPr>
              <a:t>insert</a:t>
            </a:r>
            <a:r>
              <a:rPr lang="en-US" altLang="x-none" sz="2000"/>
              <a:t>(integer i, object o): insert a new element o to have index i</a:t>
            </a:r>
          </a:p>
          <a:p>
            <a:pPr lvl="1" eaLnBrk="1" hangingPunct="1"/>
            <a:r>
              <a:rPr lang="en-US" altLang="x-none" sz="2000">
                <a:solidFill>
                  <a:schemeClr val="tx2"/>
                </a:solidFill>
              </a:rPr>
              <a:t>erase</a:t>
            </a:r>
            <a:r>
              <a:rPr lang="en-US" altLang="x-none" sz="2000"/>
              <a:t>(integer i): removes element at index i</a:t>
            </a:r>
          </a:p>
          <a:p>
            <a:pPr eaLnBrk="1" hangingPunct="1"/>
            <a:r>
              <a:rPr lang="en-US" altLang="x-none" sz="2000"/>
              <a:t>Additional methods:</a:t>
            </a:r>
          </a:p>
          <a:p>
            <a:pPr lvl="1" eaLnBrk="1" hangingPunct="1"/>
            <a:r>
              <a:rPr lang="en-US" altLang="x-none" sz="2000">
                <a:solidFill>
                  <a:schemeClr val="tx2"/>
                </a:solidFill>
              </a:rPr>
              <a:t>size</a:t>
            </a:r>
            <a:r>
              <a:rPr lang="en-US" altLang="x-none" sz="2000"/>
              <a:t>()</a:t>
            </a:r>
          </a:p>
          <a:p>
            <a:pPr lvl="1" eaLnBrk="1" hangingPunct="1"/>
            <a:r>
              <a:rPr lang="en-US" altLang="x-none" sz="2000">
                <a:solidFill>
                  <a:schemeClr val="tx2"/>
                </a:solidFill>
              </a:rPr>
              <a:t>empty</a:t>
            </a:r>
            <a:r>
              <a:rPr lang="en-US" altLang="x-none" sz="2000"/>
              <a:t>()</a:t>
            </a:r>
          </a:p>
        </p:txBody>
      </p:sp>
      <p:sp>
        <p:nvSpPr>
          <p:cNvPr id="4099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71BD1E6-A9C3-9C42-8BB0-20656CDCBDE8}" type="slidenum">
              <a:rPr lang="en-US" altLang="x-none" sz="1400"/>
              <a:pPr eaLnBrk="1" hangingPunct="1"/>
              <a:t>5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97879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62FF0D60-B874-5D46-ACEB-AF86FE536F90}" type="slidenum">
              <a:rPr lang="en-US" altLang="x-none" sz="1400"/>
              <a:pPr eaLnBrk="1" hangingPunct="1"/>
              <a:t>6</a:t>
            </a:fld>
            <a:endParaRPr lang="en-US" altLang="x-none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Applications of Array Lists</a:t>
            </a:r>
          </a:p>
        </p:txBody>
      </p:sp>
      <p:sp>
        <p:nvSpPr>
          <p:cNvPr id="512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Direct applications</a:t>
            </a:r>
          </a:p>
          <a:p>
            <a:pPr lvl="1" eaLnBrk="1" hangingPunct="1"/>
            <a:r>
              <a:rPr lang="en-US" altLang="x-none" dirty="0"/>
              <a:t>Sorted collection of objects (elementary database)</a:t>
            </a:r>
          </a:p>
          <a:p>
            <a:pPr eaLnBrk="1" hangingPunct="1"/>
            <a:r>
              <a:rPr lang="en-US" altLang="x-none" dirty="0"/>
              <a:t>Indirect applications</a:t>
            </a:r>
          </a:p>
          <a:p>
            <a:pPr lvl="1" eaLnBrk="1" hangingPunct="1"/>
            <a:r>
              <a:rPr lang="en-US" altLang="x-none" dirty="0"/>
              <a:t>Auxiliary data structure for algorithms</a:t>
            </a:r>
          </a:p>
          <a:p>
            <a:pPr lvl="1" eaLnBrk="1" hangingPunct="1"/>
            <a:r>
              <a:rPr lang="en-US" altLang="x-none" dirty="0"/>
              <a:t>Component of other data structures</a:t>
            </a:r>
          </a:p>
          <a:p>
            <a:pPr lvl="1"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Basically, every place where you can use “array”. </a:t>
            </a:r>
          </a:p>
        </p:txBody>
      </p:sp>
    </p:spTree>
    <p:extLst>
      <p:ext uri="{BB962C8B-B14F-4D97-AF65-F5344CB8AC3E}">
        <p14:creationId xmlns:p14="http://schemas.microsoft.com/office/powerpoint/2010/main" val="92180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Array-based Implementation of Vector</a:t>
            </a:r>
          </a:p>
        </p:txBody>
      </p:sp>
      <p:sp>
        <p:nvSpPr>
          <p:cNvPr id="614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sz="2400"/>
              <a:t>Use an array </a:t>
            </a:r>
            <a:r>
              <a:rPr lang="en-US" altLang="x-none" sz="2400" b="1" i="1">
                <a:latin typeface="Times New Roman" charset="0"/>
              </a:rPr>
              <a:t>A</a:t>
            </a:r>
            <a:r>
              <a:rPr lang="en-US" altLang="x-none" sz="2400"/>
              <a:t> of size </a:t>
            </a:r>
            <a:r>
              <a:rPr lang="en-US" altLang="x-none" sz="2400" b="1" i="1">
                <a:latin typeface="Times New Roman" charset="0"/>
              </a:rPr>
              <a:t>N</a:t>
            </a:r>
            <a:endParaRPr lang="en-US" altLang="x-none" sz="2400"/>
          </a:p>
          <a:p>
            <a:pPr eaLnBrk="1" hangingPunct="1"/>
            <a:r>
              <a:rPr lang="en-US" altLang="x-none" sz="2400"/>
              <a:t>A variable </a:t>
            </a:r>
            <a:r>
              <a:rPr lang="en-US" altLang="x-none" sz="2400" b="1" i="1">
                <a:latin typeface="Times New Roman" charset="0"/>
              </a:rPr>
              <a:t>n</a:t>
            </a:r>
            <a:r>
              <a:rPr lang="en-US" altLang="x-none" sz="2400"/>
              <a:t> keeps track of the size of the array list (number of elements stored)</a:t>
            </a:r>
          </a:p>
          <a:p>
            <a:pPr eaLnBrk="1" hangingPunct="1"/>
            <a:r>
              <a:rPr lang="en-US" altLang="x-none" sz="2400"/>
              <a:t>Operation </a:t>
            </a:r>
            <a:r>
              <a:rPr lang="en-US" altLang="x-none" sz="2400" b="1" i="1">
                <a:solidFill>
                  <a:schemeClr val="tx2"/>
                </a:solidFill>
                <a:latin typeface="Times New Roman" charset="0"/>
              </a:rPr>
              <a:t>at</a:t>
            </a:r>
            <a:r>
              <a:rPr lang="en-US" altLang="x-none" sz="2400"/>
              <a:t>(</a:t>
            </a:r>
            <a:r>
              <a:rPr lang="en-US" altLang="x-none" sz="2400" b="1" i="1">
                <a:latin typeface="Times New Roman" charset="0"/>
              </a:rPr>
              <a:t>i</a:t>
            </a:r>
            <a:r>
              <a:rPr lang="en-US" altLang="x-none" sz="2400"/>
              <a:t>) is implemented in </a:t>
            </a:r>
            <a:r>
              <a:rPr lang="en-US" altLang="x-none" sz="2400" b="1" i="1">
                <a:latin typeface="Times New Roman" charset="0"/>
              </a:rPr>
              <a:t>O</a:t>
            </a:r>
            <a:r>
              <a:rPr lang="en-US" altLang="x-none" sz="2400">
                <a:latin typeface="Times New Roman" charset="0"/>
              </a:rPr>
              <a:t>(1)</a:t>
            </a:r>
            <a:r>
              <a:rPr lang="en-US" altLang="x-none" sz="2400"/>
              <a:t> time by returning </a:t>
            </a:r>
            <a:r>
              <a:rPr lang="en-US" altLang="x-none" sz="2400" b="1" i="1">
                <a:latin typeface="Times New Roman" charset="0"/>
              </a:rPr>
              <a:t>A</a:t>
            </a:r>
            <a:r>
              <a:rPr lang="en-US" altLang="x-none" sz="2400">
                <a:latin typeface="Times New Roman" charset="0"/>
              </a:rPr>
              <a:t>[</a:t>
            </a:r>
            <a:r>
              <a:rPr lang="en-US" altLang="x-none" sz="2400" b="1" i="1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]</a:t>
            </a:r>
          </a:p>
          <a:p>
            <a:pPr eaLnBrk="1" hangingPunct="1"/>
            <a:r>
              <a:rPr lang="en-US" altLang="x-none" sz="2400"/>
              <a:t>Operation </a:t>
            </a:r>
            <a:r>
              <a:rPr lang="en-US" altLang="x-none" sz="2400" b="1" i="1">
                <a:solidFill>
                  <a:schemeClr val="tx2"/>
                </a:solidFill>
                <a:latin typeface="Times New Roman" charset="0"/>
              </a:rPr>
              <a:t>set</a:t>
            </a:r>
            <a:r>
              <a:rPr lang="en-US" altLang="x-none" sz="2400"/>
              <a:t>(</a:t>
            </a:r>
            <a:r>
              <a:rPr lang="en-US" altLang="x-none" sz="2400" b="1" i="1">
                <a:latin typeface="Times New Roman" charset="0"/>
              </a:rPr>
              <a:t>i,o</a:t>
            </a:r>
            <a:r>
              <a:rPr lang="en-US" altLang="x-none" sz="2400"/>
              <a:t>) is implemented in </a:t>
            </a:r>
            <a:r>
              <a:rPr lang="en-US" altLang="x-none" sz="2400" b="1" i="1">
                <a:latin typeface="Times New Roman" charset="0"/>
              </a:rPr>
              <a:t>O</a:t>
            </a:r>
            <a:r>
              <a:rPr lang="en-US" altLang="x-none" sz="2400">
                <a:latin typeface="Times New Roman" charset="0"/>
              </a:rPr>
              <a:t>(1)</a:t>
            </a:r>
            <a:r>
              <a:rPr lang="en-US" altLang="x-none" sz="2400"/>
              <a:t> time by performing </a:t>
            </a:r>
            <a:r>
              <a:rPr lang="en-US" altLang="x-none" sz="2400" b="1" i="1">
                <a:latin typeface="Times New Roman" charset="0"/>
              </a:rPr>
              <a:t>A</a:t>
            </a:r>
            <a:r>
              <a:rPr lang="en-US" altLang="x-none" sz="2400" b="1">
                <a:latin typeface="Times New Roman" charset="0"/>
              </a:rPr>
              <a:t>[</a:t>
            </a:r>
            <a:r>
              <a:rPr lang="en-US" altLang="x-none" sz="2400" b="1" i="1">
                <a:latin typeface="Times New Roman" charset="0"/>
              </a:rPr>
              <a:t>i</a:t>
            </a:r>
            <a:r>
              <a:rPr lang="en-US" altLang="x-none" sz="2400" b="1">
                <a:latin typeface="Times New Roman" charset="0"/>
              </a:rPr>
              <a:t>]</a:t>
            </a:r>
            <a:r>
              <a:rPr lang="en-US" altLang="x-none" sz="2400" b="1" i="1">
                <a:latin typeface="Times New Roman" charset="0"/>
              </a:rPr>
              <a:t> = o</a:t>
            </a:r>
            <a:endParaRPr lang="en-US" altLang="x-none" sz="2400">
              <a:latin typeface="Times New Roman" charset="0"/>
            </a:endParaRPr>
          </a:p>
          <a:p>
            <a:pPr eaLnBrk="1" hangingPunct="1"/>
            <a:endParaRPr lang="en-US" altLang="x-none" sz="2400">
              <a:latin typeface="Times New Roman" charset="0"/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0EEBD0B-1821-B34B-80B8-D53632499E18}" type="slidenum">
              <a:rPr lang="en-US" altLang="x-none" sz="1400"/>
              <a:pPr eaLnBrk="1" hangingPunct="1"/>
              <a:t>7</a:t>
            </a:fld>
            <a:endParaRPr lang="en-US" altLang="x-none" sz="1400"/>
          </a:p>
        </p:txBody>
      </p:sp>
      <p:sp>
        <p:nvSpPr>
          <p:cNvPr id="6150" name="Rectangle 58"/>
          <p:cNvSpPr>
            <a:spLocks noChangeArrowheads="1"/>
          </p:cNvSpPr>
          <p:nvPr/>
        </p:nvSpPr>
        <p:spPr bwMode="auto">
          <a:xfrm>
            <a:off x="1524000" y="5181600"/>
            <a:ext cx="296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A</a:t>
            </a:r>
            <a:endParaRPr lang="en-US" altLang="x-none" b="1">
              <a:solidFill>
                <a:schemeClr val="accent2"/>
              </a:solidFill>
            </a:endParaRPr>
          </a:p>
        </p:txBody>
      </p:sp>
      <p:sp>
        <p:nvSpPr>
          <p:cNvPr id="6151" name="Rectangle 59"/>
          <p:cNvSpPr>
            <a:spLocks noChangeArrowheads="1"/>
          </p:cNvSpPr>
          <p:nvPr/>
        </p:nvSpPr>
        <p:spPr bwMode="auto">
          <a:xfrm>
            <a:off x="2057400" y="557053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>
                <a:solidFill>
                  <a:schemeClr val="accent2"/>
                </a:solidFill>
                <a:latin typeface="Times New Roman" charset="0"/>
              </a:rPr>
              <a:t>0</a:t>
            </a:r>
            <a:endParaRPr lang="en-US" altLang="x-none">
              <a:solidFill>
                <a:schemeClr val="accent2"/>
              </a:solidFill>
            </a:endParaRPr>
          </a:p>
        </p:txBody>
      </p:sp>
      <p:sp>
        <p:nvSpPr>
          <p:cNvPr id="6152" name="Rectangle 60"/>
          <p:cNvSpPr>
            <a:spLocks noChangeArrowheads="1"/>
          </p:cNvSpPr>
          <p:nvPr/>
        </p:nvSpPr>
        <p:spPr bwMode="auto">
          <a:xfrm>
            <a:off x="2362200" y="557053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>
                <a:solidFill>
                  <a:schemeClr val="accent2"/>
                </a:solidFill>
                <a:latin typeface="Times New Roman" charset="0"/>
              </a:rPr>
              <a:t>1</a:t>
            </a:r>
            <a:endParaRPr lang="en-US" altLang="x-none">
              <a:solidFill>
                <a:schemeClr val="accent2"/>
              </a:solidFill>
            </a:endParaRPr>
          </a:p>
        </p:txBody>
      </p:sp>
      <p:sp>
        <p:nvSpPr>
          <p:cNvPr id="6153" name="Rectangle 61"/>
          <p:cNvSpPr>
            <a:spLocks noChangeArrowheads="1"/>
          </p:cNvSpPr>
          <p:nvPr/>
        </p:nvSpPr>
        <p:spPr bwMode="auto">
          <a:xfrm>
            <a:off x="2667000" y="557053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>
                <a:solidFill>
                  <a:schemeClr val="accent2"/>
                </a:solidFill>
                <a:latin typeface="Times New Roman" charset="0"/>
              </a:rPr>
              <a:t>2</a:t>
            </a:r>
            <a:endParaRPr lang="en-US" altLang="x-none">
              <a:solidFill>
                <a:schemeClr val="accent2"/>
              </a:solidFill>
            </a:endParaRPr>
          </a:p>
        </p:txBody>
      </p:sp>
      <p:sp>
        <p:nvSpPr>
          <p:cNvPr id="6154" name="Rectangle 65"/>
          <p:cNvSpPr>
            <a:spLocks noChangeArrowheads="1"/>
          </p:cNvSpPr>
          <p:nvPr/>
        </p:nvSpPr>
        <p:spPr bwMode="auto">
          <a:xfrm>
            <a:off x="5334000" y="5570538"/>
            <a:ext cx="282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n</a:t>
            </a:r>
            <a:endParaRPr lang="en-US" altLang="x-none" b="1">
              <a:solidFill>
                <a:schemeClr val="accent2"/>
              </a:solidFill>
            </a:endParaRPr>
          </a:p>
        </p:txBody>
      </p:sp>
      <p:sp>
        <p:nvSpPr>
          <p:cNvPr id="6155" name="Rectangle 82"/>
          <p:cNvSpPr>
            <a:spLocks noChangeArrowheads="1"/>
          </p:cNvSpPr>
          <p:nvPr/>
        </p:nvSpPr>
        <p:spPr bwMode="auto">
          <a:xfrm>
            <a:off x="1981200" y="52578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6156" name="Rectangle 83"/>
          <p:cNvSpPr>
            <a:spLocks noChangeArrowheads="1"/>
          </p:cNvSpPr>
          <p:nvPr/>
        </p:nvSpPr>
        <p:spPr bwMode="auto">
          <a:xfrm>
            <a:off x="2286000" y="52578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57" name="Rectangle 84"/>
          <p:cNvSpPr>
            <a:spLocks noChangeArrowheads="1"/>
          </p:cNvSpPr>
          <p:nvPr/>
        </p:nvSpPr>
        <p:spPr bwMode="auto">
          <a:xfrm>
            <a:off x="2590800" y="52578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58" name="Rectangle 85"/>
          <p:cNvSpPr>
            <a:spLocks noChangeArrowheads="1"/>
          </p:cNvSpPr>
          <p:nvPr/>
        </p:nvSpPr>
        <p:spPr bwMode="auto">
          <a:xfrm>
            <a:off x="2895600" y="52578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59" name="Rectangle 86"/>
          <p:cNvSpPr>
            <a:spLocks noChangeArrowheads="1"/>
          </p:cNvSpPr>
          <p:nvPr/>
        </p:nvSpPr>
        <p:spPr bwMode="auto">
          <a:xfrm>
            <a:off x="3200400" y="52578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0" name="Rectangle 87"/>
          <p:cNvSpPr>
            <a:spLocks noChangeArrowheads="1"/>
          </p:cNvSpPr>
          <p:nvPr/>
        </p:nvSpPr>
        <p:spPr bwMode="auto">
          <a:xfrm>
            <a:off x="3505200" y="52578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1" name="Rectangle 88"/>
          <p:cNvSpPr>
            <a:spLocks noChangeArrowheads="1"/>
          </p:cNvSpPr>
          <p:nvPr/>
        </p:nvSpPr>
        <p:spPr bwMode="auto">
          <a:xfrm>
            <a:off x="3810000" y="5257800"/>
            <a:ext cx="304800" cy="304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6162" name="Rectangle 89"/>
          <p:cNvSpPr>
            <a:spLocks noChangeArrowheads="1"/>
          </p:cNvSpPr>
          <p:nvPr/>
        </p:nvSpPr>
        <p:spPr bwMode="auto">
          <a:xfrm>
            <a:off x="4114800" y="52578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3" name="Rectangle 90"/>
          <p:cNvSpPr>
            <a:spLocks noChangeArrowheads="1"/>
          </p:cNvSpPr>
          <p:nvPr/>
        </p:nvSpPr>
        <p:spPr bwMode="auto">
          <a:xfrm>
            <a:off x="4419600" y="52578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4" name="Rectangle 91"/>
          <p:cNvSpPr>
            <a:spLocks noChangeArrowheads="1"/>
          </p:cNvSpPr>
          <p:nvPr/>
        </p:nvSpPr>
        <p:spPr bwMode="auto">
          <a:xfrm>
            <a:off x="4724400" y="52578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5" name="Rectangle 92"/>
          <p:cNvSpPr>
            <a:spLocks noChangeArrowheads="1"/>
          </p:cNvSpPr>
          <p:nvPr/>
        </p:nvSpPr>
        <p:spPr bwMode="auto">
          <a:xfrm>
            <a:off x="5029200" y="52578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6" name="Rectangle 93"/>
          <p:cNvSpPr>
            <a:spLocks noChangeArrowheads="1"/>
          </p:cNvSpPr>
          <p:nvPr/>
        </p:nvSpPr>
        <p:spPr bwMode="auto">
          <a:xfrm>
            <a:off x="5334000" y="52578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7" name="Rectangle 94"/>
          <p:cNvSpPr>
            <a:spLocks noChangeArrowheads="1"/>
          </p:cNvSpPr>
          <p:nvPr/>
        </p:nvSpPr>
        <p:spPr bwMode="auto">
          <a:xfrm>
            <a:off x="5638800" y="52578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8" name="Rectangle 95"/>
          <p:cNvSpPr>
            <a:spLocks noChangeArrowheads="1"/>
          </p:cNvSpPr>
          <p:nvPr/>
        </p:nvSpPr>
        <p:spPr bwMode="auto">
          <a:xfrm>
            <a:off x="5943600" y="52578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9" name="Rectangle 96"/>
          <p:cNvSpPr>
            <a:spLocks noChangeArrowheads="1"/>
          </p:cNvSpPr>
          <p:nvPr/>
        </p:nvSpPr>
        <p:spPr bwMode="auto">
          <a:xfrm>
            <a:off x="6248400" y="52578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70" name="Rectangle 97"/>
          <p:cNvSpPr>
            <a:spLocks noChangeArrowheads="1"/>
          </p:cNvSpPr>
          <p:nvPr/>
        </p:nvSpPr>
        <p:spPr bwMode="auto">
          <a:xfrm>
            <a:off x="6553200" y="52578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71" name="Rectangle 98"/>
          <p:cNvSpPr>
            <a:spLocks noChangeArrowheads="1"/>
          </p:cNvSpPr>
          <p:nvPr/>
        </p:nvSpPr>
        <p:spPr bwMode="auto">
          <a:xfrm>
            <a:off x="6858000" y="52578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72" name="Rectangle 130"/>
          <p:cNvSpPr>
            <a:spLocks noChangeArrowheads="1"/>
          </p:cNvSpPr>
          <p:nvPr/>
        </p:nvSpPr>
        <p:spPr bwMode="auto">
          <a:xfrm>
            <a:off x="3810000" y="5578475"/>
            <a:ext cx="282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i</a:t>
            </a:r>
            <a:endParaRPr lang="en-US" altLang="x-none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3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Insertion</a:t>
            </a:r>
          </a:p>
        </p:txBody>
      </p:sp>
      <p:sp>
        <p:nvSpPr>
          <p:cNvPr id="717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400"/>
              <a:t>In operation </a:t>
            </a:r>
            <a:r>
              <a:rPr lang="en-US" altLang="x-none" sz="2400" b="1" i="1">
                <a:solidFill>
                  <a:schemeClr val="tx2"/>
                </a:solidFill>
                <a:latin typeface="Times New Roman" charset="0"/>
              </a:rPr>
              <a:t>insert</a:t>
            </a:r>
            <a:r>
              <a:rPr lang="en-US" altLang="x-none" sz="2400"/>
              <a:t>(</a:t>
            </a:r>
            <a:r>
              <a:rPr lang="en-US" altLang="x-none" sz="2400" b="1" i="1">
                <a:latin typeface="Times New Roman" charset="0"/>
              </a:rPr>
              <a:t>i</a:t>
            </a:r>
            <a:r>
              <a:rPr lang="en-US" altLang="x-none" sz="2400" b="1">
                <a:latin typeface="Times New Roman" charset="0"/>
              </a:rPr>
              <a:t>,</a:t>
            </a:r>
            <a:r>
              <a:rPr lang="en-US" altLang="x-none" sz="2400" b="1" i="1">
                <a:latin typeface="Times New Roman" charset="0"/>
              </a:rPr>
              <a:t> o</a:t>
            </a:r>
            <a:r>
              <a:rPr lang="en-US" altLang="x-none" sz="2400"/>
              <a:t>), we need to make room for the new element by shifting forward the </a:t>
            </a:r>
            <a:r>
              <a:rPr lang="en-US" altLang="x-none" sz="2400" b="1" i="1">
                <a:latin typeface="Times New Roman" charset="0"/>
              </a:rPr>
              <a:t>n </a:t>
            </a:r>
            <a:r>
              <a:rPr lang="en-US" altLang="x-none" sz="2400">
                <a:latin typeface="Symbol" charset="2"/>
              </a:rPr>
              <a:t>-</a:t>
            </a:r>
            <a:r>
              <a:rPr lang="en-US" altLang="x-none" sz="2400" b="1" i="1">
                <a:latin typeface="Times New Roman" charset="0"/>
              </a:rPr>
              <a:t> i</a:t>
            </a:r>
            <a:r>
              <a:rPr lang="en-US" altLang="x-none" sz="2400"/>
              <a:t> elements </a:t>
            </a:r>
            <a:r>
              <a:rPr lang="en-US" altLang="x-none" sz="2400" b="1" i="1">
                <a:latin typeface="Times New Roman" charset="0"/>
              </a:rPr>
              <a:t>A</a:t>
            </a:r>
            <a:r>
              <a:rPr lang="en-US" altLang="x-none" sz="2400">
                <a:latin typeface="Times New Roman" charset="0"/>
              </a:rPr>
              <a:t>[</a:t>
            </a:r>
            <a:r>
              <a:rPr lang="en-US" altLang="x-none" sz="2400" b="1" i="1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], …, </a:t>
            </a:r>
            <a:r>
              <a:rPr lang="en-US" altLang="x-none" sz="2400" b="1" i="1">
                <a:latin typeface="Times New Roman" charset="0"/>
              </a:rPr>
              <a:t>A</a:t>
            </a:r>
            <a:r>
              <a:rPr lang="en-US" altLang="x-none" sz="2400">
                <a:latin typeface="Times New Roman" charset="0"/>
              </a:rPr>
              <a:t>[</a:t>
            </a:r>
            <a:r>
              <a:rPr lang="en-US" altLang="x-none" sz="2400" b="1" i="1">
                <a:latin typeface="Times New Roman" charset="0"/>
              </a:rPr>
              <a:t>n </a:t>
            </a:r>
            <a:r>
              <a:rPr lang="en-US" altLang="x-none" sz="2400">
                <a:latin typeface="Symbol" charset="2"/>
              </a:rPr>
              <a:t>-</a:t>
            </a:r>
            <a:r>
              <a:rPr lang="en-US" altLang="x-none" sz="2400" b="1" i="1">
                <a:latin typeface="Times New Roman" charset="0"/>
              </a:rPr>
              <a:t> </a:t>
            </a:r>
            <a:r>
              <a:rPr lang="en-US" altLang="x-none" sz="2400">
                <a:latin typeface="Times New Roman" charset="0"/>
              </a:rPr>
              <a:t>1]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400"/>
              <a:t>In the worst case (</a:t>
            </a:r>
            <a:r>
              <a:rPr lang="en-US" altLang="x-none" sz="2400" b="1" i="1">
                <a:latin typeface="Times New Roman" charset="0"/>
              </a:rPr>
              <a:t>i </a:t>
            </a:r>
            <a:r>
              <a:rPr lang="en-US" altLang="x-none" sz="2400">
                <a:latin typeface="Symbol" charset="2"/>
              </a:rPr>
              <a:t>=</a:t>
            </a:r>
            <a:r>
              <a:rPr lang="en-US" altLang="x-none" sz="2400" b="1" i="1">
                <a:latin typeface="Times New Roman" charset="0"/>
              </a:rPr>
              <a:t> </a:t>
            </a:r>
            <a:r>
              <a:rPr lang="en-US" altLang="x-none" sz="2400">
                <a:latin typeface="Times New Roman" charset="0"/>
              </a:rPr>
              <a:t>0</a:t>
            </a:r>
            <a:r>
              <a:rPr lang="en-US" altLang="x-none" sz="2400"/>
              <a:t>), this takes </a:t>
            </a:r>
            <a:r>
              <a:rPr lang="en-US" altLang="x-none" sz="2400" b="1" i="1">
                <a:latin typeface="Times New Roman" charset="0"/>
              </a:rPr>
              <a:t>O</a:t>
            </a:r>
            <a:r>
              <a:rPr lang="en-US" altLang="x-none" sz="2400">
                <a:latin typeface="Times New Roman" charset="0"/>
              </a:rPr>
              <a:t>(</a:t>
            </a:r>
            <a:r>
              <a:rPr lang="en-US" altLang="x-none" sz="2400" b="1" i="1">
                <a:latin typeface="Times New Roman" charset="0"/>
              </a:rPr>
              <a:t>n</a:t>
            </a:r>
            <a:r>
              <a:rPr lang="en-US" altLang="x-none" sz="2400">
                <a:latin typeface="Times New Roman" charset="0"/>
              </a:rPr>
              <a:t>)</a:t>
            </a:r>
            <a:r>
              <a:rPr lang="en-US" altLang="x-none" sz="2400"/>
              <a:t> time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546762D4-D341-BA43-95E8-669AD6DBBBA1}" type="slidenum">
              <a:rPr lang="en-US" altLang="x-none" sz="1400"/>
              <a:pPr eaLnBrk="1" hangingPunct="1"/>
              <a:t>8</a:t>
            </a:fld>
            <a:endParaRPr lang="en-US" altLang="x-none" sz="1400"/>
          </a:p>
        </p:txBody>
      </p:sp>
      <p:sp>
        <p:nvSpPr>
          <p:cNvPr id="7174" name="Rectangle 55"/>
          <p:cNvSpPr>
            <a:spLocks noChangeArrowheads="1"/>
          </p:cNvSpPr>
          <p:nvPr/>
        </p:nvSpPr>
        <p:spPr bwMode="auto">
          <a:xfrm>
            <a:off x="1981200" y="3581400"/>
            <a:ext cx="296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A</a:t>
            </a:r>
            <a:endParaRPr lang="en-US" altLang="x-none" b="1">
              <a:solidFill>
                <a:schemeClr val="accent2"/>
              </a:solidFill>
            </a:endParaRPr>
          </a:p>
        </p:txBody>
      </p:sp>
      <p:sp>
        <p:nvSpPr>
          <p:cNvPr id="7175" name="Rectangle 56"/>
          <p:cNvSpPr>
            <a:spLocks noChangeArrowheads="1"/>
          </p:cNvSpPr>
          <p:nvPr/>
        </p:nvSpPr>
        <p:spPr bwMode="auto">
          <a:xfrm>
            <a:off x="2514600" y="397033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>
                <a:solidFill>
                  <a:schemeClr val="accent2"/>
                </a:solidFill>
                <a:latin typeface="Times New Roman" charset="0"/>
              </a:rPr>
              <a:t>0</a:t>
            </a:r>
            <a:endParaRPr lang="en-US" altLang="x-none">
              <a:solidFill>
                <a:schemeClr val="accent2"/>
              </a:solidFill>
            </a:endParaRPr>
          </a:p>
        </p:txBody>
      </p:sp>
      <p:sp>
        <p:nvSpPr>
          <p:cNvPr id="7176" name="Rectangle 57"/>
          <p:cNvSpPr>
            <a:spLocks noChangeArrowheads="1"/>
          </p:cNvSpPr>
          <p:nvPr/>
        </p:nvSpPr>
        <p:spPr bwMode="auto">
          <a:xfrm>
            <a:off x="2819400" y="397033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>
                <a:solidFill>
                  <a:schemeClr val="accent2"/>
                </a:solidFill>
                <a:latin typeface="Times New Roman" charset="0"/>
              </a:rPr>
              <a:t>1</a:t>
            </a:r>
            <a:endParaRPr lang="en-US" altLang="x-none">
              <a:solidFill>
                <a:schemeClr val="accent2"/>
              </a:solidFill>
            </a:endParaRPr>
          </a:p>
        </p:txBody>
      </p:sp>
      <p:sp>
        <p:nvSpPr>
          <p:cNvPr id="7177" name="Rectangle 58"/>
          <p:cNvSpPr>
            <a:spLocks noChangeArrowheads="1"/>
          </p:cNvSpPr>
          <p:nvPr/>
        </p:nvSpPr>
        <p:spPr bwMode="auto">
          <a:xfrm>
            <a:off x="3124200" y="397033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>
                <a:solidFill>
                  <a:schemeClr val="accent2"/>
                </a:solidFill>
                <a:latin typeface="Times New Roman" charset="0"/>
              </a:rPr>
              <a:t>2</a:t>
            </a:r>
            <a:endParaRPr lang="en-US" altLang="x-none">
              <a:solidFill>
                <a:schemeClr val="accent2"/>
              </a:solidFill>
            </a:endParaRPr>
          </a:p>
        </p:txBody>
      </p:sp>
      <p:sp>
        <p:nvSpPr>
          <p:cNvPr id="7178" name="Rectangle 59"/>
          <p:cNvSpPr>
            <a:spLocks noChangeArrowheads="1"/>
          </p:cNvSpPr>
          <p:nvPr/>
        </p:nvSpPr>
        <p:spPr bwMode="auto">
          <a:xfrm>
            <a:off x="5791200" y="3970338"/>
            <a:ext cx="282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n</a:t>
            </a:r>
            <a:endParaRPr lang="en-US" altLang="x-none" b="1">
              <a:solidFill>
                <a:schemeClr val="accent2"/>
              </a:solidFill>
            </a:endParaRPr>
          </a:p>
        </p:txBody>
      </p:sp>
      <p:sp>
        <p:nvSpPr>
          <p:cNvPr id="7179" name="Rectangle 60"/>
          <p:cNvSpPr>
            <a:spLocks noChangeArrowheads="1"/>
          </p:cNvSpPr>
          <p:nvPr/>
        </p:nvSpPr>
        <p:spPr bwMode="auto">
          <a:xfrm>
            <a:off x="2438400" y="36576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7180" name="Rectangle 61"/>
          <p:cNvSpPr>
            <a:spLocks noChangeArrowheads="1"/>
          </p:cNvSpPr>
          <p:nvPr/>
        </p:nvSpPr>
        <p:spPr bwMode="auto">
          <a:xfrm>
            <a:off x="2743200" y="36576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181" name="Rectangle 62"/>
          <p:cNvSpPr>
            <a:spLocks noChangeArrowheads="1"/>
          </p:cNvSpPr>
          <p:nvPr/>
        </p:nvSpPr>
        <p:spPr bwMode="auto">
          <a:xfrm>
            <a:off x="3048000" y="36576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182" name="Rectangle 63"/>
          <p:cNvSpPr>
            <a:spLocks noChangeArrowheads="1"/>
          </p:cNvSpPr>
          <p:nvPr/>
        </p:nvSpPr>
        <p:spPr bwMode="auto">
          <a:xfrm>
            <a:off x="3352800" y="36576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183" name="Rectangle 64"/>
          <p:cNvSpPr>
            <a:spLocks noChangeArrowheads="1"/>
          </p:cNvSpPr>
          <p:nvPr/>
        </p:nvSpPr>
        <p:spPr bwMode="auto">
          <a:xfrm>
            <a:off x="3657600" y="36576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184" name="Rectangle 65"/>
          <p:cNvSpPr>
            <a:spLocks noChangeArrowheads="1"/>
          </p:cNvSpPr>
          <p:nvPr/>
        </p:nvSpPr>
        <p:spPr bwMode="auto">
          <a:xfrm>
            <a:off x="3962400" y="36576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185" name="Rectangle 66"/>
          <p:cNvSpPr>
            <a:spLocks noChangeArrowheads="1"/>
          </p:cNvSpPr>
          <p:nvPr/>
        </p:nvSpPr>
        <p:spPr bwMode="auto">
          <a:xfrm>
            <a:off x="4267200" y="36576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7186" name="Rectangle 67"/>
          <p:cNvSpPr>
            <a:spLocks noChangeArrowheads="1"/>
          </p:cNvSpPr>
          <p:nvPr/>
        </p:nvSpPr>
        <p:spPr bwMode="auto">
          <a:xfrm>
            <a:off x="4572000" y="36576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187" name="Rectangle 68"/>
          <p:cNvSpPr>
            <a:spLocks noChangeArrowheads="1"/>
          </p:cNvSpPr>
          <p:nvPr/>
        </p:nvSpPr>
        <p:spPr bwMode="auto">
          <a:xfrm>
            <a:off x="4876800" y="36576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188" name="Rectangle 69"/>
          <p:cNvSpPr>
            <a:spLocks noChangeArrowheads="1"/>
          </p:cNvSpPr>
          <p:nvPr/>
        </p:nvSpPr>
        <p:spPr bwMode="auto">
          <a:xfrm>
            <a:off x="5181600" y="36576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189" name="Rectangle 70"/>
          <p:cNvSpPr>
            <a:spLocks noChangeArrowheads="1"/>
          </p:cNvSpPr>
          <p:nvPr/>
        </p:nvSpPr>
        <p:spPr bwMode="auto">
          <a:xfrm>
            <a:off x="5486400" y="36576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190" name="Rectangle 71"/>
          <p:cNvSpPr>
            <a:spLocks noChangeArrowheads="1"/>
          </p:cNvSpPr>
          <p:nvPr/>
        </p:nvSpPr>
        <p:spPr bwMode="auto">
          <a:xfrm>
            <a:off x="5791200" y="36576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191" name="Rectangle 72"/>
          <p:cNvSpPr>
            <a:spLocks noChangeArrowheads="1"/>
          </p:cNvSpPr>
          <p:nvPr/>
        </p:nvSpPr>
        <p:spPr bwMode="auto">
          <a:xfrm>
            <a:off x="6096000" y="36576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192" name="Rectangle 73"/>
          <p:cNvSpPr>
            <a:spLocks noChangeArrowheads="1"/>
          </p:cNvSpPr>
          <p:nvPr/>
        </p:nvSpPr>
        <p:spPr bwMode="auto">
          <a:xfrm>
            <a:off x="6400800" y="36576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193" name="Rectangle 74"/>
          <p:cNvSpPr>
            <a:spLocks noChangeArrowheads="1"/>
          </p:cNvSpPr>
          <p:nvPr/>
        </p:nvSpPr>
        <p:spPr bwMode="auto">
          <a:xfrm>
            <a:off x="6705600" y="36576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194" name="Rectangle 75"/>
          <p:cNvSpPr>
            <a:spLocks noChangeArrowheads="1"/>
          </p:cNvSpPr>
          <p:nvPr/>
        </p:nvSpPr>
        <p:spPr bwMode="auto">
          <a:xfrm>
            <a:off x="7010400" y="36576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195" name="Rectangle 76"/>
          <p:cNvSpPr>
            <a:spLocks noChangeArrowheads="1"/>
          </p:cNvSpPr>
          <p:nvPr/>
        </p:nvSpPr>
        <p:spPr bwMode="auto">
          <a:xfrm>
            <a:off x="7315200" y="36576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196" name="Rectangle 77"/>
          <p:cNvSpPr>
            <a:spLocks noChangeArrowheads="1"/>
          </p:cNvSpPr>
          <p:nvPr/>
        </p:nvSpPr>
        <p:spPr bwMode="auto">
          <a:xfrm>
            <a:off x="4267200" y="3978275"/>
            <a:ext cx="282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i</a:t>
            </a:r>
            <a:endParaRPr lang="en-US" altLang="x-none" b="1">
              <a:solidFill>
                <a:schemeClr val="accent2"/>
              </a:solidFill>
            </a:endParaRPr>
          </a:p>
        </p:txBody>
      </p:sp>
      <p:sp>
        <p:nvSpPr>
          <p:cNvPr id="7197" name="Rectangle 78"/>
          <p:cNvSpPr>
            <a:spLocks noChangeArrowheads="1"/>
          </p:cNvSpPr>
          <p:nvPr/>
        </p:nvSpPr>
        <p:spPr bwMode="auto">
          <a:xfrm>
            <a:off x="1981200" y="4495800"/>
            <a:ext cx="296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A</a:t>
            </a:r>
            <a:endParaRPr lang="en-US" altLang="x-none" b="1">
              <a:solidFill>
                <a:schemeClr val="accent2"/>
              </a:solidFill>
            </a:endParaRPr>
          </a:p>
        </p:txBody>
      </p:sp>
      <p:sp>
        <p:nvSpPr>
          <p:cNvPr id="7198" name="Rectangle 79"/>
          <p:cNvSpPr>
            <a:spLocks noChangeArrowheads="1"/>
          </p:cNvSpPr>
          <p:nvPr/>
        </p:nvSpPr>
        <p:spPr bwMode="auto">
          <a:xfrm>
            <a:off x="2514600" y="488473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>
                <a:solidFill>
                  <a:schemeClr val="accent2"/>
                </a:solidFill>
                <a:latin typeface="Times New Roman" charset="0"/>
              </a:rPr>
              <a:t>0</a:t>
            </a:r>
            <a:endParaRPr lang="en-US" altLang="x-none">
              <a:solidFill>
                <a:schemeClr val="accent2"/>
              </a:solidFill>
            </a:endParaRPr>
          </a:p>
        </p:txBody>
      </p:sp>
      <p:sp>
        <p:nvSpPr>
          <p:cNvPr id="7199" name="Rectangle 80"/>
          <p:cNvSpPr>
            <a:spLocks noChangeArrowheads="1"/>
          </p:cNvSpPr>
          <p:nvPr/>
        </p:nvSpPr>
        <p:spPr bwMode="auto">
          <a:xfrm>
            <a:off x="2819400" y="488473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>
                <a:solidFill>
                  <a:schemeClr val="accent2"/>
                </a:solidFill>
                <a:latin typeface="Times New Roman" charset="0"/>
              </a:rPr>
              <a:t>1</a:t>
            </a:r>
            <a:endParaRPr lang="en-US" altLang="x-none">
              <a:solidFill>
                <a:schemeClr val="accent2"/>
              </a:solidFill>
            </a:endParaRPr>
          </a:p>
        </p:txBody>
      </p:sp>
      <p:sp>
        <p:nvSpPr>
          <p:cNvPr id="7200" name="Rectangle 81"/>
          <p:cNvSpPr>
            <a:spLocks noChangeArrowheads="1"/>
          </p:cNvSpPr>
          <p:nvPr/>
        </p:nvSpPr>
        <p:spPr bwMode="auto">
          <a:xfrm>
            <a:off x="3124200" y="488473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>
                <a:solidFill>
                  <a:schemeClr val="accent2"/>
                </a:solidFill>
                <a:latin typeface="Times New Roman" charset="0"/>
              </a:rPr>
              <a:t>2</a:t>
            </a:r>
            <a:endParaRPr lang="en-US" altLang="x-none">
              <a:solidFill>
                <a:schemeClr val="accent2"/>
              </a:solidFill>
            </a:endParaRPr>
          </a:p>
        </p:txBody>
      </p:sp>
      <p:sp>
        <p:nvSpPr>
          <p:cNvPr id="7201" name="Rectangle 82"/>
          <p:cNvSpPr>
            <a:spLocks noChangeArrowheads="1"/>
          </p:cNvSpPr>
          <p:nvPr/>
        </p:nvSpPr>
        <p:spPr bwMode="auto">
          <a:xfrm>
            <a:off x="5791200" y="4884738"/>
            <a:ext cx="282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n</a:t>
            </a:r>
            <a:endParaRPr lang="en-US" altLang="x-none" b="1">
              <a:solidFill>
                <a:schemeClr val="accent2"/>
              </a:solidFill>
            </a:endParaRPr>
          </a:p>
        </p:txBody>
      </p:sp>
      <p:sp>
        <p:nvSpPr>
          <p:cNvPr id="7202" name="Rectangle 83"/>
          <p:cNvSpPr>
            <a:spLocks noChangeArrowheads="1"/>
          </p:cNvSpPr>
          <p:nvPr/>
        </p:nvSpPr>
        <p:spPr bwMode="auto">
          <a:xfrm>
            <a:off x="2438400" y="45720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7203" name="Rectangle 84"/>
          <p:cNvSpPr>
            <a:spLocks noChangeArrowheads="1"/>
          </p:cNvSpPr>
          <p:nvPr/>
        </p:nvSpPr>
        <p:spPr bwMode="auto">
          <a:xfrm>
            <a:off x="2743200" y="45720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04" name="Rectangle 85"/>
          <p:cNvSpPr>
            <a:spLocks noChangeArrowheads="1"/>
          </p:cNvSpPr>
          <p:nvPr/>
        </p:nvSpPr>
        <p:spPr bwMode="auto">
          <a:xfrm>
            <a:off x="3048000" y="45720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05" name="Rectangle 86"/>
          <p:cNvSpPr>
            <a:spLocks noChangeArrowheads="1"/>
          </p:cNvSpPr>
          <p:nvPr/>
        </p:nvSpPr>
        <p:spPr bwMode="auto">
          <a:xfrm>
            <a:off x="3352800" y="45720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06" name="Rectangle 87"/>
          <p:cNvSpPr>
            <a:spLocks noChangeArrowheads="1"/>
          </p:cNvSpPr>
          <p:nvPr/>
        </p:nvSpPr>
        <p:spPr bwMode="auto">
          <a:xfrm>
            <a:off x="3657600" y="45720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07" name="Rectangle 88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08" name="Rectangle 89"/>
          <p:cNvSpPr>
            <a:spLocks noChangeArrowheads="1"/>
          </p:cNvSpPr>
          <p:nvPr/>
        </p:nvSpPr>
        <p:spPr bwMode="auto">
          <a:xfrm>
            <a:off x="4267200" y="45720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7209" name="Rectangle 90"/>
          <p:cNvSpPr>
            <a:spLocks noChangeArrowheads="1"/>
          </p:cNvSpPr>
          <p:nvPr/>
        </p:nvSpPr>
        <p:spPr bwMode="auto">
          <a:xfrm>
            <a:off x="4572000" y="45720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10" name="Rectangle 91"/>
          <p:cNvSpPr>
            <a:spLocks noChangeArrowheads="1"/>
          </p:cNvSpPr>
          <p:nvPr/>
        </p:nvSpPr>
        <p:spPr bwMode="auto">
          <a:xfrm>
            <a:off x="4876800" y="45720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11" name="Rectangle 92"/>
          <p:cNvSpPr>
            <a:spLocks noChangeArrowheads="1"/>
          </p:cNvSpPr>
          <p:nvPr/>
        </p:nvSpPr>
        <p:spPr bwMode="auto">
          <a:xfrm>
            <a:off x="5181600" y="45720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12" name="Rectangle 93"/>
          <p:cNvSpPr>
            <a:spLocks noChangeArrowheads="1"/>
          </p:cNvSpPr>
          <p:nvPr/>
        </p:nvSpPr>
        <p:spPr bwMode="auto">
          <a:xfrm>
            <a:off x="5486400" y="45720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13" name="Rectangle 94"/>
          <p:cNvSpPr>
            <a:spLocks noChangeArrowheads="1"/>
          </p:cNvSpPr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14" name="Rectangle 95"/>
          <p:cNvSpPr>
            <a:spLocks noChangeArrowheads="1"/>
          </p:cNvSpPr>
          <p:nvPr/>
        </p:nvSpPr>
        <p:spPr bwMode="auto">
          <a:xfrm>
            <a:off x="6096000" y="45720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15" name="Rectangle 96"/>
          <p:cNvSpPr>
            <a:spLocks noChangeArrowheads="1"/>
          </p:cNvSpPr>
          <p:nvPr/>
        </p:nvSpPr>
        <p:spPr bwMode="auto">
          <a:xfrm>
            <a:off x="6400800" y="45720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16" name="Rectangle 97"/>
          <p:cNvSpPr>
            <a:spLocks noChangeArrowheads="1"/>
          </p:cNvSpPr>
          <p:nvPr/>
        </p:nvSpPr>
        <p:spPr bwMode="auto">
          <a:xfrm>
            <a:off x="6705600" y="45720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17" name="Rectangle 98"/>
          <p:cNvSpPr>
            <a:spLocks noChangeArrowheads="1"/>
          </p:cNvSpPr>
          <p:nvPr/>
        </p:nvSpPr>
        <p:spPr bwMode="auto">
          <a:xfrm>
            <a:off x="7010400" y="45720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18" name="Rectangle 99"/>
          <p:cNvSpPr>
            <a:spLocks noChangeArrowheads="1"/>
          </p:cNvSpPr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19" name="Rectangle 100"/>
          <p:cNvSpPr>
            <a:spLocks noChangeArrowheads="1"/>
          </p:cNvSpPr>
          <p:nvPr/>
        </p:nvSpPr>
        <p:spPr bwMode="auto">
          <a:xfrm>
            <a:off x="4267200" y="4892675"/>
            <a:ext cx="282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i</a:t>
            </a:r>
            <a:endParaRPr lang="en-US" altLang="x-none" b="1">
              <a:solidFill>
                <a:schemeClr val="accent2"/>
              </a:solidFill>
            </a:endParaRPr>
          </a:p>
        </p:txBody>
      </p:sp>
      <p:sp>
        <p:nvSpPr>
          <p:cNvPr id="7220" name="Rectangle 101"/>
          <p:cNvSpPr>
            <a:spLocks noChangeArrowheads="1"/>
          </p:cNvSpPr>
          <p:nvPr/>
        </p:nvSpPr>
        <p:spPr bwMode="auto">
          <a:xfrm>
            <a:off x="1981200" y="5410200"/>
            <a:ext cx="296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A</a:t>
            </a:r>
            <a:endParaRPr lang="en-US" altLang="x-none" b="1">
              <a:solidFill>
                <a:schemeClr val="accent2"/>
              </a:solidFill>
            </a:endParaRPr>
          </a:p>
        </p:txBody>
      </p:sp>
      <p:sp>
        <p:nvSpPr>
          <p:cNvPr id="7221" name="Rectangle 102"/>
          <p:cNvSpPr>
            <a:spLocks noChangeArrowheads="1"/>
          </p:cNvSpPr>
          <p:nvPr/>
        </p:nvSpPr>
        <p:spPr bwMode="auto">
          <a:xfrm>
            <a:off x="2514600" y="579913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>
                <a:solidFill>
                  <a:schemeClr val="accent2"/>
                </a:solidFill>
                <a:latin typeface="Times New Roman" charset="0"/>
              </a:rPr>
              <a:t>0</a:t>
            </a:r>
            <a:endParaRPr lang="en-US" altLang="x-none">
              <a:solidFill>
                <a:schemeClr val="accent2"/>
              </a:solidFill>
            </a:endParaRPr>
          </a:p>
        </p:txBody>
      </p:sp>
      <p:sp>
        <p:nvSpPr>
          <p:cNvPr id="7222" name="Rectangle 103"/>
          <p:cNvSpPr>
            <a:spLocks noChangeArrowheads="1"/>
          </p:cNvSpPr>
          <p:nvPr/>
        </p:nvSpPr>
        <p:spPr bwMode="auto">
          <a:xfrm>
            <a:off x="2819400" y="579913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>
                <a:solidFill>
                  <a:schemeClr val="accent2"/>
                </a:solidFill>
                <a:latin typeface="Times New Roman" charset="0"/>
              </a:rPr>
              <a:t>1</a:t>
            </a:r>
            <a:endParaRPr lang="en-US" altLang="x-none">
              <a:solidFill>
                <a:schemeClr val="accent2"/>
              </a:solidFill>
            </a:endParaRPr>
          </a:p>
        </p:txBody>
      </p:sp>
      <p:sp>
        <p:nvSpPr>
          <p:cNvPr id="7223" name="Rectangle 104"/>
          <p:cNvSpPr>
            <a:spLocks noChangeArrowheads="1"/>
          </p:cNvSpPr>
          <p:nvPr/>
        </p:nvSpPr>
        <p:spPr bwMode="auto">
          <a:xfrm>
            <a:off x="3124200" y="579913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>
                <a:solidFill>
                  <a:schemeClr val="accent2"/>
                </a:solidFill>
                <a:latin typeface="Times New Roman" charset="0"/>
              </a:rPr>
              <a:t>2</a:t>
            </a:r>
            <a:endParaRPr lang="en-US" altLang="x-none">
              <a:solidFill>
                <a:schemeClr val="accent2"/>
              </a:solidFill>
            </a:endParaRPr>
          </a:p>
        </p:txBody>
      </p:sp>
      <p:sp>
        <p:nvSpPr>
          <p:cNvPr id="7224" name="Rectangle 105"/>
          <p:cNvSpPr>
            <a:spLocks noChangeArrowheads="1"/>
          </p:cNvSpPr>
          <p:nvPr/>
        </p:nvSpPr>
        <p:spPr bwMode="auto">
          <a:xfrm>
            <a:off x="6121400" y="5799138"/>
            <a:ext cx="282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n</a:t>
            </a:r>
            <a:endParaRPr lang="en-US" altLang="x-none" b="1">
              <a:solidFill>
                <a:schemeClr val="accent2"/>
              </a:solidFill>
            </a:endParaRPr>
          </a:p>
        </p:txBody>
      </p:sp>
      <p:sp>
        <p:nvSpPr>
          <p:cNvPr id="7225" name="Rectangle 106"/>
          <p:cNvSpPr>
            <a:spLocks noChangeArrowheads="1"/>
          </p:cNvSpPr>
          <p:nvPr/>
        </p:nvSpPr>
        <p:spPr bwMode="auto">
          <a:xfrm>
            <a:off x="2438400" y="54864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7226" name="Rectangle 107"/>
          <p:cNvSpPr>
            <a:spLocks noChangeArrowheads="1"/>
          </p:cNvSpPr>
          <p:nvPr/>
        </p:nvSpPr>
        <p:spPr bwMode="auto">
          <a:xfrm>
            <a:off x="2743200" y="54864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27" name="Rectangle 108"/>
          <p:cNvSpPr>
            <a:spLocks noChangeArrowheads="1"/>
          </p:cNvSpPr>
          <p:nvPr/>
        </p:nvSpPr>
        <p:spPr bwMode="auto">
          <a:xfrm>
            <a:off x="3048000" y="54864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28" name="Rectangle 109"/>
          <p:cNvSpPr>
            <a:spLocks noChangeArrowheads="1"/>
          </p:cNvSpPr>
          <p:nvPr/>
        </p:nvSpPr>
        <p:spPr bwMode="auto">
          <a:xfrm>
            <a:off x="3352800" y="54864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29" name="Rectangle 110"/>
          <p:cNvSpPr>
            <a:spLocks noChangeArrowheads="1"/>
          </p:cNvSpPr>
          <p:nvPr/>
        </p:nvSpPr>
        <p:spPr bwMode="auto">
          <a:xfrm>
            <a:off x="3657600" y="54864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30" name="Rectangle 111"/>
          <p:cNvSpPr>
            <a:spLocks noChangeArrowheads="1"/>
          </p:cNvSpPr>
          <p:nvPr/>
        </p:nvSpPr>
        <p:spPr bwMode="auto">
          <a:xfrm>
            <a:off x="3962400" y="5486400"/>
            <a:ext cx="304800" cy="304800"/>
          </a:xfrm>
          <a:prstGeom prst="rect">
            <a:avLst/>
          </a:prstGeom>
          <a:solidFill>
            <a:srgbClr val="F8F0D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31" name="Rectangle 112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b="1" i="1">
                <a:latin typeface="Times New Roman" charset="0"/>
              </a:rPr>
              <a:t>o</a:t>
            </a:r>
          </a:p>
        </p:txBody>
      </p:sp>
      <p:sp>
        <p:nvSpPr>
          <p:cNvPr id="7232" name="Rectangle 113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33" name="Rectangle 114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34" name="Rectangle 115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35" name="Rectangle 116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36" name="Rectangle 117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37" name="Rectangle 118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38" name="Rectangle 119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39" name="Rectangle 120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40" name="Rectangle 121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41" name="Rectangle 122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242" name="Rectangle 123"/>
          <p:cNvSpPr>
            <a:spLocks noChangeArrowheads="1"/>
          </p:cNvSpPr>
          <p:nvPr/>
        </p:nvSpPr>
        <p:spPr bwMode="auto">
          <a:xfrm>
            <a:off x="4267200" y="5807075"/>
            <a:ext cx="282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b="1" i="1">
                <a:solidFill>
                  <a:schemeClr val="accent2"/>
                </a:solidFill>
                <a:latin typeface="Times New Roman" charset="0"/>
              </a:rPr>
              <a:t>i</a:t>
            </a:r>
            <a:endParaRPr lang="en-US" altLang="x-none" b="1">
              <a:solidFill>
                <a:schemeClr val="accent2"/>
              </a:solidFill>
            </a:endParaRPr>
          </a:p>
        </p:txBody>
      </p:sp>
      <p:cxnSp>
        <p:nvCxnSpPr>
          <p:cNvPr id="7243" name="AutoShape 124"/>
          <p:cNvCxnSpPr>
            <a:cxnSpLocks noChangeShapeType="1"/>
            <a:stCxn id="7208" idx="0"/>
            <a:endCxn id="7209" idx="0"/>
          </p:cNvCxnSpPr>
          <p:nvPr/>
        </p:nvCxnSpPr>
        <p:spPr bwMode="auto">
          <a:xfrm rot="5400000" flipV="1">
            <a:off x="4571206" y="4401344"/>
            <a:ext cx="1588" cy="304800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4" name="AutoShape 126"/>
          <p:cNvCxnSpPr>
            <a:cxnSpLocks noChangeShapeType="1"/>
          </p:cNvCxnSpPr>
          <p:nvPr/>
        </p:nvCxnSpPr>
        <p:spPr bwMode="auto">
          <a:xfrm rot="5400000" flipV="1">
            <a:off x="4876006" y="4420394"/>
            <a:ext cx="1588" cy="304800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5" name="AutoShape 127"/>
          <p:cNvCxnSpPr>
            <a:cxnSpLocks noChangeShapeType="1"/>
          </p:cNvCxnSpPr>
          <p:nvPr/>
        </p:nvCxnSpPr>
        <p:spPr bwMode="auto">
          <a:xfrm rot="5400000" flipV="1">
            <a:off x="5180806" y="4420394"/>
            <a:ext cx="1588" cy="304800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6" name="AutoShape 128"/>
          <p:cNvCxnSpPr>
            <a:cxnSpLocks noChangeShapeType="1"/>
          </p:cNvCxnSpPr>
          <p:nvPr/>
        </p:nvCxnSpPr>
        <p:spPr bwMode="auto">
          <a:xfrm rot="5400000" flipV="1">
            <a:off x="5485606" y="4420394"/>
            <a:ext cx="1588" cy="304800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7" name="AutoShape 129"/>
          <p:cNvCxnSpPr>
            <a:cxnSpLocks noChangeShapeType="1"/>
          </p:cNvCxnSpPr>
          <p:nvPr/>
        </p:nvCxnSpPr>
        <p:spPr bwMode="auto">
          <a:xfrm rot="5400000" flipV="1">
            <a:off x="5790406" y="4420394"/>
            <a:ext cx="1588" cy="304800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5977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Element Removal</a:t>
            </a:r>
          </a:p>
        </p:txBody>
      </p:sp>
      <p:sp>
        <p:nvSpPr>
          <p:cNvPr id="819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400"/>
              <a:t>In operation </a:t>
            </a:r>
            <a:r>
              <a:rPr lang="en-US" altLang="x-none" sz="2400" b="1" i="1">
                <a:solidFill>
                  <a:schemeClr val="tx2"/>
                </a:solidFill>
                <a:latin typeface="Times New Roman" charset="0"/>
              </a:rPr>
              <a:t>erase</a:t>
            </a:r>
            <a:r>
              <a:rPr lang="en-US" altLang="x-none" sz="2400"/>
              <a:t>(i), we need to fill the hole left by the removed element by shifting backward the </a:t>
            </a:r>
            <a:r>
              <a:rPr lang="en-US" altLang="x-none" sz="2400" b="1" i="1">
                <a:latin typeface="Times New Roman" charset="0"/>
              </a:rPr>
              <a:t>n </a:t>
            </a:r>
            <a:r>
              <a:rPr lang="en-US" altLang="x-none" sz="2400">
                <a:latin typeface="Symbol" charset="2"/>
              </a:rPr>
              <a:t>-</a:t>
            </a:r>
            <a:r>
              <a:rPr lang="en-US" altLang="x-none" sz="2400" b="1" i="1">
                <a:latin typeface="Times New Roman" charset="0"/>
              </a:rPr>
              <a:t> i </a:t>
            </a:r>
            <a:r>
              <a:rPr lang="en-US" altLang="x-none" sz="2400">
                <a:latin typeface="Symbol" charset="2"/>
              </a:rPr>
              <a:t>-</a:t>
            </a:r>
            <a:r>
              <a:rPr lang="en-US" altLang="x-none" sz="2400" b="1" i="1">
                <a:latin typeface="Times New Roman" charset="0"/>
              </a:rPr>
              <a:t> </a:t>
            </a:r>
            <a:r>
              <a:rPr lang="en-US" altLang="x-none" sz="2400">
                <a:latin typeface="Times New Roman" charset="0"/>
              </a:rPr>
              <a:t>1</a:t>
            </a:r>
            <a:r>
              <a:rPr lang="en-US" altLang="x-none" sz="2400"/>
              <a:t> elements </a:t>
            </a:r>
            <a:r>
              <a:rPr lang="en-US" altLang="x-none" sz="2400" b="1" i="1">
                <a:latin typeface="Times New Roman" charset="0"/>
              </a:rPr>
              <a:t>A</a:t>
            </a:r>
            <a:r>
              <a:rPr lang="en-US" altLang="x-none" sz="2400">
                <a:latin typeface="Times New Roman" charset="0"/>
              </a:rPr>
              <a:t>[</a:t>
            </a:r>
            <a:r>
              <a:rPr lang="en-US" altLang="x-none" sz="2400" b="1" i="1">
                <a:latin typeface="Times New Roman" charset="0"/>
              </a:rPr>
              <a:t>i </a:t>
            </a:r>
            <a:r>
              <a:rPr lang="en-US" altLang="x-none" sz="2400">
                <a:latin typeface="Symbol" charset="2"/>
              </a:rPr>
              <a:t>+</a:t>
            </a:r>
            <a:r>
              <a:rPr lang="en-US" altLang="x-none" sz="2400" b="1" i="1">
                <a:latin typeface="Times New Roman" charset="0"/>
              </a:rPr>
              <a:t> </a:t>
            </a:r>
            <a:r>
              <a:rPr lang="en-US" altLang="x-none" sz="2400">
                <a:latin typeface="Times New Roman" charset="0"/>
              </a:rPr>
              <a:t>1], …, </a:t>
            </a:r>
            <a:r>
              <a:rPr lang="en-US" altLang="x-none" sz="2400" b="1" i="1">
                <a:latin typeface="Times New Roman" charset="0"/>
              </a:rPr>
              <a:t>A</a:t>
            </a:r>
            <a:r>
              <a:rPr lang="en-US" altLang="x-none" sz="2400">
                <a:latin typeface="Times New Roman" charset="0"/>
              </a:rPr>
              <a:t>[</a:t>
            </a:r>
            <a:r>
              <a:rPr lang="en-US" altLang="x-none" sz="2400" b="1" i="1">
                <a:latin typeface="Times New Roman" charset="0"/>
              </a:rPr>
              <a:t>n </a:t>
            </a:r>
            <a:r>
              <a:rPr lang="en-US" altLang="x-none" sz="2400">
                <a:latin typeface="Symbol" charset="2"/>
              </a:rPr>
              <a:t>-</a:t>
            </a:r>
            <a:r>
              <a:rPr lang="en-US" altLang="x-none" sz="2400" b="1" i="1">
                <a:latin typeface="Times New Roman" charset="0"/>
              </a:rPr>
              <a:t> </a:t>
            </a:r>
            <a:r>
              <a:rPr lang="en-US" altLang="x-none" sz="2400">
                <a:latin typeface="Times New Roman" charset="0"/>
              </a:rPr>
              <a:t>1]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400"/>
              <a:t>In the worst case (</a:t>
            </a:r>
            <a:r>
              <a:rPr lang="en-US" altLang="x-none" sz="2400" b="1" i="1">
                <a:latin typeface="Times New Roman" charset="0"/>
              </a:rPr>
              <a:t>i </a:t>
            </a:r>
            <a:r>
              <a:rPr lang="en-US" altLang="x-none" sz="2400">
                <a:latin typeface="Symbol" charset="2"/>
              </a:rPr>
              <a:t>=</a:t>
            </a:r>
            <a:r>
              <a:rPr lang="en-US" altLang="x-none" sz="2400" b="1" i="1">
                <a:latin typeface="Times New Roman" charset="0"/>
              </a:rPr>
              <a:t> </a:t>
            </a:r>
            <a:r>
              <a:rPr lang="en-US" altLang="x-none" sz="2400">
                <a:latin typeface="Times New Roman" charset="0"/>
              </a:rPr>
              <a:t>0</a:t>
            </a:r>
            <a:r>
              <a:rPr lang="en-US" altLang="x-none" sz="2400"/>
              <a:t>), this takes </a:t>
            </a:r>
            <a:r>
              <a:rPr lang="en-US" altLang="x-none" sz="2400" b="1" i="1">
                <a:latin typeface="Times New Roman" charset="0"/>
              </a:rPr>
              <a:t>O</a:t>
            </a:r>
            <a:r>
              <a:rPr lang="en-US" altLang="x-none" sz="2400">
                <a:latin typeface="Times New Roman" charset="0"/>
              </a:rPr>
              <a:t>(</a:t>
            </a:r>
            <a:r>
              <a:rPr lang="en-US" altLang="x-none" sz="2400" b="1" i="1">
                <a:latin typeface="Times New Roman" charset="0"/>
              </a:rPr>
              <a:t>n</a:t>
            </a:r>
            <a:r>
              <a:rPr lang="en-US" altLang="x-none" sz="2400">
                <a:latin typeface="Times New Roman" charset="0"/>
              </a:rPr>
              <a:t>)</a:t>
            </a:r>
            <a:r>
              <a:rPr lang="en-US" altLang="x-none" sz="2400"/>
              <a:t> time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58ACD20E-B318-1744-8AA4-990D0AA50272}" type="slidenum">
              <a:rPr lang="en-US" altLang="x-none" sz="1400"/>
              <a:pPr eaLnBrk="1" hangingPunct="1"/>
              <a:t>9</a:t>
            </a:fld>
            <a:endParaRPr lang="en-US" altLang="x-none" sz="1400"/>
          </a:p>
        </p:txBody>
      </p:sp>
      <p:grpSp>
        <p:nvGrpSpPr>
          <p:cNvPr id="8198" name="Group 80"/>
          <p:cNvGrpSpPr>
            <a:grpSpLocks/>
          </p:cNvGrpSpPr>
          <p:nvPr/>
        </p:nvGrpSpPr>
        <p:grpSpPr bwMode="auto">
          <a:xfrm>
            <a:off x="1981200" y="5410200"/>
            <a:ext cx="5638800" cy="762000"/>
            <a:chOff x="1248" y="2256"/>
            <a:chExt cx="3552" cy="480"/>
          </a:xfrm>
        </p:grpSpPr>
        <p:sp>
          <p:nvSpPr>
            <p:cNvPr id="8253" name="Rectangle 4"/>
            <p:cNvSpPr>
              <a:spLocks noChangeArrowheads="1"/>
            </p:cNvSpPr>
            <p:nvPr/>
          </p:nvSpPr>
          <p:spPr bwMode="auto">
            <a:xfrm>
              <a:off x="1248" y="2256"/>
              <a:ext cx="18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r>
                <a:rPr lang="en-US" altLang="x-none" b="1" i="1">
                  <a:solidFill>
                    <a:schemeClr val="accent2"/>
                  </a:solidFill>
                  <a:latin typeface="Times New Roman" charset="0"/>
                </a:rPr>
                <a:t>A</a:t>
              </a:r>
              <a:endParaRPr lang="en-US" altLang="x-none" b="1">
                <a:solidFill>
                  <a:schemeClr val="accent2"/>
                </a:solidFill>
              </a:endParaRPr>
            </a:p>
          </p:txBody>
        </p:sp>
        <p:sp>
          <p:nvSpPr>
            <p:cNvPr id="8254" name="Rectangle 5"/>
            <p:cNvSpPr>
              <a:spLocks noChangeArrowheads="1"/>
            </p:cNvSpPr>
            <p:nvPr/>
          </p:nvSpPr>
          <p:spPr bwMode="auto">
            <a:xfrm>
              <a:off x="1584" y="250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x-none">
                  <a:solidFill>
                    <a:schemeClr val="accent2"/>
                  </a:solidFill>
                  <a:latin typeface="Times New Roman" charset="0"/>
                </a:rPr>
                <a:t>0</a:t>
              </a:r>
              <a:endParaRPr lang="en-US" altLang="x-none">
                <a:solidFill>
                  <a:schemeClr val="accent2"/>
                </a:solidFill>
              </a:endParaRPr>
            </a:p>
          </p:txBody>
        </p:sp>
        <p:sp>
          <p:nvSpPr>
            <p:cNvPr id="8255" name="Rectangle 6"/>
            <p:cNvSpPr>
              <a:spLocks noChangeArrowheads="1"/>
            </p:cNvSpPr>
            <p:nvPr/>
          </p:nvSpPr>
          <p:spPr bwMode="auto">
            <a:xfrm>
              <a:off x="1776" y="250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x-none">
                  <a:solidFill>
                    <a:schemeClr val="accent2"/>
                  </a:solidFill>
                  <a:latin typeface="Times New Roman" charset="0"/>
                </a:rPr>
                <a:t>1</a:t>
              </a:r>
              <a:endParaRPr lang="en-US" altLang="x-none">
                <a:solidFill>
                  <a:schemeClr val="accent2"/>
                </a:solidFill>
              </a:endParaRPr>
            </a:p>
          </p:txBody>
        </p:sp>
        <p:sp>
          <p:nvSpPr>
            <p:cNvPr id="8256" name="Rectangle 7"/>
            <p:cNvSpPr>
              <a:spLocks noChangeArrowheads="1"/>
            </p:cNvSpPr>
            <p:nvPr/>
          </p:nvSpPr>
          <p:spPr bwMode="auto">
            <a:xfrm>
              <a:off x="1968" y="250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x-none">
                  <a:solidFill>
                    <a:schemeClr val="accent2"/>
                  </a:solidFill>
                  <a:latin typeface="Times New Roman" charset="0"/>
                </a:rPr>
                <a:t>2</a:t>
              </a:r>
              <a:endParaRPr lang="en-US" altLang="x-none">
                <a:solidFill>
                  <a:schemeClr val="accent2"/>
                </a:solidFill>
              </a:endParaRPr>
            </a:p>
          </p:txBody>
        </p:sp>
        <p:sp>
          <p:nvSpPr>
            <p:cNvPr id="8257" name="Rectangle 8"/>
            <p:cNvSpPr>
              <a:spLocks noChangeArrowheads="1"/>
            </p:cNvSpPr>
            <p:nvPr/>
          </p:nvSpPr>
          <p:spPr bwMode="auto">
            <a:xfrm>
              <a:off x="3648" y="2501"/>
              <a:ext cx="1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r>
                <a:rPr lang="en-US" altLang="x-none" b="1" i="1">
                  <a:solidFill>
                    <a:schemeClr val="accent2"/>
                  </a:solidFill>
                  <a:latin typeface="Times New Roman" charset="0"/>
                </a:rPr>
                <a:t>n</a:t>
              </a:r>
              <a:endParaRPr lang="en-US" altLang="x-none" b="1">
                <a:solidFill>
                  <a:schemeClr val="accent2"/>
                </a:solidFill>
              </a:endParaRPr>
            </a:p>
          </p:txBody>
        </p:sp>
        <p:sp>
          <p:nvSpPr>
            <p:cNvPr id="8258" name="Rectangle 9"/>
            <p:cNvSpPr>
              <a:spLocks noChangeArrowheads="1"/>
            </p:cNvSpPr>
            <p:nvPr/>
          </p:nvSpPr>
          <p:spPr bwMode="auto">
            <a:xfrm>
              <a:off x="1536" y="2304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endParaRPr lang="x-none" altLang="x-none"/>
            </a:p>
          </p:txBody>
        </p:sp>
        <p:sp>
          <p:nvSpPr>
            <p:cNvPr id="8259" name="Rectangle 10"/>
            <p:cNvSpPr>
              <a:spLocks noChangeArrowheads="1"/>
            </p:cNvSpPr>
            <p:nvPr/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60" name="Rectangle 11"/>
            <p:cNvSpPr>
              <a:spLocks noChangeArrowheads="1"/>
            </p:cNvSpPr>
            <p:nvPr/>
          </p:nvSpPr>
          <p:spPr bwMode="auto">
            <a:xfrm>
              <a:off x="1920" y="2304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61" name="Rectangle 12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62" name="Rectangle 13"/>
            <p:cNvSpPr>
              <a:spLocks noChangeArrowheads="1"/>
            </p:cNvSpPr>
            <p:nvPr/>
          </p:nvSpPr>
          <p:spPr bwMode="auto">
            <a:xfrm>
              <a:off x="2304" y="2304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63" name="Rectangle 14"/>
            <p:cNvSpPr>
              <a:spLocks noChangeArrowheads="1"/>
            </p:cNvSpPr>
            <p:nvPr/>
          </p:nvSpPr>
          <p:spPr bwMode="auto">
            <a:xfrm>
              <a:off x="2496" y="2304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64" name="Rectangle 15"/>
            <p:cNvSpPr>
              <a:spLocks noChangeArrowheads="1"/>
            </p:cNvSpPr>
            <p:nvPr/>
          </p:nvSpPr>
          <p:spPr bwMode="auto">
            <a:xfrm>
              <a:off x="268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endParaRPr lang="x-none" altLang="x-none"/>
            </a:p>
          </p:txBody>
        </p:sp>
        <p:sp>
          <p:nvSpPr>
            <p:cNvPr id="8265" name="Rectangle 16"/>
            <p:cNvSpPr>
              <a:spLocks noChangeArrowheads="1"/>
            </p:cNvSpPr>
            <p:nvPr/>
          </p:nvSpPr>
          <p:spPr bwMode="auto">
            <a:xfrm>
              <a:off x="288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66" name="Rectangle 17"/>
            <p:cNvSpPr>
              <a:spLocks noChangeArrowheads="1"/>
            </p:cNvSpPr>
            <p:nvPr/>
          </p:nvSpPr>
          <p:spPr bwMode="auto">
            <a:xfrm>
              <a:off x="307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67" name="Rectangle 18"/>
            <p:cNvSpPr>
              <a:spLocks noChangeArrowheads="1"/>
            </p:cNvSpPr>
            <p:nvPr/>
          </p:nvSpPr>
          <p:spPr bwMode="auto">
            <a:xfrm>
              <a:off x="326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68" name="Rectangle 19"/>
            <p:cNvSpPr>
              <a:spLocks noChangeArrowheads="1"/>
            </p:cNvSpPr>
            <p:nvPr/>
          </p:nvSpPr>
          <p:spPr bwMode="auto">
            <a:xfrm>
              <a:off x="3456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69" name="Rectangle 20"/>
            <p:cNvSpPr>
              <a:spLocks noChangeArrowheads="1"/>
            </p:cNvSpPr>
            <p:nvPr/>
          </p:nvSpPr>
          <p:spPr bwMode="auto">
            <a:xfrm>
              <a:off x="3648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70" name="Rectangle 21"/>
            <p:cNvSpPr>
              <a:spLocks noChangeArrowheads="1"/>
            </p:cNvSpPr>
            <p:nvPr/>
          </p:nvSpPr>
          <p:spPr bwMode="auto">
            <a:xfrm>
              <a:off x="3840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71" name="Rectangle 22"/>
            <p:cNvSpPr>
              <a:spLocks noChangeArrowheads="1"/>
            </p:cNvSpPr>
            <p:nvPr/>
          </p:nvSpPr>
          <p:spPr bwMode="auto">
            <a:xfrm>
              <a:off x="4032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72" name="Rectangle 23"/>
            <p:cNvSpPr>
              <a:spLocks noChangeArrowheads="1"/>
            </p:cNvSpPr>
            <p:nvPr/>
          </p:nvSpPr>
          <p:spPr bwMode="auto">
            <a:xfrm>
              <a:off x="4224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73" name="Rectangle 24"/>
            <p:cNvSpPr>
              <a:spLocks noChangeArrowheads="1"/>
            </p:cNvSpPr>
            <p:nvPr/>
          </p:nvSpPr>
          <p:spPr bwMode="auto">
            <a:xfrm>
              <a:off x="4416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74" name="Rectangle 25"/>
            <p:cNvSpPr>
              <a:spLocks noChangeArrowheads="1"/>
            </p:cNvSpPr>
            <p:nvPr/>
          </p:nvSpPr>
          <p:spPr bwMode="auto">
            <a:xfrm>
              <a:off x="4608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75" name="Rectangle 26"/>
            <p:cNvSpPr>
              <a:spLocks noChangeArrowheads="1"/>
            </p:cNvSpPr>
            <p:nvPr/>
          </p:nvSpPr>
          <p:spPr bwMode="auto">
            <a:xfrm>
              <a:off x="2688" y="2506"/>
              <a:ext cx="1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r>
                <a:rPr lang="en-US" altLang="x-none" b="1" i="1">
                  <a:solidFill>
                    <a:schemeClr val="accent2"/>
                  </a:solidFill>
                  <a:latin typeface="Times New Roman" charset="0"/>
                </a:rPr>
                <a:t>i</a:t>
              </a:r>
              <a:endParaRPr lang="en-US" altLang="x-none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8199" name="Group 78"/>
          <p:cNvGrpSpPr>
            <a:grpSpLocks/>
          </p:cNvGrpSpPr>
          <p:nvPr/>
        </p:nvGrpSpPr>
        <p:grpSpPr bwMode="auto">
          <a:xfrm>
            <a:off x="1981200" y="3581400"/>
            <a:ext cx="5638800" cy="762000"/>
            <a:chOff x="1248" y="3408"/>
            <a:chExt cx="3552" cy="480"/>
          </a:xfrm>
        </p:grpSpPr>
        <p:sp>
          <p:nvSpPr>
            <p:cNvPr id="8230" name="Rectangle 50"/>
            <p:cNvSpPr>
              <a:spLocks noChangeArrowheads="1"/>
            </p:cNvSpPr>
            <p:nvPr/>
          </p:nvSpPr>
          <p:spPr bwMode="auto">
            <a:xfrm>
              <a:off x="1248" y="3408"/>
              <a:ext cx="18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r>
                <a:rPr lang="en-US" altLang="x-none" b="1" i="1">
                  <a:solidFill>
                    <a:schemeClr val="accent2"/>
                  </a:solidFill>
                  <a:latin typeface="Times New Roman" charset="0"/>
                </a:rPr>
                <a:t>A</a:t>
              </a:r>
              <a:endParaRPr lang="en-US" altLang="x-none" b="1">
                <a:solidFill>
                  <a:schemeClr val="accent2"/>
                </a:solidFill>
              </a:endParaRPr>
            </a:p>
          </p:txBody>
        </p:sp>
        <p:sp>
          <p:nvSpPr>
            <p:cNvPr id="8231" name="Rectangle 51"/>
            <p:cNvSpPr>
              <a:spLocks noChangeArrowheads="1"/>
            </p:cNvSpPr>
            <p:nvPr/>
          </p:nvSpPr>
          <p:spPr bwMode="auto">
            <a:xfrm>
              <a:off x="1584" y="3653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x-none">
                  <a:solidFill>
                    <a:schemeClr val="accent2"/>
                  </a:solidFill>
                  <a:latin typeface="Times New Roman" charset="0"/>
                </a:rPr>
                <a:t>0</a:t>
              </a:r>
              <a:endParaRPr lang="en-US" altLang="x-none">
                <a:solidFill>
                  <a:schemeClr val="accent2"/>
                </a:solidFill>
              </a:endParaRPr>
            </a:p>
          </p:txBody>
        </p:sp>
        <p:sp>
          <p:nvSpPr>
            <p:cNvPr id="8232" name="Rectangle 52"/>
            <p:cNvSpPr>
              <a:spLocks noChangeArrowheads="1"/>
            </p:cNvSpPr>
            <p:nvPr/>
          </p:nvSpPr>
          <p:spPr bwMode="auto">
            <a:xfrm>
              <a:off x="1776" y="3653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x-none">
                  <a:solidFill>
                    <a:schemeClr val="accent2"/>
                  </a:solidFill>
                  <a:latin typeface="Times New Roman" charset="0"/>
                </a:rPr>
                <a:t>1</a:t>
              </a:r>
              <a:endParaRPr lang="en-US" altLang="x-none">
                <a:solidFill>
                  <a:schemeClr val="accent2"/>
                </a:solidFill>
              </a:endParaRPr>
            </a:p>
          </p:txBody>
        </p:sp>
        <p:sp>
          <p:nvSpPr>
            <p:cNvPr id="8233" name="Rectangle 53"/>
            <p:cNvSpPr>
              <a:spLocks noChangeArrowheads="1"/>
            </p:cNvSpPr>
            <p:nvPr/>
          </p:nvSpPr>
          <p:spPr bwMode="auto">
            <a:xfrm>
              <a:off x="1968" y="3653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x-none">
                  <a:solidFill>
                    <a:schemeClr val="accent2"/>
                  </a:solidFill>
                  <a:latin typeface="Times New Roman" charset="0"/>
                </a:rPr>
                <a:t>2</a:t>
              </a:r>
              <a:endParaRPr lang="en-US" altLang="x-none">
                <a:solidFill>
                  <a:schemeClr val="accent2"/>
                </a:solidFill>
              </a:endParaRPr>
            </a:p>
          </p:txBody>
        </p:sp>
        <p:sp>
          <p:nvSpPr>
            <p:cNvPr id="8234" name="Rectangle 54"/>
            <p:cNvSpPr>
              <a:spLocks noChangeArrowheads="1"/>
            </p:cNvSpPr>
            <p:nvPr/>
          </p:nvSpPr>
          <p:spPr bwMode="auto">
            <a:xfrm>
              <a:off x="3856" y="3653"/>
              <a:ext cx="1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r>
                <a:rPr lang="en-US" altLang="x-none" b="1" i="1">
                  <a:solidFill>
                    <a:schemeClr val="accent2"/>
                  </a:solidFill>
                  <a:latin typeface="Times New Roman" charset="0"/>
                </a:rPr>
                <a:t>n</a:t>
              </a:r>
              <a:endParaRPr lang="en-US" altLang="x-none" b="1">
                <a:solidFill>
                  <a:schemeClr val="accent2"/>
                </a:solidFill>
              </a:endParaRPr>
            </a:p>
          </p:txBody>
        </p:sp>
        <p:sp>
          <p:nvSpPr>
            <p:cNvPr id="8235" name="Rectangle 55"/>
            <p:cNvSpPr>
              <a:spLocks noChangeArrowheads="1"/>
            </p:cNvSpPr>
            <p:nvPr/>
          </p:nvSpPr>
          <p:spPr bwMode="auto">
            <a:xfrm>
              <a:off x="1536" y="3456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endParaRPr lang="x-none" altLang="x-none"/>
            </a:p>
          </p:txBody>
        </p:sp>
        <p:sp>
          <p:nvSpPr>
            <p:cNvPr id="8236" name="Rectangle 56"/>
            <p:cNvSpPr>
              <a:spLocks noChangeArrowheads="1"/>
            </p:cNvSpPr>
            <p:nvPr/>
          </p:nvSpPr>
          <p:spPr bwMode="auto">
            <a:xfrm>
              <a:off x="1728" y="3456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37" name="Rectangle 57"/>
            <p:cNvSpPr>
              <a:spLocks noChangeArrowheads="1"/>
            </p:cNvSpPr>
            <p:nvPr/>
          </p:nvSpPr>
          <p:spPr bwMode="auto">
            <a:xfrm>
              <a:off x="1920" y="3456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38" name="Rectangle 58"/>
            <p:cNvSpPr>
              <a:spLocks noChangeArrowheads="1"/>
            </p:cNvSpPr>
            <p:nvPr/>
          </p:nvSpPr>
          <p:spPr bwMode="auto">
            <a:xfrm>
              <a:off x="2112" y="3456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39" name="Rectangle 59"/>
            <p:cNvSpPr>
              <a:spLocks noChangeArrowheads="1"/>
            </p:cNvSpPr>
            <p:nvPr/>
          </p:nvSpPr>
          <p:spPr bwMode="auto">
            <a:xfrm>
              <a:off x="2304" y="3456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40" name="Rectangle 60"/>
            <p:cNvSpPr>
              <a:spLocks noChangeArrowheads="1"/>
            </p:cNvSpPr>
            <p:nvPr/>
          </p:nvSpPr>
          <p:spPr bwMode="auto">
            <a:xfrm>
              <a:off x="2496" y="3456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41" name="Rectangle 61"/>
            <p:cNvSpPr>
              <a:spLocks noChangeArrowheads="1"/>
            </p:cNvSpPr>
            <p:nvPr/>
          </p:nvSpPr>
          <p:spPr bwMode="auto">
            <a:xfrm>
              <a:off x="2688" y="3456"/>
              <a:ext cx="192" cy="19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r>
                <a:rPr lang="en-US" altLang="x-none" b="1" i="1">
                  <a:latin typeface="Times New Roman" charset="0"/>
                </a:rPr>
                <a:t>o</a:t>
              </a:r>
            </a:p>
          </p:txBody>
        </p:sp>
        <p:sp>
          <p:nvSpPr>
            <p:cNvPr id="8242" name="Rectangle 62"/>
            <p:cNvSpPr>
              <a:spLocks noChangeArrowheads="1"/>
            </p:cNvSpPr>
            <p:nvPr/>
          </p:nvSpPr>
          <p:spPr bwMode="auto">
            <a:xfrm>
              <a:off x="2880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43" name="Rectangle 63"/>
            <p:cNvSpPr>
              <a:spLocks noChangeArrowheads="1"/>
            </p:cNvSpPr>
            <p:nvPr/>
          </p:nvSpPr>
          <p:spPr bwMode="auto">
            <a:xfrm>
              <a:off x="3072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44" name="Rectangle 64"/>
            <p:cNvSpPr>
              <a:spLocks noChangeArrowheads="1"/>
            </p:cNvSpPr>
            <p:nvPr/>
          </p:nvSpPr>
          <p:spPr bwMode="auto">
            <a:xfrm>
              <a:off x="3264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45" name="Rectangle 65"/>
            <p:cNvSpPr>
              <a:spLocks noChangeArrowheads="1"/>
            </p:cNvSpPr>
            <p:nvPr/>
          </p:nvSpPr>
          <p:spPr bwMode="auto">
            <a:xfrm>
              <a:off x="3456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46" name="Rectangle 66"/>
            <p:cNvSpPr>
              <a:spLocks noChangeArrowheads="1"/>
            </p:cNvSpPr>
            <p:nvPr/>
          </p:nvSpPr>
          <p:spPr bwMode="auto">
            <a:xfrm>
              <a:off x="3648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47" name="Rectangle 67"/>
            <p:cNvSpPr>
              <a:spLocks noChangeArrowheads="1"/>
            </p:cNvSpPr>
            <p:nvPr/>
          </p:nvSpPr>
          <p:spPr bwMode="auto">
            <a:xfrm>
              <a:off x="3840" y="3456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48" name="Rectangle 68"/>
            <p:cNvSpPr>
              <a:spLocks noChangeArrowheads="1"/>
            </p:cNvSpPr>
            <p:nvPr/>
          </p:nvSpPr>
          <p:spPr bwMode="auto">
            <a:xfrm>
              <a:off x="4032" y="3456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49" name="Rectangle 69"/>
            <p:cNvSpPr>
              <a:spLocks noChangeArrowheads="1"/>
            </p:cNvSpPr>
            <p:nvPr/>
          </p:nvSpPr>
          <p:spPr bwMode="auto">
            <a:xfrm>
              <a:off x="4224" y="3456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50" name="Rectangle 70"/>
            <p:cNvSpPr>
              <a:spLocks noChangeArrowheads="1"/>
            </p:cNvSpPr>
            <p:nvPr/>
          </p:nvSpPr>
          <p:spPr bwMode="auto">
            <a:xfrm>
              <a:off x="4416" y="3456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51" name="Rectangle 71"/>
            <p:cNvSpPr>
              <a:spLocks noChangeArrowheads="1"/>
            </p:cNvSpPr>
            <p:nvPr/>
          </p:nvSpPr>
          <p:spPr bwMode="auto">
            <a:xfrm>
              <a:off x="4608" y="3456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52" name="Rectangle 72"/>
            <p:cNvSpPr>
              <a:spLocks noChangeArrowheads="1"/>
            </p:cNvSpPr>
            <p:nvPr/>
          </p:nvSpPr>
          <p:spPr bwMode="auto">
            <a:xfrm>
              <a:off x="2688" y="3658"/>
              <a:ext cx="1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r>
                <a:rPr lang="en-US" altLang="x-none" b="1" i="1">
                  <a:solidFill>
                    <a:schemeClr val="accent2"/>
                  </a:solidFill>
                  <a:latin typeface="Times New Roman" charset="0"/>
                </a:rPr>
                <a:t>i</a:t>
              </a:r>
              <a:endParaRPr lang="en-US" altLang="x-none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8200" name="Group 79"/>
          <p:cNvGrpSpPr>
            <a:grpSpLocks/>
          </p:cNvGrpSpPr>
          <p:nvPr/>
        </p:nvGrpSpPr>
        <p:grpSpPr bwMode="auto">
          <a:xfrm>
            <a:off x="1981200" y="4495800"/>
            <a:ext cx="5638800" cy="762000"/>
            <a:chOff x="1248" y="2832"/>
            <a:chExt cx="3552" cy="480"/>
          </a:xfrm>
        </p:grpSpPr>
        <p:sp>
          <p:nvSpPr>
            <p:cNvPr id="8202" name="Rectangle 27"/>
            <p:cNvSpPr>
              <a:spLocks noChangeArrowheads="1"/>
            </p:cNvSpPr>
            <p:nvPr/>
          </p:nvSpPr>
          <p:spPr bwMode="auto">
            <a:xfrm>
              <a:off x="1248" y="2832"/>
              <a:ext cx="18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r>
                <a:rPr lang="en-US" altLang="x-none" b="1" i="1">
                  <a:solidFill>
                    <a:schemeClr val="accent2"/>
                  </a:solidFill>
                  <a:latin typeface="Times New Roman" charset="0"/>
                </a:rPr>
                <a:t>A</a:t>
              </a:r>
              <a:endParaRPr lang="en-US" altLang="x-none" b="1">
                <a:solidFill>
                  <a:schemeClr val="accent2"/>
                </a:solidFill>
              </a:endParaRPr>
            </a:p>
          </p:txBody>
        </p:sp>
        <p:sp>
          <p:nvSpPr>
            <p:cNvPr id="8203" name="Rectangle 28"/>
            <p:cNvSpPr>
              <a:spLocks noChangeArrowheads="1"/>
            </p:cNvSpPr>
            <p:nvPr/>
          </p:nvSpPr>
          <p:spPr bwMode="auto">
            <a:xfrm>
              <a:off x="1584" y="3077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x-none">
                  <a:solidFill>
                    <a:schemeClr val="accent2"/>
                  </a:solidFill>
                  <a:latin typeface="Times New Roman" charset="0"/>
                </a:rPr>
                <a:t>0</a:t>
              </a:r>
              <a:endParaRPr lang="en-US" altLang="x-none">
                <a:solidFill>
                  <a:schemeClr val="accent2"/>
                </a:solidFill>
              </a:endParaRPr>
            </a:p>
          </p:txBody>
        </p:sp>
        <p:sp>
          <p:nvSpPr>
            <p:cNvPr id="8204" name="Rectangle 29"/>
            <p:cNvSpPr>
              <a:spLocks noChangeArrowheads="1"/>
            </p:cNvSpPr>
            <p:nvPr/>
          </p:nvSpPr>
          <p:spPr bwMode="auto">
            <a:xfrm>
              <a:off x="1776" y="3077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x-none">
                  <a:solidFill>
                    <a:schemeClr val="accent2"/>
                  </a:solidFill>
                  <a:latin typeface="Times New Roman" charset="0"/>
                </a:rPr>
                <a:t>1</a:t>
              </a:r>
              <a:endParaRPr lang="en-US" altLang="x-none">
                <a:solidFill>
                  <a:schemeClr val="accent2"/>
                </a:solidFill>
              </a:endParaRPr>
            </a:p>
          </p:txBody>
        </p:sp>
        <p:sp>
          <p:nvSpPr>
            <p:cNvPr id="8205" name="Rectangle 30"/>
            <p:cNvSpPr>
              <a:spLocks noChangeArrowheads="1"/>
            </p:cNvSpPr>
            <p:nvPr/>
          </p:nvSpPr>
          <p:spPr bwMode="auto">
            <a:xfrm>
              <a:off x="1968" y="3077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x-none">
                  <a:solidFill>
                    <a:schemeClr val="accent2"/>
                  </a:solidFill>
                  <a:latin typeface="Times New Roman" charset="0"/>
                </a:rPr>
                <a:t>2</a:t>
              </a:r>
              <a:endParaRPr lang="en-US" altLang="x-none">
                <a:solidFill>
                  <a:schemeClr val="accent2"/>
                </a:solidFill>
              </a:endParaRPr>
            </a:p>
          </p:txBody>
        </p:sp>
        <p:sp>
          <p:nvSpPr>
            <p:cNvPr id="8206" name="Rectangle 31"/>
            <p:cNvSpPr>
              <a:spLocks noChangeArrowheads="1"/>
            </p:cNvSpPr>
            <p:nvPr/>
          </p:nvSpPr>
          <p:spPr bwMode="auto">
            <a:xfrm>
              <a:off x="3846" y="3077"/>
              <a:ext cx="1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r>
                <a:rPr lang="en-US" altLang="x-none" b="1" i="1">
                  <a:solidFill>
                    <a:schemeClr val="accent2"/>
                  </a:solidFill>
                  <a:latin typeface="Times New Roman" charset="0"/>
                </a:rPr>
                <a:t>n</a:t>
              </a:r>
              <a:endParaRPr lang="en-US" altLang="x-none" b="1">
                <a:solidFill>
                  <a:schemeClr val="accent2"/>
                </a:solidFill>
              </a:endParaRPr>
            </a:p>
          </p:txBody>
        </p:sp>
        <p:sp>
          <p:nvSpPr>
            <p:cNvPr id="8207" name="Rectangle 32"/>
            <p:cNvSpPr>
              <a:spLocks noChangeArrowheads="1"/>
            </p:cNvSpPr>
            <p:nvPr/>
          </p:nvSpPr>
          <p:spPr bwMode="auto">
            <a:xfrm>
              <a:off x="1536" y="2880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endParaRPr lang="x-none" altLang="x-none"/>
            </a:p>
          </p:txBody>
        </p:sp>
        <p:sp>
          <p:nvSpPr>
            <p:cNvPr id="8208" name="Rectangle 33"/>
            <p:cNvSpPr>
              <a:spLocks noChangeArrowheads="1"/>
            </p:cNvSpPr>
            <p:nvPr/>
          </p:nvSpPr>
          <p:spPr bwMode="auto">
            <a:xfrm>
              <a:off x="1728" y="2880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09" name="Rectangle 34"/>
            <p:cNvSpPr>
              <a:spLocks noChangeArrowheads="1"/>
            </p:cNvSpPr>
            <p:nvPr/>
          </p:nvSpPr>
          <p:spPr bwMode="auto">
            <a:xfrm>
              <a:off x="1920" y="2880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10" name="Rectangle 35"/>
            <p:cNvSpPr>
              <a:spLocks noChangeArrowheads="1"/>
            </p:cNvSpPr>
            <p:nvPr/>
          </p:nvSpPr>
          <p:spPr bwMode="auto">
            <a:xfrm>
              <a:off x="2112" y="2880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11" name="Rectangle 36"/>
            <p:cNvSpPr>
              <a:spLocks noChangeArrowheads="1"/>
            </p:cNvSpPr>
            <p:nvPr/>
          </p:nvSpPr>
          <p:spPr bwMode="auto">
            <a:xfrm>
              <a:off x="2304" y="2880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12" name="Rectangle 37"/>
            <p:cNvSpPr>
              <a:spLocks noChangeArrowheads="1"/>
            </p:cNvSpPr>
            <p:nvPr/>
          </p:nvSpPr>
          <p:spPr bwMode="auto">
            <a:xfrm>
              <a:off x="2496" y="2880"/>
              <a:ext cx="192" cy="192"/>
            </a:xfrm>
            <a:prstGeom prst="rect">
              <a:avLst/>
            </a:prstGeom>
            <a:solidFill>
              <a:srgbClr val="F8F0D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13" name="Rectangle 38"/>
            <p:cNvSpPr>
              <a:spLocks noChangeArrowheads="1"/>
            </p:cNvSpPr>
            <p:nvPr/>
          </p:nvSpPr>
          <p:spPr bwMode="auto">
            <a:xfrm>
              <a:off x="2688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endParaRPr lang="x-none" altLang="x-none"/>
            </a:p>
          </p:txBody>
        </p:sp>
        <p:sp>
          <p:nvSpPr>
            <p:cNvPr id="8214" name="Rectangle 39"/>
            <p:cNvSpPr>
              <a:spLocks noChangeArrowheads="1"/>
            </p:cNvSpPr>
            <p:nvPr/>
          </p:nvSpPr>
          <p:spPr bwMode="auto">
            <a:xfrm>
              <a:off x="2880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15" name="Rectangle 40"/>
            <p:cNvSpPr>
              <a:spLocks noChangeArrowheads="1"/>
            </p:cNvSpPr>
            <p:nvPr/>
          </p:nvSpPr>
          <p:spPr bwMode="auto">
            <a:xfrm>
              <a:off x="3072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16" name="Rectangle 41"/>
            <p:cNvSpPr>
              <a:spLocks noChangeArrowheads="1"/>
            </p:cNvSpPr>
            <p:nvPr/>
          </p:nvSpPr>
          <p:spPr bwMode="auto">
            <a:xfrm>
              <a:off x="3264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17" name="Rectangle 42"/>
            <p:cNvSpPr>
              <a:spLocks noChangeArrowheads="1"/>
            </p:cNvSpPr>
            <p:nvPr/>
          </p:nvSpPr>
          <p:spPr bwMode="auto">
            <a:xfrm>
              <a:off x="3456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18" name="Rectangle 43"/>
            <p:cNvSpPr>
              <a:spLocks noChangeArrowheads="1"/>
            </p:cNvSpPr>
            <p:nvPr/>
          </p:nvSpPr>
          <p:spPr bwMode="auto">
            <a:xfrm>
              <a:off x="3648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19" name="Rectangle 44"/>
            <p:cNvSpPr>
              <a:spLocks noChangeArrowheads="1"/>
            </p:cNvSpPr>
            <p:nvPr/>
          </p:nvSpPr>
          <p:spPr bwMode="auto">
            <a:xfrm>
              <a:off x="3840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20" name="Rectangle 45"/>
            <p:cNvSpPr>
              <a:spLocks noChangeArrowheads="1"/>
            </p:cNvSpPr>
            <p:nvPr/>
          </p:nvSpPr>
          <p:spPr bwMode="auto">
            <a:xfrm>
              <a:off x="4032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21" name="Rectangle 46"/>
            <p:cNvSpPr>
              <a:spLocks noChangeArrowheads="1"/>
            </p:cNvSpPr>
            <p:nvPr/>
          </p:nvSpPr>
          <p:spPr bwMode="auto">
            <a:xfrm>
              <a:off x="4224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22" name="Rectangle 47"/>
            <p:cNvSpPr>
              <a:spLocks noChangeArrowheads="1"/>
            </p:cNvSpPr>
            <p:nvPr/>
          </p:nvSpPr>
          <p:spPr bwMode="auto">
            <a:xfrm>
              <a:off x="4416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23" name="Rectangle 48"/>
            <p:cNvSpPr>
              <a:spLocks noChangeArrowheads="1"/>
            </p:cNvSpPr>
            <p:nvPr/>
          </p:nvSpPr>
          <p:spPr bwMode="auto">
            <a:xfrm>
              <a:off x="4608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8224" name="Rectangle 49"/>
            <p:cNvSpPr>
              <a:spLocks noChangeArrowheads="1"/>
            </p:cNvSpPr>
            <p:nvPr/>
          </p:nvSpPr>
          <p:spPr bwMode="auto">
            <a:xfrm>
              <a:off x="2688" y="3082"/>
              <a:ext cx="1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/>
              <a:r>
                <a:rPr lang="en-US" altLang="x-none" b="1" i="1">
                  <a:solidFill>
                    <a:schemeClr val="accent2"/>
                  </a:solidFill>
                  <a:latin typeface="Times New Roman" charset="0"/>
                </a:rPr>
                <a:t>i</a:t>
              </a:r>
              <a:endParaRPr lang="en-US" altLang="x-none" b="1">
                <a:solidFill>
                  <a:schemeClr val="accent2"/>
                </a:solidFill>
              </a:endParaRPr>
            </a:p>
          </p:txBody>
        </p:sp>
        <p:cxnSp>
          <p:nvCxnSpPr>
            <p:cNvPr id="8225" name="AutoShape 73"/>
            <p:cNvCxnSpPr>
              <a:cxnSpLocks noChangeShapeType="1"/>
              <a:stCxn id="8213" idx="0"/>
              <a:endCxn id="8214" idx="0"/>
            </p:cNvCxnSpPr>
            <p:nvPr/>
          </p:nvCxnSpPr>
          <p:spPr bwMode="auto">
            <a:xfrm rot="5400000" flipV="1">
              <a:off x="2879" y="2773"/>
              <a:ext cx="1" cy="192"/>
            </a:xfrm>
            <a:prstGeom prst="curvedConnector3">
              <a:avLst>
                <a:gd name="adj1" fmla="val -13200005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6" name="AutoShape 74"/>
            <p:cNvCxnSpPr>
              <a:cxnSpLocks noChangeShapeType="1"/>
            </p:cNvCxnSpPr>
            <p:nvPr/>
          </p:nvCxnSpPr>
          <p:spPr bwMode="auto">
            <a:xfrm rot="5400000" flipV="1">
              <a:off x="3071" y="2785"/>
              <a:ext cx="1" cy="192"/>
            </a:xfrm>
            <a:prstGeom prst="curvedConnector3">
              <a:avLst>
                <a:gd name="adj1" fmla="val -13200005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7" name="AutoShape 75"/>
            <p:cNvCxnSpPr>
              <a:cxnSpLocks noChangeShapeType="1"/>
            </p:cNvCxnSpPr>
            <p:nvPr/>
          </p:nvCxnSpPr>
          <p:spPr bwMode="auto">
            <a:xfrm rot="5400000" flipV="1">
              <a:off x="3263" y="2785"/>
              <a:ext cx="1" cy="192"/>
            </a:xfrm>
            <a:prstGeom prst="curvedConnector3">
              <a:avLst>
                <a:gd name="adj1" fmla="val -13200005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8" name="AutoShape 76"/>
            <p:cNvCxnSpPr>
              <a:cxnSpLocks noChangeShapeType="1"/>
            </p:cNvCxnSpPr>
            <p:nvPr/>
          </p:nvCxnSpPr>
          <p:spPr bwMode="auto">
            <a:xfrm rot="5400000" flipV="1">
              <a:off x="3455" y="2785"/>
              <a:ext cx="1" cy="192"/>
            </a:xfrm>
            <a:prstGeom prst="curvedConnector3">
              <a:avLst>
                <a:gd name="adj1" fmla="val -13200005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9" name="AutoShape 77"/>
            <p:cNvCxnSpPr>
              <a:cxnSpLocks noChangeShapeType="1"/>
            </p:cNvCxnSpPr>
            <p:nvPr/>
          </p:nvCxnSpPr>
          <p:spPr bwMode="auto">
            <a:xfrm rot="5400000" flipV="1">
              <a:off x="3647" y="2785"/>
              <a:ext cx="1" cy="192"/>
            </a:xfrm>
            <a:prstGeom prst="curvedConnector3">
              <a:avLst>
                <a:gd name="adj1" fmla="val -13200005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42965109"/>
      </p:ext>
    </p:extLst>
  </p:cSld>
  <p:clrMapOvr>
    <a:masterClrMapping/>
  </p:clrMapOvr>
</p:sld>
</file>

<file path=ppt/theme/theme1.xml><?xml version="1.0" encoding="utf-8"?>
<a:theme xmlns:a="http://schemas.openxmlformats.org/drawingml/2006/main" name="1_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2032</TotalTime>
  <Words>2650</Words>
  <Application>Microsoft Macintosh PowerPoint</Application>
  <PresentationFormat>화면 슬라이드 쇼(4:3)</PresentationFormat>
  <Paragraphs>454</Paragraphs>
  <Slides>43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9" baseType="lpstr">
      <vt:lpstr>Calibri</vt:lpstr>
      <vt:lpstr>Symbol</vt:lpstr>
      <vt:lpstr>Tahoma</vt:lpstr>
      <vt:lpstr>Times New Roman</vt:lpstr>
      <vt:lpstr>Wingdings</vt:lpstr>
      <vt:lpstr>1_Blueprint</vt:lpstr>
      <vt:lpstr>Vector, List and Sequence</vt:lpstr>
      <vt:lpstr>Overview and Reading</vt:lpstr>
      <vt:lpstr>Three ADTs</vt:lpstr>
      <vt:lpstr>Vectors (or Array Lists)</vt:lpstr>
      <vt:lpstr>The Array List ADT</vt:lpstr>
      <vt:lpstr>Applications of Array Lists</vt:lpstr>
      <vt:lpstr>Array-based Implementation of Vector</vt:lpstr>
      <vt:lpstr>Insertion</vt:lpstr>
      <vt:lpstr>Element Removal</vt:lpstr>
      <vt:lpstr>Performance</vt:lpstr>
      <vt:lpstr>Growable Array-based Array List</vt:lpstr>
      <vt:lpstr>Which is better?: Incremental or Doubling</vt:lpstr>
      <vt:lpstr>Which is better?: Incremental or Doubling</vt:lpstr>
      <vt:lpstr>Incremental Strategy Analysis </vt:lpstr>
      <vt:lpstr>Doubling Strategy Analysis</vt:lpstr>
      <vt:lpstr>Professor, I have a question</vt:lpstr>
      <vt:lpstr>Vectors in C++ STL</vt:lpstr>
      <vt:lpstr>Logistics</vt:lpstr>
      <vt:lpstr>Last Class</vt:lpstr>
      <vt:lpstr>Lists</vt:lpstr>
      <vt:lpstr>(Node) List ADT</vt:lpstr>
      <vt:lpstr>Implementation based on DLL (covered this)</vt:lpstr>
      <vt:lpstr>Performance</vt:lpstr>
      <vt:lpstr>Lists in C++ STL</vt:lpstr>
      <vt:lpstr>Containers, Iterators, and Generic algorithms</vt:lpstr>
      <vt:lpstr>Sorting: Vector and List</vt:lpstr>
      <vt:lpstr> This is how we can do in C++</vt:lpstr>
      <vt:lpstr> Mysterious things</vt:lpstr>
      <vt:lpstr>Goal and Design Challenge</vt:lpstr>
      <vt:lpstr>Position ADT</vt:lpstr>
      <vt:lpstr>Containers and Iterators in C++</vt:lpstr>
      <vt:lpstr> Example codes again</vt:lpstr>
      <vt:lpstr>Various Iterators</vt:lpstr>
      <vt:lpstr>STL Iterators in C++</vt:lpstr>
      <vt:lpstr>Back to Iterator: STL Iterator-based Functions</vt:lpstr>
      <vt:lpstr>STL Containers and Algorithms</vt:lpstr>
      <vt:lpstr>Example Code</vt:lpstr>
      <vt:lpstr>If you want to know more about iterators,</vt:lpstr>
      <vt:lpstr>What should be your next question?</vt:lpstr>
      <vt:lpstr>Sequences</vt:lpstr>
      <vt:lpstr>Sequence ADT</vt:lpstr>
      <vt:lpstr>Applications of Sequences</vt:lpstr>
      <vt:lpstr>PowerPoint 프레젠테이션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Microsoft Office User</cp:lastModifiedBy>
  <cp:revision>305</cp:revision>
  <cp:lastPrinted>2018-09-12T05:23:28Z</cp:lastPrinted>
  <dcterms:created xsi:type="dcterms:W3CDTF">2002-01-21T02:22:10Z</dcterms:created>
  <dcterms:modified xsi:type="dcterms:W3CDTF">2021-02-23T01:08:44Z</dcterms:modified>
</cp:coreProperties>
</file>