
<file path=[Content_Types].xml><?xml version="1.0" encoding="utf-8"?>
<Types xmlns="http://schemas.openxmlformats.org/package/2006/content-types">
  <Default Extension="bin" ContentType="application/vnd.openxmlformats-officedocument.oleObject"/>
  <Default Extension="bmp" ContentType="image/bmp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1" r:id="rId3"/>
    <p:sldId id="317" r:id="rId4"/>
    <p:sldId id="282" r:id="rId5"/>
    <p:sldId id="298" r:id="rId6"/>
    <p:sldId id="290" r:id="rId7"/>
    <p:sldId id="291" r:id="rId8"/>
    <p:sldId id="284" r:id="rId9"/>
    <p:sldId id="323" r:id="rId10"/>
    <p:sldId id="258" r:id="rId11"/>
    <p:sldId id="299" r:id="rId12"/>
    <p:sldId id="305" r:id="rId13"/>
    <p:sldId id="318" r:id="rId14"/>
    <p:sldId id="300" r:id="rId15"/>
    <p:sldId id="286" r:id="rId16"/>
    <p:sldId id="319" r:id="rId17"/>
    <p:sldId id="287" r:id="rId18"/>
    <p:sldId id="322" r:id="rId19"/>
    <p:sldId id="289" r:id="rId20"/>
    <p:sldId id="288" r:id="rId21"/>
    <p:sldId id="312" r:id="rId2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052"/>
    <a:srgbClr val="F8F0D8"/>
    <a:srgbClr val="000000"/>
    <a:srgbClr val="5674F6"/>
    <a:srgbClr val="6289F8"/>
    <a:srgbClr val="8097F8"/>
    <a:srgbClr val="2C61F6"/>
    <a:srgbClr val="F8F0D0"/>
    <a:srgbClr val="F2E4AA"/>
    <a:srgbClr val="E4B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9" autoAdjust="0"/>
    <p:restoredTop sz="93609" autoAdjust="0"/>
  </p:normalViewPr>
  <p:slideViewPr>
    <p:cSldViewPr>
      <p:cViewPr varScale="1">
        <p:scale>
          <a:sx n="122" d="100"/>
          <a:sy n="122" d="100"/>
        </p:scale>
        <p:origin x="22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96" y="-1158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Relationship Id="rId9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1A2402B-B788-C240-BBC2-B1F47FD1B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53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4975" y="550863"/>
            <a:ext cx="3656013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C6DD3B4-0EBA-B149-8711-216A4405AE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947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DD3B4-0EBA-B149-8711-216A4405AE5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4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970BD4A-665A-164C-8E09-B69C18A9F606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>
                  <a:ea typeface="굴림" pitchFamily="50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9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25E3-1ADE-4AF1-B368-CEC577AF2D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178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49E8-416C-4138-A0B8-49FD5E88F6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21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1542-1D99-413D-9E9C-03E705EFEA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630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514600" y="2743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5456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17551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749F-3842-4CDA-A45E-FEEB9ACCE0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81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5574-BA25-46F2-96A9-4FD8E6A9F6F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313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0998" y="1212850"/>
            <a:ext cx="4038601" cy="5264149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233670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>
                <a:latin typeface="Calibri" charset="0"/>
                <a:ea typeface="Calibri" charset="0"/>
                <a:cs typeface="Calibri" charset="0"/>
              </a:defRPr>
            </a:lvl2pPr>
            <a:lvl3pPr>
              <a:defRPr sz="2000"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DB9-758D-4A23-930A-3B6D36D854F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04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084-70A8-4E10-8657-24454BD5529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441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9ED-FE8B-4F5F-9E13-4B2F113317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522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1FFA-95F2-4CC5-BE63-CABE58D1D8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850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EEE7-317F-41EB-9B49-5ED4279C8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481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Stacks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9C86-9D8A-4930-86BD-3620E8D963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34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304800"/>
            <a:ext cx="8534399" cy="7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988" y="1295400"/>
            <a:ext cx="853841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399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714FB03D-A196-4C2D-91C1-708A7CFF3A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615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mp"/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5" name="Slide Number Placeholder 1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3F9AD83-45FB-2F4A-BF99-1630500E2229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grpSp>
        <p:nvGrpSpPr>
          <p:cNvPr id="7171" name="Group 167"/>
          <p:cNvGrpSpPr>
            <a:grpSpLocks/>
          </p:cNvGrpSpPr>
          <p:nvPr/>
        </p:nvGrpSpPr>
        <p:grpSpPr bwMode="auto">
          <a:xfrm>
            <a:off x="2514600" y="3886200"/>
            <a:ext cx="1295400" cy="1066800"/>
            <a:chOff x="1440" y="2448"/>
            <a:chExt cx="816" cy="672"/>
          </a:xfrm>
        </p:grpSpPr>
        <p:sp>
          <p:nvSpPr>
            <p:cNvPr id="7185" name="AutoShape 159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6" name="AutoShape 160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7" name="AutoShape 161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8" name="AutoShape 162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172" name="Group 168"/>
          <p:cNvGrpSpPr>
            <a:grpSpLocks/>
          </p:cNvGrpSpPr>
          <p:nvPr/>
        </p:nvGrpSpPr>
        <p:grpSpPr bwMode="auto">
          <a:xfrm flipH="1">
            <a:off x="4191000" y="3886200"/>
            <a:ext cx="1295400" cy="1066800"/>
            <a:chOff x="1440" y="2448"/>
            <a:chExt cx="816" cy="672"/>
          </a:xfrm>
        </p:grpSpPr>
        <p:sp>
          <p:nvSpPr>
            <p:cNvPr id="7181" name="AutoShape 169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2" name="AutoShape 170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3" name="AutoShape 171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4" name="AutoShape 172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173" name="Group 173"/>
          <p:cNvGrpSpPr>
            <a:grpSpLocks/>
          </p:cNvGrpSpPr>
          <p:nvPr/>
        </p:nvGrpSpPr>
        <p:grpSpPr bwMode="auto">
          <a:xfrm>
            <a:off x="5867400" y="3886200"/>
            <a:ext cx="1295400" cy="1066800"/>
            <a:chOff x="1440" y="2448"/>
            <a:chExt cx="816" cy="672"/>
          </a:xfrm>
        </p:grpSpPr>
        <p:sp>
          <p:nvSpPr>
            <p:cNvPr id="7177" name="AutoShape 174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8" name="AutoShape 175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9" name="AutoShape 176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0" name="AutoShape 177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and Limitations</a:t>
            </a:r>
          </a:p>
        </p:txBody>
      </p:sp>
      <p:sp>
        <p:nvSpPr>
          <p:cNvPr id="15365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/>
              <a:t>Performance</a:t>
            </a:r>
          </a:p>
          <a:p>
            <a:pPr lvl="1" eaLnBrk="1" hangingPunct="1"/>
            <a:r>
              <a:rPr lang="en-US" altLang="en-US" sz="2400" dirty="0"/>
              <a:t>Let 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n</a:t>
            </a:r>
            <a:r>
              <a:rPr lang="en-US" altLang="en-US" sz="2400" dirty="0"/>
              <a:t> be the number of elements in the stack</a:t>
            </a:r>
          </a:p>
          <a:p>
            <a:pPr lvl="1" eaLnBrk="1" hangingPunct="1"/>
            <a:r>
              <a:rPr lang="en-US" altLang="en-US" sz="2400" dirty="0"/>
              <a:t>The space used is 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O</a:t>
            </a:r>
            <a:r>
              <a:rPr lang="en-US" altLang="en-US" sz="2400" dirty="0">
                <a:latin typeface="Times New Roman" charset="0"/>
                <a:sym typeface="Symbol" charset="2"/>
              </a:rPr>
              <a:t>(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n</a:t>
            </a:r>
            <a:r>
              <a:rPr lang="en-US" altLang="en-US" sz="2400" dirty="0">
                <a:latin typeface="Times New Roman" charset="0"/>
                <a:sym typeface="Symbol" charset="2"/>
              </a:rPr>
              <a:t>)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Each operation runs in time 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O</a:t>
            </a:r>
            <a:r>
              <a:rPr lang="en-US" altLang="en-US" sz="2400" dirty="0">
                <a:latin typeface="Times New Roman" charset="0"/>
                <a:sym typeface="Symbol" charset="2"/>
              </a:rPr>
              <a:t>(1)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Limitations</a:t>
            </a:r>
          </a:p>
          <a:p>
            <a:pPr lvl="1" eaLnBrk="1" hangingPunct="1"/>
            <a:r>
              <a:rPr lang="en-US" altLang="en-US" sz="2400" dirty="0"/>
              <a:t>The maximum size of the stack must be defined a priori and cannot be changed</a:t>
            </a:r>
          </a:p>
          <a:p>
            <a:pPr lvl="1" eaLnBrk="1" hangingPunct="1"/>
            <a:r>
              <a:rPr lang="en-US" altLang="en-US" sz="2400" dirty="0"/>
              <a:t>Trying to push a new element into a full stack causes an implementation-specific exception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Linked-list based Stack in the text (Chapter 5.1.5)</a:t>
            </a:r>
            <a:endParaRPr lang="en-US" altLang="en-US" sz="2600" dirty="0"/>
          </a:p>
        </p:txBody>
      </p:sp>
      <p:sp>
        <p:nvSpPr>
          <p:cNvPr id="1536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F31E38A-88AF-7642-B387-A11CB75CED8B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Array-based Stack in C++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FC32564-2D70-0845-8336-223739B22FA0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09600" y="1768475"/>
            <a:ext cx="3962400" cy="3478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template &lt;</a:t>
            </a:r>
            <a:r>
              <a:rPr lang="en-US" altLang="en-US" sz="2200" dirty="0" err="1">
                <a:solidFill>
                  <a:srgbClr val="000000"/>
                </a:solidFill>
                <a:latin typeface="Arial Narrow" charset="0"/>
              </a:rPr>
              <a:t>typename</a:t>
            </a: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 E&gt; </a:t>
            </a:r>
            <a:br>
              <a:rPr lang="en-US" altLang="en-US" sz="2200" dirty="0">
                <a:solidFill>
                  <a:srgbClr val="000000"/>
                </a:solidFill>
                <a:latin typeface="Arial Narrow" charset="0"/>
              </a:rPr>
            </a:b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class</a:t>
            </a:r>
            <a:r>
              <a:rPr lang="en-US" altLang="en-US" sz="2200" dirty="0">
                <a:latin typeface="Arial Narrow" charset="0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Arial Narrow" charset="0"/>
              </a:rPr>
              <a:t>ArrayStack</a:t>
            </a: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 {</a:t>
            </a:r>
            <a:br>
              <a:rPr lang="en-US" altLang="en-US" sz="2200" dirty="0">
                <a:solidFill>
                  <a:srgbClr val="000000"/>
                </a:solidFill>
                <a:latin typeface="Arial Narrow" charset="0"/>
              </a:rPr>
            </a:b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private:</a:t>
            </a:r>
          </a:p>
          <a:p>
            <a:pPr eaLnBrk="1" hangingPunct="1"/>
            <a:r>
              <a:rPr lang="en-US" altLang="en-US" sz="2200" dirty="0">
                <a:latin typeface="Arial Narrow" charset="0"/>
              </a:rPr>
              <a:t>	</a:t>
            </a: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E*</a:t>
            </a:r>
            <a:r>
              <a:rPr lang="en-US" altLang="en-US" sz="2200" dirty="0">
                <a:latin typeface="Arial Narrow" charset="0"/>
              </a:rPr>
              <a:t> S;</a:t>
            </a:r>
            <a:r>
              <a:rPr lang="en-US" altLang="en-US" sz="2200" dirty="0">
                <a:solidFill>
                  <a:srgbClr val="E4BB0C"/>
                </a:solidFill>
                <a:latin typeface="Arial Narrow" charset="0"/>
              </a:rPr>
              <a:t> // array holding the stack</a:t>
            </a:r>
            <a:br>
              <a:rPr lang="en-US" altLang="en-US" sz="2200" dirty="0">
                <a:solidFill>
                  <a:srgbClr val="E4BB0C"/>
                </a:solidFill>
                <a:latin typeface="Arial Narrow" charset="0"/>
              </a:rPr>
            </a:br>
            <a:r>
              <a:rPr lang="en-US" altLang="en-US" sz="2200" dirty="0">
                <a:solidFill>
                  <a:srgbClr val="E4BB0C"/>
                </a:solidFill>
                <a:latin typeface="Arial Narrow" charset="0"/>
              </a:rPr>
              <a:t>	</a:t>
            </a:r>
            <a:r>
              <a:rPr lang="en-US" altLang="en-US" sz="2200" dirty="0" err="1">
                <a:solidFill>
                  <a:srgbClr val="000000"/>
                </a:solidFill>
                <a:latin typeface="Arial Narrow" charset="0"/>
              </a:rPr>
              <a:t>int</a:t>
            </a:r>
            <a:r>
              <a:rPr lang="en-US" altLang="en-US" sz="2200" dirty="0">
                <a:latin typeface="Arial Narrow" charset="0"/>
              </a:rPr>
              <a:t> cap;</a:t>
            </a:r>
            <a:r>
              <a:rPr lang="en-US" altLang="en-US" sz="2200" dirty="0">
                <a:solidFill>
                  <a:srgbClr val="E4BB0C"/>
                </a:solidFill>
                <a:latin typeface="Arial Narrow" charset="0"/>
              </a:rPr>
              <a:t> // capacity</a:t>
            </a:r>
          </a:p>
          <a:p>
            <a:pPr eaLnBrk="1" hangingPunct="1"/>
            <a:r>
              <a:rPr lang="en-US" altLang="en-US" sz="2200" dirty="0">
                <a:solidFill>
                  <a:srgbClr val="E4BB0C"/>
                </a:solidFill>
                <a:latin typeface="Arial Narrow" charset="0"/>
              </a:rPr>
              <a:t>	</a:t>
            </a:r>
            <a:r>
              <a:rPr lang="en-US" altLang="en-US" sz="2200" dirty="0" err="1">
                <a:solidFill>
                  <a:srgbClr val="000000"/>
                </a:solidFill>
                <a:latin typeface="Arial Narrow" charset="0"/>
              </a:rPr>
              <a:t>int</a:t>
            </a:r>
            <a:r>
              <a:rPr lang="en-US" altLang="en-US" sz="2200" dirty="0">
                <a:latin typeface="Arial Narrow" charset="0"/>
              </a:rPr>
              <a:t> t;</a:t>
            </a:r>
            <a:r>
              <a:rPr lang="en-US" altLang="en-US" sz="2200" dirty="0">
                <a:solidFill>
                  <a:srgbClr val="E4BB0C"/>
                </a:solidFill>
                <a:latin typeface="Arial Narrow" charset="0"/>
              </a:rPr>
              <a:t> // index of top element</a:t>
            </a:r>
          </a:p>
          <a:p>
            <a:pPr eaLnBrk="1" hangingPunct="1"/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public:</a:t>
            </a:r>
          </a:p>
          <a:p>
            <a:pPr eaLnBrk="1" hangingPunct="1"/>
            <a:r>
              <a:rPr lang="en-US" altLang="en-US" sz="2200" dirty="0">
                <a:latin typeface="Arial Narrow" charset="0"/>
              </a:rPr>
              <a:t>	</a:t>
            </a:r>
            <a:r>
              <a:rPr lang="en-US" altLang="en-US" sz="2200" dirty="0">
                <a:solidFill>
                  <a:srgbClr val="E4BB0C"/>
                </a:solidFill>
                <a:latin typeface="Arial Narrow" charset="0"/>
              </a:rPr>
              <a:t>// constructor given capacity</a:t>
            </a:r>
            <a:br>
              <a:rPr lang="en-US" altLang="en-US" sz="2200" dirty="0">
                <a:solidFill>
                  <a:srgbClr val="E4BB0C"/>
                </a:solidFill>
                <a:latin typeface="Arial Narrow" charset="0"/>
              </a:rPr>
            </a:br>
            <a:r>
              <a:rPr lang="en-US" altLang="en-US" sz="2200" dirty="0">
                <a:latin typeface="Arial Narrow" charset="0"/>
              </a:rPr>
              <a:t>	</a:t>
            </a:r>
            <a:r>
              <a:rPr lang="en-US" altLang="en-US" sz="2200" dirty="0" err="1">
                <a:solidFill>
                  <a:schemeClr val="tx2"/>
                </a:solidFill>
                <a:latin typeface="Arial Narrow" charset="0"/>
              </a:rPr>
              <a:t>ArrayStack</a:t>
            </a:r>
            <a:r>
              <a:rPr lang="en-US" altLang="en-US" sz="2200" dirty="0">
                <a:solidFill>
                  <a:schemeClr val="tx2"/>
                </a:solidFill>
                <a:latin typeface="Arial Narrow" charset="0"/>
              </a:rPr>
              <a:t>(</a:t>
            </a:r>
            <a:r>
              <a:rPr lang="en-US" altLang="en-US" sz="2200" dirty="0" err="1">
                <a:solidFill>
                  <a:srgbClr val="000000"/>
                </a:solidFill>
                <a:latin typeface="Arial Narrow" charset="0"/>
              </a:rPr>
              <a:t>int</a:t>
            </a: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 c</a:t>
            </a:r>
            <a:r>
              <a:rPr lang="en-US" altLang="en-US" sz="2200" dirty="0">
                <a:solidFill>
                  <a:schemeClr val="tx2"/>
                </a:solidFill>
                <a:latin typeface="Arial Narrow" charset="0"/>
              </a:rPr>
              <a:t>)</a:t>
            </a:r>
            <a:r>
              <a:rPr lang="en-US" altLang="en-US" sz="2200" dirty="0">
                <a:latin typeface="Arial Narrow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:</a:t>
            </a:r>
            <a:br>
              <a:rPr lang="en-US" altLang="en-US" sz="2200" dirty="0">
                <a:solidFill>
                  <a:srgbClr val="000000"/>
                </a:solidFill>
                <a:latin typeface="Arial Narrow" charset="0"/>
              </a:rPr>
            </a:b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		 </a:t>
            </a:r>
            <a:r>
              <a:rPr lang="en-US" altLang="en-US" sz="2200" dirty="0">
                <a:latin typeface="Arial Narrow" charset="0"/>
              </a:rPr>
              <a:t>S</a:t>
            </a: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(new E[c]), </a:t>
            </a:r>
            <a:r>
              <a:rPr lang="en-US" altLang="en-US" sz="2200" dirty="0">
                <a:latin typeface="Arial Narrow" charset="0"/>
              </a:rPr>
              <a:t>cap</a:t>
            </a: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(c), </a:t>
            </a:r>
            <a:r>
              <a:rPr lang="en-US" altLang="en-US" sz="2200" dirty="0">
                <a:latin typeface="Arial Narrow" charset="0"/>
              </a:rPr>
              <a:t>t</a:t>
            </a:r>
            <a:r>
              <a:rPr lang="en-US" altLang="en-US" sz="2200" dirty="0">
                <a:solidFill>
                  <a:srgbClr val="000000"/>
                </a:solidFill>
                <a:latin typeface="Arial Narrow" charset="0"/>
              </a:rPr>
              <a:t>(-1) { }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648200" y="1768475"/>
            <a:ext cx="4114800" cy="381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200">
                <a:latin typeface="Arial Narrow" charset="0"/>
              </a:rPr>
              <a:t>	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void</a:t>
            </a:r>
            <a:r>
              <a:rPr lang="en-US" altLang="en-US" sz="2200">
                <a:latin typeface="Arial Narrow" charset="0"/>
              </a:rPr>
              <a:t> </a:t>
            </a:r>
            <a:r>
              <a:rPr lang="en-US" altLang="en-US" sz="2200">
                <a:solidFill>
                  <a:schemeClr val="tx2"/>
                </a:solidFill>
                <a:latin typeface="Arial Narrow" charset="0"/>
              </a:rPr>
              <a:t>pop()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 {</a:t>
            </a:r>
            <a:br>
              <a:rPr lang="en-US" altLang="en-US" sz="2200">
                <a:latin typeface="Arial Narrow" charset="0"/>
              </a:rPr>
            </a:br>
            <a:r>
              <a:rPr lang="en-US" altLang="en-US" sz="2200">
                <a:latin typeface="Arial Narrow" charset="0"/>
              </a:rPr>
              <a:t>	  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if</a:t>
            </a:r>
            <a:r>
              <a:rPr lang="en-US" altLang="en-US" sz="2200">
                <a:latin typeface="Arial Narrow" charset="0"/>
              </a:rPr>
              <a:t> 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(</a:t>
            </a:r>
            <a:r>
              <a:rPr lang="en-US" altLang="en-US" sz="2200">
                <a:latin typeface="Arial Narrow" charset="0"/>
              </a:rPr>
              <a:t>empty()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)</a:t>
            </a:r>
            <a:r>
              <a:rPr lang="en-US" altLang="en-US" sz="2200">
                <a:latin typeface="Arial Narrow" charset="0"/>
              </a:rPr>
              <a:t> 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throw </a:t>
            </a:r>
            <a:r>
              <a:rPr lang="en-US" altLang="en-US" sz="2200">
                <a:solidFill>
                  <a:schemeClr val="hlink"/>
                </a:solidFill>
                <a:latin typeface="Arial Narrow" charset="0"/>
              </a:rPr>
              <a:t>StackEmpty</a:t>
            </a:r>
            <a:br>
              <a:rPr lang="en-US" altLang="en-US" sz="2200">
                <a:solidFill>
                  <a:schemeClr val="hlink"/>
                </a:solidFill>
                <a:latin typeface="Arial Narrow" charset="0"/>
              </a:rPr>
            </a:br>
            <a:r>
              <a:rPr lang="en-US" altLang="en-US" sz="2200">
                <a:solidFill>
                  <a:schemeClr val="hlink"/>
                </a:solidFill>
                <a:latin typeface="Arial Narrow" charset="0"/>
              </a:rPr>
              <a:t>				</a:t>
            </a:r>
            <a:r>
              <a:rPr lang="en-US" altLang="en-US" sz="2200">
                <a:latin typeface="Arial Narrow" charset="0"/>
              </a:rPr>
              <a:t>(“</a:t>
            </a:r>
            <a:r>
              <a:rPr lang="en-US" altLang="en-US" sz="2200">
                <a:solidFill>
                  <a:schemeClr val="accent2"/>
                </a:solidFill>
                <a:latin typeface="Arial Narrow" charset="0"/>
              </a:rPr>
              <a:t>Pop from empty stack</a:t>
            </a:r>
            <a:r>
              <a:rPr lang="en-US" altLang="en-US" sz="2200">
                <a:latin typeface="Arial Narrow" charset="0"/>
              </a:rPr>
              <a:t>”);</a:t>
            </a:r>
            <a:br>
              <a:rPr lang="en-US" altLang="en-US" sz="2200">
                <a:solidFill>
                  <a:schemeClr val="tx2"/>
                </a:solidFill>
                <a:latin typeface="Arial Narrow" charset="0"/>
              </a:rPr>
            </a:br>
            <a:r>
              <a:rPr lang="en-US" altLang="en-US" sz="2200">
                <a:solidFill>
                  <a:schemeClr val="tx2"/>
                </a:solidFill>
                <a:latin typeface="Arial Narrow" charset="0"/>
              </a:rPr>
              <a:t>		</a:t>
            </a:r>
            <a:r>
              <a:rPr lang="en-US" altLang="en-US" sz="2200">
                <a:latin typeface="Arial Narrow" charset="0"/>
              </a:rPr>
              <a:t>t--;</a:t>
            </a:r>
            <a:br>
              <a:rPr lang="en-US" altLang="en-US" sz="2200">
                <a:solidFill>
                  <a:schemeClr val="tx2"/>
                </a:solidFill>
                <a:latin typeface="Arial Narrow" charset="0"/>
              </a:rPr>
            </a:br>
            <a:r>
              <a:rPr lang="en-US" altLang="en-US" sz="2200">
                <a:solidFill>
                  <a:schemeClr val="tx2"/>
                </a:solidFill>
                <a:latin typeface="Arial Narrow" charset="0"/>
              </a:rPr>
              <a:t>	 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}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	void </a:t>
            </a:r>
            <a:r>
              <a:rPr lang="en-US" altLang="en-US" sz="2200">
                <a:solidFill>
                  <a:schemeClr val="tx2"/>
                </a:solidFill>
                <a:latin typeface="Arial Narrow" charset="0"/>
              </a:rPr>
              <a:t>push(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const E&amp; e</a:t>
            </a:r>
            <a:r>
              <a:rPr lang="en-US" altLang="en-US" sz="2200">
                <a:solidFill>
                  <a:schemeClr val="tx2"/>
                </a:solidFill>
                <a:latin typeface="Arial Narrow" charset="0"/>
              </a:rPr>
              <a:t>)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 {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		if (</a:t>
            </a:r>
            <a:r>
              <a:rPr lang="en-US" altLang="en-US" sz="2200">
                <a:latin typeface="Arial Narrow" charset="0"/>
              </a:rPr>
              <a:t>size() 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== </a:t>
            </a:r>
            <a:r>
              <a:rPr lang="en-US" altLang="en-US" sz="2200">
                <a:latin typeface="Arial Narrow" charset="0"/>
              </a:rPr>
              <a:t>cap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) throw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			</a:t>
            </a:r>
            <a:r>
              <a:rPr lang="en-US" altLang="en-US" sz="2200">
                <a:solidFill>
                  <a:schemeClr val="hlink"/>
                </a:solidFill>
                <a:latin typeface="Arial Narrow" charset="0"/>
              </a:rPr>
              <a:t> StackFull</a:t>
            </a:r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(“Push to full stack”);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		S[++ t] = e;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}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…  (other methods of Stack interface)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use in C++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E87E5A3-8723-1D4B-B276-86CEBFC8C713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609600" y="1768475"/>
            <a:ext cx="8001000" cy="415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ArrayStack&lt;int&gt; A; 										// A = [ ], size = 0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A.push(7); 														// A = [7*], size = 1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A.push(13); 													// A = [7, 13*], size = 2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cout &lt;&lt; A.top() &lt;&lt; endl; A.pop(); 				// A = [7*], outputs: 13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A.push(9); 														// A = [7, 9*], size = 2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cout &lt;&lt; A.top() &lt;&lt; endl; 								// A = [7, 9*], outputs: 9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cout &lt;&lt; A.top() &lt;&lt; endl; A.pop(); 				// A = [7*], outputs: 9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ArrayStack&lt;string&gt; B(10); 							// B = [ ], size = 0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B.push("Bob"); 												// B = [Bob*], size = 1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B.push("Alice"); 											// B = [Bob, Alice*], size = 2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cout &lt;&lt; B.top() &lt;&lt; endl; B.pop(); 				// B = [Bob*], outputs: Alice</a:t>
            </a:r>
          </a:p>
          <a:p>
            <a:pPr eaLnBrk="1" hangingPunct="1"/>
            <a:r>
              <a:rPr lang="en-US" altLang="en-US" sz="2200">
                <a:solidFill>
                  <a:srgbClr val="000000"/>
                </a:solidFill>
                <a:latin typeface="Arial Narrow" charset="0"/>
              </a:rPr>
              <a:t>B.push("Eve"); 												// B = [Bob, Eve*], size = 2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6858000" y="1600200"/>
            <a:ext cx="1841500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</a:rPr>
              <a:t>* indicates top</a:t>
            </a:r>
          </a:p>
        </p:txBody>
      </p:sp>
      <p:cxnSp>
        <p:nvCxnSpPr>
          <p:cNvPr id="17416" name="Straight Arrow Connector 9"/>
          <p:cNvCxnSpPr>
            <a:cxnSpLocks noChangeShapeType="1"/>
            <a:stCxn id="17415" idx="1"/>
          </p:cNvCxnSpPr>
          <p:nvPr/>
        </p:nvCxnSpPr>
        <p:spPr bwMode="auto">
          <a:xfrm rot="10800000" flipV="1">
            <a:off x="5791200" y="1800225"/>
            <a:ext cx="1066800" cy="4095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C++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19200"/>
            <a:ext cx="7416800" cy="119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50" y="3200400"/>
            <a:ext cx="75057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0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Parentheses Matching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q"/>
            </a:pPr>
            <a:r>
              <a:rPr lang="en-US" altLang="en-US" dirty="0"/>
              <a:t>Each “(”, “{”, or “[” must be paired with a matching “)”, “}”, or “[”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correct: ( )(( )){([( )])}	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correct: ((( )(( )){([( )])}	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incorrect: )(( )){([( )])}</a:t>
            </a:r>
            <a:r>
              <a:rPr lang="en-US" altLang="en-US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incorrect: ({[ ])}	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incorrect: (</a:t>
            </a:r>
          </a:p>
          <a:p>
            <a:pPr lvl="1" eaLnBrk="1" hangingPunct="1"/>
            <a:endParaRPr lang="en-US" alt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Good Programmer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Someone who thinks that stack is a good data structure for the above task	</a:t>
            </a:r>
          </a:p>
          <a:p>
            <a:pPr eaLnBrk="1" hangingPunct="1">
              <a:buFont typeface="Wingdings" charset="2"/>
              <a:buNone/>
            </a:pPr>
            <a:endParaRPr lang="en-US" altLang="en-US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4E4F658-4455-9C4D-A14C-335C1872C760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Computing Spans</a:t>
            </a:r>
          </a:p>
        </p:txBody>
      </p:sp>
      <p:sp>
        <p:nvSpPr>
          <p:cNvPr id="20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4584700" cy="5181600"/>
          </a:xfrm>
        </p:spPr>
        <p:txBody>
          <a:bodyPr/>
          <a:lstStyle/>
          <a:p>
            <a:pPr eaLnBrk="1" hangingPunct="1">
              <a:buFont typeface="Wingdings" charset="2"/>
              <a:buChar char="q"/>
            </a:pPr>
            <a:r>
              <a:rPr lang="en-US" altLang="en-US" sz="2400" dirty="0"/>
              <a:t>Given an an array </a:t>
            </a:r>
            <a:r>
              <a:rPr lang="en-US" altLang="en-US" sz="2400" b="1" i="1" dirty="0">
                <a:latin typeface="Times New Roman" charset="0"/>
              </a:rPr>
              <a:t>X</a:t>
            </a:r>
            <a:r>
              <a:rPr lang="en-US" altLang="en-US" sz="2400" dirty="0"/>
              <a:t>, the </a:t>
            </a:r>
            <a:r>
              <a:rPr lang="en-US" altLang="en-US" sz="2400" dirty="0">
                <a:solidFill>
                  <a:schemeClr val="tx2"/>
                </a:solidFill>
              </a:rPr>
              <a:t>span</a:t>
            </a:r>
            <a:r>
              <a:rPr lang="en-US" altLang="en-US" sz="2400" dirty="0"/>
              <a:t> 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S</a:t>
            </a:r>
            <a:r>
              <a:rPr lang="en-US" altLang="en-US" sz="2400" dirty="0">
                <a:latin typeface="Times New Roman" charset="0"/>
                <a:sym typeface="Symbol" charset="2"/>
              </a:rPr>
              <a:t>[</a:t>
            </a:r>
            <a:r>
              <a:rPr lang="en-US" altLang="en-US" sz="2400" b="1" i="1" dirty="0" err="1">
                <a:latin typeface="Times New Roman" charset="0"/>
                <a:sym typeface="Symbol" charset="2"/>
              </a:rPr>
              <a:t>i</a:t>
            </a:r>
            <a:r>
              <a:rPr lang="en-US" altLang="en-US" sz="2400" dirty="0">
                <a:latin typeface="Times New Roman" charset="0"/>
                <a:sym typeface="Symbol" charset="2"/>
              </a:rPr>
              <a:t>]</a:t>
            </a:r>
            <a:r>
              <a:rPr lang="en-US" altLang="en-US" sz="2400" dirty="0"/>
              <a:t> of 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400" dirty="0">
                <a:latin typeface="Times New Roman" charset="0"/>
                <a:sym typeface="Symbol" charset="2"/>
              </a:rPr>
              <a:t>[</a:t>
            </a:r>
            <a:r>
              <a:rPr lang="en-US" altLang="en-US" sz="2400" b="1" i="1" dirty="0" err="1">
                <a:latin typeface="Times New Roman" charset="0"/>
                <a:sym typeface="Symbol" charset="2"/>
              </a:rPr>
              <a:t>i</a:t>
            </a:r>
            <a:r>
              <a:rPr lang="en-US" altLang="en-US" sz="2400" dirty="0">
                <a:latin typeface="Times New Roman" charset="0"/>
                <a:sym typeface="Symbol" charset="2"/>
              </a:rPr>
              <a:t>]</a:t>
            </a:r>
            <a:r>
              <a:rPr lang="en-US" altLang="en-US" sz="2400" dirty="0"/>
              <a:t> is the maximum number of consecutive elements 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400" dirty="0">
                <a:latin typeface="Times New Roman" charset="0"/>
                <a:sym typeface="Symbol" charset="2"/>
              </a:rPr>
              <a:t>[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j</a:t>
            </a:r>
            <a:r>
              <a:rPr lang="en-US" altLang="en-US" sz="2400" dirty="0">
                <a:latin typeface="Times New Roman" charset="0"/>
                <a:sym typeface="Symbol" charset="2"/>
              </a:rPr>
              <a:t>] </a:t>
            </a:r>
            <a:r>
              <a:rPr lang="en-US" altLang="en-US" sz="2400" dirty="0"/>
              <a:t>immediately preceding 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400" dirty="0">
                <a:latin typeface="Times New Roman" charset="0"/>
                <a:sym typeface="Symbol" charset="2"/>
              </a:rPr>
              <a:t>[</a:t>
            </a:r>
            <a:r>
              <a:rPr lang="en-US" altLang="en-US" sz="2400" b="1" i="1" dirty="0" err="1">
                <a:latin typeface="Times New Roman" charset="0"/>
                <a:sym typeface="Symbol" charset="2"/>
              </a:rPr>
              <a:t>i</a:t>
            </a:r>
            <a:r>
              <a:rPr lang="en-US" altLang="en-US" sz="2400" dirty="0">
                <a:latin typeface="Times New Roman" charset="0"/>
                <a:sym typeface="Symbol" charset="2"/>
              </a:rPr>
              <a:t>] </a:t>
            </a:r>
            <a:r>
              <a:rPr lang="en-US" altLang="en-US" sz="2400" dirty="0"/>
              <a:t>and such that 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400" dirty="0">
                <a:latin typeface="Times New Roman" charset="0"/>
                <a:sym typeface="Symbol" charset="2"/>
              </a:rPr>
              <a:t>[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j</a:t>
            </a:r>
            <a:r>
              <a:rPr lang="en-US" altLang="en-US" sz="2400" dirty="0">
                <a:latin typeface="Times New Roman" charset="0"/>
                <a:sym typeface="Symbol" charset="2"/>
              </a:rPr>
              <a:t>] </a:t>
            </a:r>
            <a:r>
              <a:rPr lang="en-US" altLang="en-US" sz="2400" dirty="0">
                <a:latin typeface="Symbol" charset="2"/>
                <a:sym typeface="Symbol" charset="2"/>
              </a:rPr>
              <a:t></a:t>
            </a:r>
            <a:r>
              <a:rPr lang="en-US" altLang="en-US" sz="2400" b="1" i="1" dirty="0">
                <a:latin typeface="Times New Roman" charset="0"/>
                <a:sym typeface="Symbol" charset="2"/>
              </a:rPr>
              <a:t> X</a:t>
            </a:r>
            <a:r>
              <a:rPr lang="en-US" altLang="en-US" sz="2400" dirty="0">
                <a:latin typeface="Times New Roman" charset="0"/>
                <a:sym typeface="Symbol" charset="2"/>
              </a:rPr>
              <a:t>[</a:t>
            </a:r>
            <a:r>
              <a:rPr lang="en-US" altLang="en-US" sz="2400" b="1" i="1" dirty="0" err="1">
                <a:latin typeface="Times New Roman" charset="0"/>
                <a:sym typeface="Symbol" charset="2"/>
              </a:rPr>
              <a:t>i</a:t>
            </a:r>
            <a:r>
              <a:rPr lang="en-US" altLang="en-US" sz="2400" dirty="0">
                <a:latin typeface="Times New Roman" charset="0"/>
                <a:sym typeface="Symbol" charset="2"/>
              </a:rPr>
              <a:t>]</a:t>
            </a:r>
            <a:r>
              <a:rPr lang="en-US" altLang="en-US" sz="2400" dirty="0"/>
              <a:t> </a:t>
            </a:r>
          </a:p>
          <a:p>
            <a:pPr eaLnBrk="1" hangingPunct="1">
              <a:buFont typeface="Wingdings" charset="2"/>
              <a:buChar char="q"/>
            </a:pPr>
            <a:endParaRPr lang="en-US" altLang="en-US" sz="2400" dirty="0"/>
          </a:p>
          <a:p>
            <a:pPr eaLnBrk="1" hangingPunct="1">
              <a:buFont typeface="Wingdings" charset="2"/>
              <a:buChar char="q"/>
            </a:pPr>
            <a:r>
              <a:rPr lang="en-US" altLang="en-US" sz="2400" dirty="0"/>
              <a:t>Spans have applications to financial analysis</a:t>
            </a:r>
          </a:p>
          <a:p>
            <a:pPr lvl="1" eaLnBrk="1" hangingPunct="1"/>
            <a:r>
              <a:rPr lang="en-US" altLang="en-US" sz="2000" dirty="0"/>
              <a:t>E.g., stock at 52-week high</a:t>
            </a:r>
            <a:endParaRPr lang="en-US" altLang="en-US" sz="2400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EF413CA-856E-824A-ACBA-F778871FBFA8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graphicFrame>
        <p:nvGraphicFramePr>
          <p:cNvPr id="44061" name="Group 29"/>
          <p:cNvGraphicFramePr>
            <a:graphicFrameLocks noGrp="1"/>
          </p:cNvGraphicFramePr>
          <p:nvPr/>
        </p:nvGraphicFramePr>
        <p:xfrm>
          <a:off x="5937250" y="5334000"/>
          <a:ext cx="2520950" cy="914400"/>
        </p:xfrm>
        <a:graphic>
          <a:graphicData uri="http://schemas.openxmlformats.org/drawingml/2006/table">
            <a:tbl>
              <a:tblPr/>
              <a:tblGrid>
                <a:gridCol w="50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5397500" y="5334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X</a:t>
            </a: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5403850" y="5791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S</a:t>
            </a:r>
          </a:p>
        </p:txBody>
      </p:sp>
      <p:graphicFrame>
        <p:nvGraphicFramePr>
          <p:cNvPr id="2050" name="Object 32"/>
          <p:cNvGraphicFramePr>
            <a:graphicFrameLocks noChangeAspect="1"/>
          </p:cNvGraphicFramePr>
          <p:nvPr/>
        </p:nvGraphicFramePr>
        <p:xfrm>
          <a:off x="5130800" y="1219200"/>
          <a:ext cx="36957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Chart" r:id="rId3" imgW="3696081" imgH="4067658" progId="MSGraph.Chart.8">
                  <p:embed followColorScheme="full"/>
                </p:oleObj>
              </mc:Choice>
              <mc:Fallback>
                <p:oleObj name="Chart" r:id="rId3" imgW="3696081" imgH="4067658" progId="MSGraph.Chart.8">
                  <p:embed followColorScheme="full"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1219200"/>
                        <a:ext cx="36957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7" name="Line 43"/>
          <p:cNvSpPr>
            <a:spLocks noChangeShapeType="1"/>
          </p:cNvSpPr>
          <p:nvPr/>
        </p:nvSpPr>
        <p:spPr bwMode="auto">
          <a:xfrm>
            <a:off x="8140700" y="35052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78" name="Line 44"/>
          <p:cNvSpPr>
            <a:spLocks noChangeShapeType="1"/>
          </p:cNvSpPr>
          <p:nvPr/>
        </p:nvSpPr>
        <p:spPr bwMode="auto">
          <a:xfrm>
            <a:off x="6324600" y="30988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79" name="Line 45"/>
          <p:cNvSpPr>
            <a:spLocks noChangeShapeType="1"/>
          </p:cNvSpPr>
          <p:nvPr/>
        </p:nvSpPr>
        <p:spPr bwMode="auto">
          <a:xfrm>
            <a:off x="5740400" y="1905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80" name="Line 46"/>
          <p:cNvSpPr>
            <a:spLocks noChangeShapeType="1"/>
          </p:cNvSpPr>
          <p:nvPr/>
        </p:nvSpPr>
        <p:spPr bwMode="auto">
          <a:xfrm>
            <a:off x="6324600" y="26670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81" name="Line 47"/>
          <p:cNvSpPr>
            <a:spLocks noChangeShapeType="1"/>
          </p:cNvSpPr>
          <p:nvPr/>
        </p:nvSpPr>
        <p:spPr bwMode="auto">
          <a:xfrm>
            <a:off x="6324600" y="22098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span1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686800" cy="1752600"/>
          </a:xfrm>
        </p:spPr>
        <p:txBody>
          <a:bodyPr/>
          <a:lstStyle/>
          <a:p>
            <a:r>
              <a:rPr lang="en-US" dirty="0"/>
              <a:t>Loop over </a:t>
            </a:r>
            <a:r>
              <a:rPr lang="en-US" i="1" dirty="0" err="1"/>
              <a:t>i</a:t>
            </a:r>
            <a:r>
              <a:rPr lang="en-US" dirty="0"/>
              <a:t> = 0, 1, 2, 3, 4</a:t>
            </a:r>
          </a:p>
          <a:p>
            <a:r>
              <a:rPr lang="en-US" dirty="0"/>
              <a:t>For each </a:t>
            </a:r>
            <a:r>
              <a:rPr lang="en-US" i="1" dirty="0" err="1"/>
              <a:t>i</a:t>
            </a:r>
            <a:r>
              <a:rPr lang="en-US" dirty="0"/>
              <a:t>, compute S[</a:t>
            </a:r>
            <a:r>
              <a:rPr lang="en-US" dirty="0" err="1"/>
              <a:t>i</a:t>
            </a:r>
            <a:r>
              <a:rPr lang="en-US" dirty="0"/>
              <a:t>]. How?</a:t>
            </a:r>
          </a:p>
          <a:p>
            <a:pPr lvl="1"/>
            <a:r>
              <a:rPr lang="en-US" dirty="0"/>
              <a:t>From X[</a:t>
            </a:r>
            <a:r>
              <a:rPr lang="en-US" dirty="0" err="1"/>
              <a:t>i</a:t>
            </a:r>
            <a:r>
              <a:rPr lang="en-US" dirty="0"/>
              <a:t>] downward on, compute the number of elements which are consecutively smaller than X[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1949"/>
              </p:ext>
            </p:extLst>
          </p:nvPr>
        </p:nvGraphicFramePr>
        <p:xfrm>
          <a:off x="3282950" y="2290465"/>
          <a:ext cx="2520950" cy="914400"/>
        </p:xfrm>
        <a:graphic>
          <a:graphicData uri="http://schemas.openxmlformats.org/drawingml/2006/table">
            <a:tbl>
              <a:tblPr/>
              <a:tblGrid>
                <a:gridCol w="50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2743200" y="229046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X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749550" y="274766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S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4408612" y="1828800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i</a:t>
            </a:r>
            <a:endParaRPr lang="en-US" altLang="en-US" b="1" i="1" dirty="0">
              <a:solidFill>
                <a:schemeClr val="accent2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63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292100" algn="l"/>
              </a:tabLst>
            </a:pPr>
            <a:r>
              <a:rPr lang="en-US" altLang="en-US"/>
              <a:t>Quadratic Algorithm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0C3BF1B-77CB-D049-9A5C-F2E01C180CE7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23557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676400"/>
            <a:ext cx="77724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9144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spans1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X, n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eaLnBrk="1" hangingPunct="1"/>
            <a:r>
              <a:rPr lang="en-US" altLang="en-US" b="1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array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of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integers</a:t>
            </a:r>
          </a:p>
          <a:p>
            <a:pPr eaLnBrk="1" hangingPunct="1"/>
            <a:r>
              <a:rPr lang="en-US" altLang="en-US" b="1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array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of spans of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X	    	</a:t>
            </a:r>
            <a:r>
              <a:rPr lang="en-US" altLang="en-US" sz="2000" b="1">
                <a:sym typeface="Symbol" charset="2"/>
              </a:rPr>
              <a:t>#</a:t>
            </a:r>
            <a:endParaRPr lang="en-US" altLang="en-US" b="1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new array of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integers	  	</a:t>
            </a:r>
            <a:r>
              <a:rPr lang="en-US" altLang="en-US" b="1" i="1">
                <a:latin typeface="Times New Roman" charset="0"/>
                <a:sym typeface="Symbol" charset="2"/>
              </a:rPr>
              <a:t>n</a:t>
            </a:r>
            <a:endParaRPr lang="en-US" altLang="en-US" b="1" i="1">
              <a:solidFill>
                <a:schemeClr val="accent2"/>
              </a:solidFill>
              <a:latin typeface="Times New Roman" charset="0"/>
            </a:endParaRPr>
          </a:p>
          <a:p>
            <a:pPr eaLnBrk="1" hangingPunct="1"/>
            <a:r>
              <a:rPr lang="en-US" altLang="en-US">
                <a:latin typeface="Times New Roman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0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to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charset="2"/>
                <a:sym typeface="Symbol" charset="2"/>
              </a:rPr>
              <a:t>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do			</a:t>
            </a:r>
            <a:r>
              <a:rPr lang="en-US" altLang="en-US" b="1" i="1">
                <a:latin typeface="Times New Roman" charset="0"/>
                <a:sym typeface="Symbol" charset="2"/>
              </a:rPr>
              <a:t>n</a:t>
            </a:r>
          </a:p>
          <a:p>
            <a:pPr eaLnBrk="1" hangingPunct="1"/>
            <a:r>
              <a:rPr lang="en-US" altLang="en-US" b="1" i="1">
                <a:latin typeface="Times New Roman" charset="0"/>
                <a:sym typeface="Symbol" charset="2"/>
              </a:rPr>
              <a:t>		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					</a:t>
            </a:r>
            <a:r>
              <a:rPr lang="en-US" altLang="en-US" b="1" i="1">
                <a:latin typeface="Times New Roman" charset="0"/>
                <a:sym typeface="Symbol" charset="2"/>
              </a:rPr>
              <a:t>n</a:t>
            </a:r>
            <a:endParaRPr lang="en-US" altLang="en-US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>
                <a:latin typeface="Times New Roman" charset="0"/>
              </a:rPr>
              <a:t>		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while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s </a:t>
            </a:r>
            <a:r>
              <a:rPr lang="en-US" altLang="en-US">
                <a:latin typeface="Symbol" charset="2"/>
                <a:sym typeface="Symbol" charset="2"/>
              </a:rPr>
              <a:t>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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Symbol" charset="2"/>
                <a:sym typeface="Symbol" charset="2"/>
              </a:rPr>
              <a:t>-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latin typeface="Symbol" charset="2"/>
                <a:sym typeface="Symbol" charset="2"/>
              </a:rPr>
              <a:t>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 	</a:t>
            </a:r>
            <a:r>
              <a:rPr lang="en-US" altLang="en-US">
                <a:latin typeface="Times New Roman" charset="0"/>
                <a:sym typeface="Symbol" charset="2"/>
              </a:rPr>
              <a:t>1 </a:t>
            </a:r>
            <a:r>
              <a:rPr lang="en-US" altLang="en-US">
                <a:latin typeface="Symbol" charset="2"/>
                <a:sym typeface="Symbol" charset="2"/>
              </a:rPr>
              <a:t>+ </a:t>
            </a:r>
            <a:r>
              <a:rPr lang="en-US" altLang="en-US">
                <a:latin typeface="Times New Roman" charset="0"/>
                <a:sym typeface="Symbol" charset="2"/>
              </a:rPr>
              <a:t>2 </a:t>
            </a:r>
            <a:r>
              <a:rPr lang="en-US" altLang="en-US">
                <a:latin typeface="Symbol" charset="2"/>
                <a:sym typeface="Symbol" charset="2"/>
              </a:rPr>
              <a:t>+ </a:t>
            </a:r>
            <a:r>
              <a:rPr lang="en-US" altLang="en-US">
                <a:latin typeface="Times New Roman" charset="0"/>
                <a:sym typeface="Symbol" charset="2"/>
              </a:rPr>
              <a:t>…</a:t>
            </a:r>
            <a:r>
              <a:rPr lang="en-US" altLang="en-US">
                <a:latin typeface="Symbol" charset="2"/>
                <a:sym typeface="Symbol" charset="2"/>
              </a:rPr>
              <a:t>+</a:t>
            </a:r>
            <a:r>
              <a:rPr lang="en-US" altLang="en-US">
                <a:latin typeface="Times New Roman" charset="0"/>
                <a:sym typeface="Symbol" charset="2"/>
              </a:rPr>
              <a:t> (</a:t>
            </a:r>
            <a:r>
              <a:rPr lang="en-US" altLang="en-US" b="1" i="1">
                <a:latin typeface="Times New Roman" charset="0"/>
                <a:sym typeface="Symbol" charset="2"/>
              </a:rPr>
              <a:t>n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latin typeface="Symbol" charset="2"/>
                <a:sym typeface="Symbol" charset="2"/>
              </a:rPr>
              <a:t></a:t>
            </a:r>
            <a:r>
              <a:rPr lang="en-US" altLang="en-US">
                <a:latin typeface="Times New Roman" charset="0"/>
                <a:sym typeface="Symbol" charset="2"/>
              </a:rPr>
              <a:t> 1)</a:t>
            </a:r>
          </a:p>
          <a:p>
            <a:pPr eaLnBrk="1" hangingPunct="1"/>
            <a:r>
              <a:rPr lang="en-US" altLang="en-US">
                <a:latin typeface="Times New Roman" charset="0"/>
                <a:sym typeface="Symbol" charset="2"/>
              </a:rPr>
              <a:t>			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			</a:t>
            </a:r>
            <a:r>
              <a:rPr lang="en-US" altLang="en-US">
                <a:latin typeface="Times New Roman" charset="0"/>
                <a:sym typeface="Symbol" charset="2"/>
              </a:rPr>
              <a:t>1 </a:t>
            </a:r>
            <a:r>
              <a:rPr lang="en-US" altLang="en-US">
                <a:latin typeface="Symbol" charset="2"/>
                <a:sym typeface="Symbol" charset="2"/>
              </a:rPr>
              <a:t>+ </a:t>
            </a:r>
            <a:r>
              <a:rPr lang="en-US" altLang="en-US">
                <a:latin typeface="Times New Roman" charset="0"/>
                <a:sym typeface="Symbol" charset="2"/>
              </a:rPr>
              <a:t>2 </a:t>
            </a:r>
            <a:r>
              <a:rPr lang="en-US" altLang="en-US">
                <a:latin typeface="Symbol" charset="2"/>
                <a:sym typeface="Symbol" charset="2"/>
              </a:rPr>
              <a:t>+ </a:t>
            </a:r>
            <a:r>
              <a:rPr lang="en-US" altLang="en-US">
                <a:latin typeface="Times New Roman" charset="0"/>
                <a:sym typeface="Symbol" charset="2"/>
              </a:rPr>
              <a:t>…</a:t>
            </a:r>
            <a:r>
              <a:rPr lang="en-US" altLang="en-US">
                <a:latin typeface="Symbol" charset="2"/>
                <a:sym typeface="Symbol" charset="2"/>
              </a:rPr>
              <a:t>+</a:t>
            </a:r>
            <a:r>
              <a:rPr lang="en-US" altLang="en-US">
                <a:latin typeface="Times New Roman" charset="0"/>
                <a:sym typeface="Symbol" charset="2"/>
              </a:rPr>
              <a:t> (</a:t>
            </a:r>
            <a:r>
              <a:rPr lang="en-US" altLang="en-US" b="1" i="1">
                <a:latin typeface="Times New Roman" charset="0"/>
                <a:sym typeface="Symbol" charset="2"/>
              </a:rPr>
              <a:t>n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latin typeface="Symbol" charset="2"/>
                <a:sym typeface="Symbol" charset="2"/>
              </a:rPr>
              <a:t></a:t>
            </a:r>
            <a:r>
              <a:rPr lang="en-US" altLang="en-US">
                <a:latin typeface="Times New Roman" charset="0"/>
                <a:sym typeface="Symbol" charset="2"/>
              </a:rPr>
              <a:t> 1)</a:t>
            </a:r>
          </a:p>
          <a:p>
            <a:pPr eaLnBrk="1" hangingPunct="1"/>
            <a:r>
              <a:rPr lang="en-US" altLang="en-US">
                <a:latin typeface="Times New Roman" charset="0"/>
                <a:sym typeface="Symbol" charset="2"/>
              </a:rPr>
              <a:t>		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	    		 	</a:t>
            </a:r>
            <a:r>
              <a:rPr lang="en-US" altLang="en-US" b="1" i="1">
                <a:latin typeface="Times New Roman" charset="0"/>
                <a:sym typeface="Symbol" charset="2"/>
              </a:rPr>
              <a:t>n</a:t>
            </a:r>
            <a:endParaRPr lang="en-US" altLang="en-US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	return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S 			      		</a:t>
            </a:r>
            <a:r>
              <a:rPr lang="en-US" altLang="en-US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23558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58674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Blip>
                <a:blip r:embed="rId2"/>
              </a:buBlip>
            </a:pPr>
            <a:r>
              <a:rPr lang="en-US" altLang="en-US"/>
              <a:t>Algorithm </a:t>
            </a:r>
            <a:r>
              <a:rPr lang="en-US" altLang="en-US" b="1" i="1">
                <a:latin typeface="Times New Roman" charset="0"/>
                <a:sym typeface="Symbol" charset="2"/>
              </a:rPr>
              <a:t>spans1 </a:t>
            </a:r>
            <a:r>
              <a:rPr lang="en-US" altLang="en-US"/>
              <a:t>runs in </a:t>
            </a:r>
            <a:r>
              <a:rPr lang="en-US" altLang="en-US" b="1" i="1">
                <a:latin typeface="Times New Roman" charset="0"/>
                <a:sym typeface="Symbol" charset="2"/>
              </a:rPr>
              <a:t>O</a:t>
            </a:r>
            <a:r>
              <a:rPr lang="en-US" altLang="en-US">
                <a:latin typeface="Times New Roman" charset="0"/>
                <a:sym typeface="Symbol" charset="2"/>
              </a:rPr>
              <a:t>(</a:t>
            </a:r>
            <a:r>
              <a:rPr lang="en-US" altLang="en-US" b="1" i="1">
                <a:latin typeface="Times New Roman" charset="0"/>
                <a:sym typeface="Symbol" charset="2"/>
              </a:rPr>
              <a:t>n</a:t>
            </a:r>
            <a:r>
              <a:rPr lang="en-US" altLang="en-US" baseline="30000">
                <a:latin typeface="Times New Roman" charset="0"/>
                <a:sym typeface="Symbol" charset="2"/>
              </a:rPr>
              <a:t>2</a:t>
            </a:r>
            <a:r>
              <a:rPr lang="en-US" altLang="en-US">
                <a:latin typeface="Times New Roman" charset="0"/>
                <a:sym typeface="Symbol" charset="2"/>
              </a:rPr>
              <a:t>) </a:t>
            </a:r>
            <a:r>
              <a:rPr lang="en-US" altLang="en-US"/>
              <a:t>time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11776"/>
              </p:ext>
            </p:extLst>
          </p:nvPr>
        </p:nvGraphicFramePr>
        <p:xfrm>
          <a:off x="2438400" y="3014244"/>
          <a:ext cx="990600" cy="318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6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span</a:t>
            </a:r>
            <a:r>
              <a:rPr lang="en-US" altLang="ko-KR" dirty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728613"/>
              </p:ext>
            </p:extLst>
          </p:nvPr>
        </p:nvGraphicFramePr>
        <p:xfrm>
          <a:off x="837293" y="1900535"/>
          <a:ext cx="2520950" cy="914400"/>
        </p:xfrm>
        <a:graphic>
          <a:graphicData uri="http://schemas.openxmlformats.org/drawingml/2006/table">
            <a:tbl>
              <a:tblPr/>
              <a:tblGrid>
                <a:gridCol w="50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297543" y="1905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X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303893" y="2362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2380" y="2357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accent2"/>
                </a:solidFill>
                <a:latin typeface="Times New Roman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200" y="571487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1066800" y="1443335"/>
            <a:ext cx="0" cy="3810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371600" y="2357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accent2"/>
                </a:solidFill>
                <a:latin typeface="Times New Roman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3200" y="506211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31987" y="235327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accent2"/>
                </a:solidFill>
                <a:latin typeface="Times New Roman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2725" y="508116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01207" y="235327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accent2"/>
                </a:solidFill>
                <a:latin typeface="Times New Roman" charset="0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71774" y="507164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tx2"/>
                </a:solidFill>
                <a:latin typeface="Times New Roman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235326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accent2"/>
                </a:solidFill>
                <a:latin typeface="Times New Roman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43200" y="436039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en-US" dirty="0">
                <a:solidFill>
                  <a:schemeClr val="tx2"/>
                </a:solidFill>
                <a:latin typeface="Times New Roman" charset="0"/>
              </a:rPr>
              <a:t>4</a:t>
            </a:r>
          </a:p>
        </p:txBody>
      </p:sp>
      <p:grpSp>
        <p:nvGrpSpPr>
          <p:cNvPr id="29" name="그룹 28"/>
          <p:cNvGrpSpPr/>
          <p:nvPr/>
        </p:nvGrpSpPr>
        <p:grpSpPr>
          <a:xfrm>
            <a:off x="1019175" y="1219200"/>
            <a:ext cx="447675" cy="605135"/>
            <a:chOff x="1019175" y="1600200"/>
            <a:chExt cx="447675" cy="605135"/>
          </a:xfrm>
        </p:grpSpPr>
        <p:cxnSp>
          <p:nvCxnSpPr>
            <p:cNvPr id="26" name="직선 화살표 연결선 25"/>
            <p:cNvCxnSpPr/>
            <p:nvPr/>
          </p:nvCxnSpPr>
          <p:spPr bwMode="auto">
            <a:xfrm>
              <a:off x="1143000" y="1824335"/>
              <a:ext cx="0" cy="3810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Box 27"/>
            <p:cNvSpPr txBox="1"/>
            <p:nvPr/>
          </p:nvSpPr>
          <p:spPr>
            <a:xfrm>
              <a:off x="1019175" y="1600200"/>
              <a:ext cx="44767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chemeClr val="tx2"/>
                  </a:solidFill>
                </a:rPr>
                <a:t>top</a:t>
              </a:r>
              <a:endParaRPr lang="ko-KR" altLang="en-US" sz="105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1200150" y="1362361"/>
            <a:ext cx="304800" cy="262816"/>
            <a:chOff x="4953000" y="1591300"/>
            <a:chExt cx="304800" cy="262816"/>
          </a:xfrm>
        </p:grpSpPr>
        <p:cxnSp>
          <p:nvCxnSpPr>
            <p:cNvPr id="31" name="직선 화살표 연결선 30"/>
            <p:cNvCxnSpPr/>
            <p:nvPr/>
          </p:nvCxnSpPr>
          <p:spPr bwMode="auto">
            <a:xfrm>
              <a:off x="4953000" y="1854116"/>
              <a:ext cx="3048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7052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Box 32"/>
            <p:cNvSpPr txBox="1"/>
            <p:nvPr/>
          </p:nvSpPr>
          <p:spPr>
            <a:xfrm>
              <a:off x="4991100" y="1591300"/>
              <a:ext cx="228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rgbClr val="577052"/>
                  </a:solidFill>
                </a:rPr>
                <a:t>1</a:t>
              </a:r>
              <a:endParaRPr lang="ko-KR" altLang="en-US" sz="1050" dirty="0">
                <a:solidFill>
                  <a:srgbClr val="577052"/>
                </a:solidFill>
              </a:endParaRP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1543049" y="1219200"/>
            <a:ext cx="447675" cy="605135"/>
            <a:chOff x="1019175" y="1600200"/>
            <a:chExt cx="447675" cy="605135"/>
          </a:xfrm>
        </p:grpSpPr>
        <p:cxnSp>
          <p:nvCxnSpPr>
            <p:cNvPr id="36" name="직선 화살표 연결선 35"/>
            <p:cNvCxnSpPr/>
            <p:nvPr/>
          </p:nvCxnSpPr>
          <p:spPr bwMode="auto">
            <a:xfrm>
              <a:off x="1143000" y="1824335"/>
              <a:ext cx="0" cy="3810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/>
            <p:cNvSpPr txBox="1"/>
            <p:nvPr/>
          </p:nvSpPr>
          <p:spPr>
            <a:xfrm>
              <a:off x="1019175" y="1600200"/>
              <a:ext cx="44767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chemeClr val="tx2"/>
                  </a:solidFill>
                </a:rPr>
                <a:t>top</a:t>
              </a:r>
              <a:endParaRPr lang="ko-KR" altLang="en-US" sz="105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1219199" y="1362361"/>
            <a:ext cx="810481" cy="262816"/>
            <a:chOff x="4953000" y="1591300"/>
            <a:chExt cx="304800" cy="262816"/>
          </a:xfrm>
        </p:grpSpPr>
        <p:cxnSp>
          <p:nvCxnSpPr>
            <p:cNvPr id="39" name="직선 화살표 연결선 38"/>
            <p:cNvCxnSpPr/>
            <p:nvPr/>
          </p:nvCxnSpPr>
          <p:spPr bwMode="auto">
            <a:xfrm>
              <a:off x="4953000" y="1854116"/>
              <a:ext cx="3048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7052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TextBox 39"/>
            <p:cNvSpPr txBox="1"/>
            <p:nvPr/>
          </p:nvSpPr>
          <p:spPr>
            <a:xfrm>
              <a:off x="4991100" y="1591300"/>
              <a:ext cx="228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rgbClr val="577052"/>
                  </a:solidFill>
                </a:rPr>
                <a:t>2</a:t>
              </a:r>
              <a:endParaRPr lang="ko-KR" altLang="en-US" sz="1050" dirty="0">
                <a:solidFill>
                  <a:srgbClr val="577052"/>
                </a:solidFill>
              </a:endParaRPr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2064265" y="1219200"/>
            <a:ext cx="447675" cy="605135"/>
            <a:chOff x="1019175" y="1600200"/>
            <a:chExt cx="447675" cy="605135"/>
          </a:xfrm>
        </p:grpSpPr>
        <p:cxnSp>
          <p:nvCxnSpPr>
            <p:cNvPr id="42" name="직선 화살표 연결선 41"/>
            <p:cNvCxnSpPr/>
            <p:nvPr/>
          </p:nvCxnSpPr>
          <p:spPr bwMode="auto">
            <a:xfrm>
              <a:off x="1143000" y="1824335"/>
              <a:ext cx="0" cy="3810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TextBox 42"/>
            <p:cNvSpPr txBox="1"/>
            <p:nvPr/>
          </p:nvSpPr>
          <p:spPr>
            <a:xfrm>
              <a:off x="1019175" y="1600200"/>
              <a:ext cx="44767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chemeClr val="tx2"/>
                  </a:solidFill>
                </a:rPr>
                <a:t>top</a:t>
              </a:r>
              <a:endParaRPr lang="ko-KR" altLang="en-US" sz="105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1215467" y="1370865"/>
            <a:ext cx="1396080" cy="262816"/>
            <a:chOff x="4953000" y="1591300"/>
            <a:chExt cx="304800" cy="262816"/>
          </a:xfrm>
        </p:grpSpPr>
        <p:cxnSp>
          <p:nvCxnSpPr>
            <p:cNvPr id="45" name="직선 화살표 연결선 44"/>
            <p:cNvCxnSpPr/>
            <p:nvPr/>
          </p:nvCxnSpPr>
          <p:spPr bwMode="auto">
            <a:xfrm>
              <a:off x="4953000" y="1854116"/>
              <a:ext cx="3048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7052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/>
            <p:cNvSpPr txBox="1"/>
            <p:nvPr/>
          </p:nvSpPr>
          <p:spPr>
            <a:xfrm>
              <a:off x="4991100" y="1591300"/>
              <a:ext cx="228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rgbClr val="577052"/>
                  </a:solidFill>
                </a:rPr>
                <a:t>3</a:t>
              </a:r>
              <a:endParaRPr lang="ko-KR" altLang="en-US" sz="1050" dirty="0">
                <a:solidFill>
                  <a:srgbClr val="577052"/>
                </a:solidFill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2638425" y="1219200"/>
            <a:ext cx="447675" cy="605135"/>
            <a:chOff x="1019175" y="1600200"/>
            <a:chExt cx="447675" cy="605135"/>
          </a:xfrm>
        </p:grpSpPr>
        <p:cxnSp>
          <p:nvCxnSpPr>
            <p:cNvPr id="48" name="직선 화살표 연결선 47"/>
            <p:cNvCxnSpPr/>
            <p:nvPr/>
          </p:nvCxnSpPr>
          <p:spPr bwMode="auto">
            <a:xfrm>
              <a:off x="1143000" y="1824335"/>
              <a:ext cx="0" cy="3810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48"/>
            <p:cNvSpPr txBox="1"/>
            <p:nvPr/>
          </p:nvSpPr>
          <p:spPr>
            <a:xfrm>
              <a:off x="1019175" y="1600200"/>
              <a:ext cx="44767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chemeClr val="tx2"/>
                  </a:solidFill>
                </a:rPr>
                <a:t>top</a:t>
              </a:r>
              <a:endParaRPr lang="ko-KR" altLang="en-US" sz="105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2782207" y="1342311"/>
            <a:ext cx="303893" cy="276939"/>
            <a:chOff x="2782207" y="1723311"/>
            <a:chExt cx="303893" cy="276939"/>
          </a:xfrm>
        </p:grpSpPr>
        <p:cxnSp>
          <p:nvCxnSpPr>
            <p:cNvPr id="53" name="직선 화살표 연결선 52"/>
            <p:cNvCxnSpPr/>
            <p:nvPr/>
          </p:nvCxnSpPr>
          <p:spPr bwMode="auto">
            <a:xfrm flipH="1">
              <a:off x="2782207" y="2000250"/>
              <a:ext cx="30389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7052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TextBox 53"/>
            <p:cNvSpPr txBox="1"/>
            <p:nvPr/>
          </p:nvSpPr>
          <p:spPr>
            <a:xfrm>
              <a:off x="2838449" y="1723311"/>
              <a:ext cx="228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rgbClr val="577052"/>
                  </a:solidFill>
                </a:rPr>
                <a:t>1</a:t>
              </a:r>
              <a:endParaRPr lang="ko-KR" altLang="en-US" sz="1050" dirty="0">
                <a:solidFill>
                  <a:srgbClr val="577052"/>
                </a:solidFill>
              </a:endParaRPr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3115024" y="1219200"/>
            <a:ext cx="447675" cy="605135"/>
            <a:chOff x="1019175" y="1600200"/>
            <a:chExt cx="447675" cy="605135"/>
          </a:xfrm>
        </p:grpSpPr>
        <p:cxnSp>
          <p:nvCxnSpPr>
            <p:cNvPr id="63" name="직선 화살표 연결선 62"/>
            <p:cNvCxnSpPr/>
            <p:nvPr/>
          </p:nvCxnSpPr>
          <p:spPr bwMode="auto">
            <a:xfrm>
              <a:off x="1143000" y="1824335"/>
              <a:ext cx="0" cy="3810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TextBox 63"/>
            <p:cNvSpPr txBox="1"/>
            <p:nvPr/>
          </p:nvSpPr>
          <p:spPr>
            <a:xfrm>
              <a:off x="1019175" y="1600200"/>
              <a:ext cx="44767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chemeClr val="tx2"/>
                  </a:solidFill>
                </a:rPr>
                <a:t>top</a:t>
              </a:r>
              <a:endParaRPr lang="ko-KR" altLang="en-US" sz="105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22968" y="6373727"/>
            <a:ext cx="2454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for </a:t>
            </a:r>
            <a:r>
              <a:rPr lang="en-US"/>
              <a:t>“index”</a:t>
            </a:r>
          </a:p>
        </p:txBody>
      </p:sp>
      <p:sp>
        <p:nvSpPr>
          <p:cNvPr id="50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859213" y="1603921"/>
            <a:ext cx="45720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i="1" dirty="0">
                <a:solidFill>
                  <a:schemeClr val="tx2"/>
                </a:solidFill>
                <a:latin typeface="Times New Roman" charset="0"/>
              </a:rPr>
              <a:t>spans2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en-US" sz="2200" b="1" i="1" dirty="0">
                <a:solidFill>
                  <a:schemeClr val="tx2"/>
                </a:solidFill>
                <a:latin typeface="Times New Roman" charset="0"/>
              </a:rPr>
              <a:t>X, n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					</a:t>
            </a:r>
            <a:endParaRPr lang="en-US" altLang="en-US" sz="2200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new array of 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 integers	  	</a:t>
            </a:r>
            <a:endParaRPr lang="en-US" altLang="en-US" sz="2200" b="1" i="1" dirty="0"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b="1" i="1" dirty="0">
                <a:latin typeface="Times New Roman" charset="0"/>
                <a:sym typeface="Symbol" charset="2"/>
              </a:rPr>
              <a:t>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new empty stack				 	</a:t>
            </a:r>
            <a:endParaRPr lang="en-US" altLang="en-US" sz="2200" b="1" i="1" dirty="0">
              <a:solidFill>
                <a:schemeClr val="accent2"/>
              </a:solidFill>
              <a:latin typeface="Times New Roman" charset="0"/>
            </a:endParaRPr>
          </a:p>
          <a:p>
            <a:pPr eaLnBrk="1" hangingPunct="1"/>
            <a:r>
              <a:rPr lang="en-US" altLang="en-US" sz="2200" dirty="0">
                <a:latin typeface="Times New Roman" charset="0"/>
              </a:rPr>
              <a:t>		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0</a:t>
            </a:r>
            <a:r>
              <a:rPr lang="en-US" altLang="en-US" sz="2200" dirty="0">
                <a:latin typeface="Times New Roman" charset="0"/>
                <a:sym typeface="Symbol" charset="2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to</a:t>
            </a:r>
            <a:r>
              <a:rPr lang="en-US" altLang="en-US" sz="2200" dirty="0"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Symbol" charset="2"/>
                <a:sym typeface="Symbol" charset="2"/>
              </a:rPr>
              <a:t>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altLang="en-US" sz="2200" dirty="0">
                <a:latin typeface="Times New Roman" charset="0"/>
                <a:sym typeface="Symbol" charset="2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do					</a:t>
            </a:r>
            <a:endParaRPr lang="en-US" altLang="en-US" sz="2200" b="1" i="1" dirty="0"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			while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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en-US" sz="2200" dirty="0" err="1">
                <a:latin typeface="Times New Roman" charset="0"/>
              </a:rPr>
              <a:t>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empty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()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 </a:t>
            </a:r>
          </a:p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			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A.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top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Symbol" charset="2"/>
                <a:sym typeface="Symbol" charset="2"/>
              </a:rPr>
              <a:t>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do	</a:t>
            </a:r>
            <a:endParaRPr lang="en-US" altLang="en-US" sz="2200" b="1" i="1" dirty="0"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b="1" i="1" dirty="0">
                <a:latin typeface="Times New Roman" charset="0"/>
                <a:sym typeface="Symbol" charset="2"/>
              </a:rPr>
              <a:t>				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A.pop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()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								</a:t>
            </a:r>
            <a:endParaRPr lang="en-US" altLang="en-US" sz="2200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dirty="0">
                <a:latin typeface="Times New Roman" charset="0"/>
              </a:rPr>
              <a:t>			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en-US" sz="2200" dirty="0" err="1">
                <a:latin typeface="Times New Roman" charset="0"/>
              </a:rPr>
              <a:t>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empty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then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	 		</a:t>
            </a:r>
            <a:endParaRPr lang="en-US" altLang="en-US" sz="2200" dirty="0"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dirty="0">
                <a:latin typeface="Times New Roman" charset="0"/>
                <a:sym typeface="Symbol" charset="2"/>
              </a:rPr>
              <a:t>			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								</a:t>
            </a:r>
            <a:endParaRPr lang="en-US" altLang="en-US" sz="2200" dirty="0"/>
          </a:p>
          <a:p>
            <a:pPr eaLnBrk="1" hangingPunct="1"/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else</a:t>
            </a:r>
            <a:endParaRPr lang="en-US" altLang="en-US" sz="2200" dirty="0">
              <a:solidFill>
                <a:schemeClr val="accent2"/>
              </a:solidFill>
              <a:latin typeface="Times New Roman" charset="0"/>
            </a:endParaRPr>
          </a:p>
          <a:p>
            <a:pPr eaLnBrk="1" hangingPunct="1"/>
            <a:r>
              <a:rPr lang="en-US" altLang="en-US" sz="2200" b="1" i="1" dirty="0">
                <a:latin typeface="Times New Roman" charset="0"/>
                <a:sym typeface="Symbol" charset="2"/>
              </a:rPr>
              <a:t>		 	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Symbol" charset="2"/>
                <a:sym typeface="Symbol" charset="2"/>
              </a:rPr>
              <a:t>-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A.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top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		</a:t>
            </a:r>
          </a:p>
          <a:p>
            <a:pPr eaLnBrk="1" hangingPunct="1"/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en-US" sz="2200" dirty="0" err="1">
                <a:latin typeface="Times New Roman" charset="0"/>
              </a:rPr>
              <a:t>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push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)										</a:t>
            </a:r>
            <a:endParaRPr lang="en-US" altLang="en-US" sz="2200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return</a:t>
            </a:r>
            <a:r>
              <a:rPr lang="en-US" altLang="en-US" sz="2200" dirty="0"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S 			      							</a:t>
            </a:r>
            <a:endParaRPr lang="en-US" altLang="en-US" sz="2200" dirty="0">
              <a:latin typeface="Times New Roman" charset="0"/>
              <a:sym typeface="Symbol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729" y="3677124"/>
            <a:ext cx="22550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 index 2 to 1, </a:t>
            </a:r>
            <a:br>
              <a:rPr lang="en-US" sz="1400" dirty="0"/>
            </a:br>
            <a:r>
              <a:rPr lang="en-US" sz="1400" dirty="0"/>
              <a:t>I am sure that X[2] is the </a:t>
            </a:r>
            <a:br>
              <a:rPr lang="en-US" sz="1400" dirty="0"/>
            </a:br>
            <a:r>
              <a:rPr lang="en-US" sz="1400" dirty="0"/>
              <a:t>“consecutive largest”.</a:t>
            </a:r>
          </a:p>
          <a:p>
            <a:endParaRPr lang="en-US" sz="1400" dirty="0"/>
          </a:p>
          <a:p>
            <a:r>
              <a:rPr lang="en-US" sz="1400" dirty="0"/>
              <a:t>So, please check X[0] </a:t>
            </a:r>
            <a:br>
              <a:rPr lang="en-US" sz="1400" dirty="0"/>
            </a:br>
            <a:r>
              <a:rPr lang="en-US" sz="1400" dirty="0"/>
              <a:t>after it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1910" y="3441826"/>
            <a:ext cx="22550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 index 3 to 1, </a:t>
            </a:r>
            <a:br>
              <a:rPr lang="en-US" sz="1400" dirty="0"/>
            </a:br>
            <a:r>
              <a:rPr lang="en-US" sz="1400" dirty="0"/>
              <a:t>I am sure that X[4] is the </a:t>
            </a:r>
            <a:br>
              <a:rPr lang="en-US" sz="1400" dirty="0"/>
            </a:br>
            <a:r>
              <a:rPr lang="en-US" sz="1400" dirty="0"/>
              <a:t>“consecutive largest”.</a:t>
            </a:r>
          </a:p>
          <a:p>
            <a:endParaRPr lang="en-US" sz="1400" dirty="0"/>
          </a:p>
          <a:p>
            <a:r>
              <a:rPr lang="en-US" sz="1400" dirty="0"/>
              <a:t>So, please check X[0] </a:t>
            </a:r>
            <a:br>
              <a:rPr lang="en-US" sz="1400" dirty="0"/>
            </a:br>
            <a:r>
              <a:rPr lang="en-US" sz="1400" dirty="0"/>
              <a:t>after it</a:t>
            </a:r>
          </a:p>
        </p:txBody>
      </p:sp>
    </p:spTree>
    <p:extLst>
      <p:ext uri="{BB962C8B-B14F-4D97-AF65-F5344CB8AC3E}">
        <p14:creationId xmlns:p14="http://schemas.microsoft.com/office/powerpoint/2010/main" val="15017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347 L -0.00104 -0.00347 L 0.05833 -0.00347 L 0.05833 -0.00347 L 0.05833 -0.00347 " pathEditMode="relative" ptsTypes="AAA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-0.00347 L 0.05833 -0.00347 C 0.06146 -0.00301 0.06441 -0.00208 0.06771 -0.00208 C 0.08368 -0.00208 0.11562 -0.00347 0.11562 -0.00347 " pathEditMode="relative" ptsTypes="AA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3.33333E-6 0.00023 C 0.00018 -0.02593 0.00018 -0.09282 0.00209 -0.13056 C 0.00226 -0.13449 0.00278 -0.13796 0.00313 -0.14167 C 0.00348 -0.14722 0.00382 -0.15278 0.00417 -0.15833 C 0.00382 -0.16806 0.00348 -0.17801 0.00313 -0.1875 C 0.00278 -0.19421 0.00226 -0.20046 0.00209 -0.20695 C 0.00157 -0.22454 0.00122 -0.24213 0.00105 -0.25972 C -0.00034 -0.33843 0.00591 -0.31204 -0.00104 -0.34028 C -0.00069 -0.3463 -0.00052 -0.35255 -3.33333E-6 -0.35833 C 0.0007 -0.36968 -0.00017 -0.36644 0.00209 -0.37222 " pathEditMode="relative" rAng="0" ptsTypes="AAAAAAAAA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861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6.2963E-6 L -8.33333E-7 6.2963E-6 C -0.00937 -0.00045 -0.01892 -0.00045 -0.02812 -0.00138 C -0.02934 -0.00138 -0.03021 -0.00231 -0.03125 -0.00277 C -0.03403 -0.00323 -0.03681 -0.0037 -0.03958 -0.00393 C -0.04132 -0.00323 -0.04306 -0.00207 -0.04479 -0.00138 C -0.04653 -0.00069 -0.04826 -0.00022 -0.05 6.2963E-6 C -0.06042 0.00186 -0.06042 0.0014 -0.07083 0.0014 " pathEditMode="relative" ptsTypes="AAAAAAAA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63 -0.00324 L 0.11563 -0.00324 C 0.17101 -0.00185 0.15156 -0.00185 0.17396 -0.00185 L 0.17188 -0.00185 " pathEditMode="relative" ptsTypes="AAAA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5E-6 0.00023 C 0.00035 -0.00533 0.00105 -0.01019 0.00105 -0.01551 C 0.00105 -0.13727 0.00035 -0.25903 5E-6 -0.38079 C -0.00017 -0.38496 5E-6 -0.37246 5E-6 -0.36829 " pathEditMode="relative" rAng="0" ptsTypes="AAAAA"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74 L -3.61111E-6 -0.00694 L -0.05781 -0.0037 C -0.05989 -0.0037 -0.06163 -0.00069 -0.06336 -4.81481E-6 C -0.08055 0.00116 -0.09757 -4.81481E-6 -0.11458 -4.81481E-6 " pathEditMode="relative" rAng="0" ptsTypes="AAAAA">
                                      <p:cBhvr>
                                        <p:cTn id="9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87 -0.00185 L 0.17187 -0.00185 C 0.20399 -0.00394 0.18698 -0.00324 0.22292 -0.00324 L 0.22292 -0.00324 " pathEditMode="relative" ptsTypes="AAAA">
                                      <p:cBhvr>
                                        <p:cTn id="1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4" grpId="0"/>
      <p:bldP spid="15" grpId="0"/>
      <p:bldP spid="15" grpId="1"/>
      <p:bldP spid="15" grpId="2"/>
      <p:bldP spid="17" grpId="0"/>
      <p:bldP spid="18" grpId="0"/>
      <p:bldP spid="18" grpId="1"/>
      <p:bldP spid="18" grpId="2"/>
      <p:bldP spid="19" grpId="0"/>
      <p:bldP spid="20" grpId="0"/>
      <p:bldP spid="21" grpId="0"/>
      <p:bldP spid="22" grpId="0"/>
      <p:bldP spid="11" grpId="0"/>
      <p:bldP spid="11" grpId="1"/>
      <p:bldP spid="51" grpId="0"/>
      <p:bldP spid="5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Spans with a Stack</a:t>
            </a:r>
          </a:p>
        </p:txBody>
      </p:sp>
      <p:sp>
        <p:nvSpPr>
          <p:cNvPr id="30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4495800" cy="5181600"/>
          </a:xfrm>
        </p:spPr>
        <p:txBody>
          <a:bodyPr/>
          <a:lstStyle/>
          <a:p>
            <a:pPr eaLnBrk="1" hangingPunct="1">
              <a:buFont typeface="Wingdings" charset="2"/>
              <a:buChar char="q"/>
            </a:pPr>
            <a:r>
              <a:rPr lang="en-US" altLang="en-US" sz="2400" dirty="0"/>
              <a:t>We keep in a stack the indices of the elements visible when “looking back”</a:t>
            </a:r>
          </a:p>
          <a:p>
            <a:pPr eaLnBrk="1" hangingPunct="1">
              <a:buFont typeface="Wingdings" charset="2"/>
              <a:buChar char="q"/>
            </a:pPr>
            <a:r>
              <a:rPr lang="en-US" altLang="en-US" sz="2400" dirty="0"/>
              <a:t>We scan the array from left to right</a:t>
            </a:r>
          </a:p>
          <a:p>
            <a:pPr lvl="1" eaLnBrk="1" hangingPunct="1"/>
            <a:r>
              <a:rPr lang="en-US" altLang="en-US" sz="2000" dirty="0"/>
              <a:t>Let </a:t>
            </a:r>
            <a:r>
              <a:rPr lang="en-US" altLang="en-US" sz="2000" b="1" i="1" dirty="0" err="1">
                <a:latin typeface="Times New Roman" charset="0"/>
              </a:rPr>
              <a:t>i</a:t>
            </a:r>
            <a:r>
              <a:rPr lang="en-US" altLang="en-US" sz="2000" b="1" i="1" dirty="0">
                <a:latin typeface="Times New Roman" charset="0"/>
              </a:rPr>
              <a:t> </a:t>
            </a:r>
            <a:r>
              <a:rPr lang="en-US" altLang="en-US" sz="2000" dirty="0"/>
              <a:t>be the current index</a:t>
            </a:r>
            <a:endParaRPr lang="en-US" altLang="en-US" sz="2000" b="1" i="1" dirty="0">
              <a:latin typeface="Times New Roman" charset="0"/>
            </a:endParaRPr>
          </a:p>
          <a:p>
            <a:pPr lvl="1" eaLnBrk="1" hangingPunct="1"/>
            <a:r>
              <a:rPr lang="en-US" altLang="en-US" sz="2000" dirty="0"/>
              <a:t>We pop indices from the stack until we find index </a:t>
            </a:r>
            <a:r>
              <a:rPr lang="en-US" altLang="en-US" sz="2000" b="1" i="1" dirty="0">
                <a:latin typeface="Times New Roman" charset="0"/>
                <a:sym typeface="Symbol" charset="2"/>
              </a:rPr>
              <a:t>j</a:t>
            </a:r>
            <a:r>
              <a:rPr lang="en-US" altLang="en-US" sz="2000" dirty="0"/>
              <a:t> such that </a:t>
            </a:r>
            <a:r>
              <a:rPr lang="en-US" altLang="en-US" sz="2000" b="1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000" dirty="0">
                <a:latin typeface="Times New Roman" charset="0"/>
                <a:sym typeface="Symbol" charset="2"/>
              </a:rPr>
              <a:t>[</a:t>
            </a:r>
            <a:r>
              <a:rPr lang="en-US" altLang="en-US" sz="2000" b="1" i="1" dirty="0" err="1">
                <a:latin typeface="Times New Roman" charset="0"/>
                <a:sym typeface="Symbol" charset="2"/>
              </a:rPr>
              <a:t>i</a:t>
            </a:r>
            <a:r>
              <a:rPr lang="en-US" altLang="en-US" sz="2000" dirty="0">
                <a:latin typeface="Times New Roman" charset="0"/>
                <a:sym typeface="Symbol" charset="2"/>
              </a:rPr>
              <a:t>]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Symbol" charset="2"/>
                <a:sym typeface="Symbol" charset="2"/>
              </a:rPr>
              <a:t></a:t>
            </a:r>
            <a:r>
              <a:rPr lang="en-US" altLang="en-US" sz="2000" b="1" i="1" dirty="0">
                <a:latin typeface="Times New Roman" charset="0"/>
                <a:sym typeface="Symbol" charset="2"/>
              </a:rPr>
              <a:t> X</a:t>
            </a:r>
            <a:r>
              <a:rPr lang="en-US" altLang="en-US" sz="2000" dirty="0">
                <a:latin typeface="Times New Roman" charset="0"/>
                <a:sym typeface="Symbol" charset="2"/>
              </a:rPr>
              <a:t>[</a:t>
            </a:r>
            <a:r>
              <a:rPr lang="en-US" altLang="en-US" sz="2000" b="1" i="1" dirty="0">
                <a:latin typeface="Times New Roman" charset="0"/>
                <a:sym typeface="Symbol" charset="2"/>
              </a:rPr>
              <a:t>j</a:t>
            </a:r>
            <a:r>
              <a:rPr lang="en-US" altLang="en-US" sz="2000" dirty="0">
                <a:latin typeface="Times New Roman" charset="0"/>
                <a:sym typeface="Symbol" charset="2"/>
              </a:rPr>
              <a:t>]</a:t>
            </a:r>
          </a:p>
          <a:p>
            <a:pPr lvl="1" eaLnBrk="1" hangingPunct="1"/>
            <a:r>
              <a:rPr lang="en-US" altLang="en-US" sz="2000" dirty="0"/>
              <a:t>We set </a:t>
            </a:r>
            <a:r>
              <a:rPr lang="en-US" altLang="en-US" sz="20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0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sz="20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0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0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Symbol" charset="2"/>
                <a:sym typeface="Symbol" charset="2"/>
              </a:rPr>
              <a:t>-</a:t>
            </a:r>
            <a:r>
              <a:rPr lang="en-US" altLang="en-US" sz="20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j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We push </a:t>
            </a:r>
            <a:r>
              <a:rPr lang="en-US" altLang="en-US" sz="2000" b="1" i="1" dirty="0">
                <a:latin typeface="Times New Roman" charset="0"/>
              </a:rPr>
              <a:t>x</a:t>
            </a:r>
            <a:r>
              <a:rPr lang="en-US" altLang="en-US" sz="2000" dirty="0"/>
              <a:t> onto the stack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08016D0-1B69-184A-BA5C-0D02DFAD6FBE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953000" y="1676400"/>
          <a:ext cx="36957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hart" r:id="rId3" imgW="3696081" imgH="4067658" progId="MSGraph.Chart.8">
                  <p:embed followColorScheme="full"/>
                </p:oleObj>
              </mc:Choice>
              <mc:Fallback>
                <p:oleObj name="Chart" r:id="rId3" imgW="3696081" imgH="4067658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76400"/>
                        <a:ext cx="36957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Algorithm on an Example Expression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7DC1F91-3A10-F240-9EB5-1D737AE50B20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1246188" y="15240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14  ≤ 4  –  3  *  2  +  7 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6019800" y="1371600"/>
            <a:ext cx="266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/>
              <a:t>Operator ≤ has lower precedence than +/–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636588" y="1905000"/>
            <a:ext cx="1905000" cy="1219200"/>
            <a:chOff x="533400" y="1905000"/>
            <a:chExt cx="1905000" cy="1219200"/>
          </a:xfrm>
        </p:grpSpPr>
        <p:sp>
          <p:nvSpPr>
            <p:cNvPr id="22622" name="Rectangle 7"/>
            <p:cNvSpPr>
              <a:spLocks noChangeArrowheads="1"/>
            </p:cNvSpPr>
            <p:nvPr/>
          </p:nvSpPr>
          <p:spPr bwMode="auto">
            <a:xfrm>
              <a:off x="609600" y="2362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23" name="AutoShape 23"/>
            <p:cNvSpPr>
              <a:spLocks noChangeArrowheads="1"/>
            </p:cNvSpPr>
            <p:nvPr/>
          </p:nvSpPr>
          <p:spPr bwMode="auto">
            <a:xfrm>
              <a:off x="533400" y="2286000"/>
              <a:ext cx="1143000" cy="838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24" name="Line 28"/>
            <p:cNvSpPr>
              <a:spLocks noChangeShapeType="1"/>
            </p:cNvSpPr>
            <p:nvPr/>
          </p:nvSpPr>
          <p:spPr bwMode="auto">
            <a:xfrm flipV="1">
              <a:off x="1676400" y="1905000"/>
              <a:ext cx="762000" cy="457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5" name="Rectangle 64"/>
            <p:cNvSpPr>
              <a:spLocks noChangeArrowheads="1"/>
            </p:cNvSpPr>
            <p:nvPr/>
          </p:nvSpPr>
          <p:spPr bwMode="auto">
            <a:xfrm>
              <a:off x="1219200" y="2438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–</a:t>
              </a:r>
            </a:p>
          </p:txBody>
        </p:sp>
        <p:sp>
          <p:nvSpPr>
            <p:cNvPr id="22626" name="Rectangle 65"/>
            <p:cNvSpPr>
              <a:spLocks noChangeArrowheads="1"/>
            </p:cNvSpPr>
            <p:nvPr/>
          </p:nvSpPr>
          <p:spPr bwMode="auto">
            <a:xfrm>
              <a:off x="1219200" y="2743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≤</a:t>
              </a:r>
            </a:p>
          </p:txBody>
        </p:sp>
        <p:sp>
          <p:nvSpPr>
            <p:cNvPr id="22627" name="Rectangle 70"/>
            <p:cNvSpPr>
              <a:spLocks noChangeArrowheads="1"/>
            </p:cNvSpPr>
            <p:nvPr/>
          </p:nvSpPr>
          <p:spPr bwMode="auto">
            <a:xfrm>
              <a:off x="685800" y="2743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14</a:t>
              </a:r>
            </a:p>
          </p:txBody>
        </p:sp>
        <p:sp>
          <p:nvSpPr>
            <p:cNvPr id="22628" name="Rectangle 71"/>
            <p:cNvSpPr>
              <a:spLocks noChangeArrowheads="1"/>
            </p:cNvSpPr>
            <p:nvPr/>
          </p:nvSpPr>
          <p:spPr bwMode="auto">
            <a:xfrm>
              <a:off x="685800" y="2438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4</a:t>
              </a:r>
            </a:p>
          </p:txBody>
        </p:sp>
        <p:sp>
          <p:nvSpPr>
            <p:cNvPr id="22629" name="Rectangle 72"/>
            <p:cNvSpPr>
              <a:spLocks noChangeArrowheads="1"/>
            </p:cNvSpPr>
            <p:nvPr/>
          </p:nvSpPr>
          <p:spPr bwMode="auto">
            <a:xfrm>
              <a:off x="1143000" y="2362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636588" y="1905000"/>
            <a:ext cx="2590800" cy="2590800"/>
            <a:chOff x="533400" y="1905000"/>
            <a:chExt cx="2590800" cy="2590800"/>
          </a:xfrm>
        </p:grpSpPr>
        <p:sp>
          <p:nvSpPr>
            <p:cNvPr id="22612" name="Rectangle 66"/>
            <p:cNvSpPr>
              <a:spLocks noChangeArrowheads="1"/>
            </p:cNvSpPr>
            <p:nvPr/>
          </p:nvSpPr>
          <p:spPr bwMode="auto">
            <a:xfrm>
              <a:off x="1219200" y="3505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*</a:t>
              </a:r>
            </a:p>
          </p:txBody>
        </p:sp>
        <p:sp>
          <p:nvSpPr>
            <p:cNvPr id="22613" name="Rectangle 67"/>
            <p:cNvSpPr>
              <a:spLocks noChangeArrowheads="1"/>
            </p:cNvSpPr>
            <p:nvPr/>
          </p:nvSpPr>
          <p:spPr bwMode="auto">
            <a:xfrm>
              <a:off x="685800" y="3505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3</a:t>
              </a:r>
            </a:p>
          </p:txBody>
        </p:sp>
        <p:sp>
          <p:nvSpPr>
            <p:cNvPr id="22614" name="Rectangle 75"/>
            <p:cNvSpPr>
              <a:spLocks noChangeArrowheads="1"/>
            </p:cNvSpPr>
            <p:nvPr/>
          </p:nvSpPr>
          <p:spPr bwMode="auto">
            <a:xfrm>
              <a:off x="609600" y="34290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15" name="AutoShape 76"/>
            <p:cNvSpPr>
              <a:spLocks noChangeArrowheads="1"/>
            </p:cNvSpPr>
            <p:nvPr/>
          </p:nvSpPr>
          <p:spPr bwMode="auto">
            <a:xfrm>
              <a:off x="533400" y="3352800"/>
              <a:ext cx="1143000" cy="1143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16" name="Line 77"/>
            <p:cNvSpPr>
              <a:spLocks noChangeShapeType="1"/>
            </p:cNvSpPr>
            <p:nvPr/>
          </p:nvSpPr>
          <p:spPr bwMode="auto">
            <a:xfrm flipV="1">
              <a:off x="1676400" y="1905000"/>
              <a:ext cx="1447800" cy="18288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7" name="Rectangle 78"/>
            <p:cNvSpPr>
              <a:spLocks noChangeArrowheads="1"/>
            </p:cNvSpPr>
            <p:nvPr/>
          </p:nvSpPr>
          <p:spPr bwMode="auto">
            <a:xfrm>
              <a:off x="1219200" y="38100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–</a:t>
              </a:r>
            </a:p>
          </p:txBody>
        </p:sp>
        <p:sp>
          <p:nvSpPr>
            <p:cNvPr id="22618" name="Rectangle 79"/>
            <p:cNvSpPr>
              <a:spLocks noChangeArrowheads="1"/>
            </p:cNvSpPr>
            <p:nvPr/>
          </p:nvSpPr>
          <p:spPr bwMode="auto">
            <a:xfrm>
              <a:off x="1219200" y="4114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≤</a:t>
              </a:r>
            </a:p>
          </p:txBody>
        </p:sp>
        <p:sp>
          <p:nvSpPr>
            <p:cNvPr id="22619" name="Rectangle 80"/>
            <p:cNvSpPr>
              <a:spLocks noChangeArrowheads="1"/>
            </p:cNvSpPr>
            <p:nvPr/>
          </p:nvSpPr>
          <p:spPr bwMode="auto">
            <a:xfrm>
              <a:off x="685800" y="4114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14</a:t>
              </a:r>
            </a:p>
          </p:txBody>
        </p:sp>
        <p:sp>
          <p:nvSpPr>
            <p:cNvPr id="22620" name="Rectangle 81"/>
            <p:cNvSpPr>
              <a:spLocks noChangeArrowheads="1"/>
            </p:cNvSpPr>
            <p:nvPr/>
          </p:nvSpPr>
          <p:spPr bwMode="auto">
            <a:xfrm>
              <a:off x="685800" y="38100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4</a:t>
              </a:r>
            </a:p>
          </p:txBody>
        </p:sp>
        <p:sp>
          <p:nvSpPr>
            <p:cNvPr id="22621" name="Rectangle 82"/>
            <p:cNvSpPr>
              <a:spLocks noChangeArrowheads="1"/>
            </p:cNvSpPr>
            <p:nvPr/>
          </p:nvSpPr>
          <p:spPr bwMode="auto">
            <a:xfrm>
              <a:off x="1143000" y="34290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636588" y="1981200"/>
            <a:ext cx="2895600" cy="4114800"/>
            <a:chOff x="533400" y="1981200"/>
            <a:chExt cx="2895600" cy="4114800"/>
          </a:xfrm>
        </p:grpSpPr>
        <p:sp>
          <p:nvSpPr>
            <p:cNvPr id="22601" name="Rectangle 68"/>
            <p:cNvSpPr>
              <a:spLocks noChangeArrowheads="1"/>
            </p:cNvSpPr>
            <p:nvPr/>
          </p:nvSpPr>
          <p:spPr bwMode="auto">
            <a:xfrm>
              <a:off x="685800" y="4800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2</a:t>
              </a:r>
            </a:p>
          </p:txBody>
        </p:sp>
        <p:sp>
          <p:nvSpPr>
            <p:cNvPr id="22602" name="Rectangle 85"/>
            <p:cNvSpPr>
              <a:spLocks noChangeArrowheads="1"/>
            </p:cNvSpPr>
            <p:nvPr/>
          </p:nvSpPr>
          <p:spPr bwMode="auto">
            <a:xfrm>
              <a:off x="1219200" y="5105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*</a:t>
              </a:r>
            </a:p>
          </p:txBody>
        </p:sp>
        <p:sp>
          <p:nvSpPr>
            <p:cNvPr id="22603" name="Rectangle 86"/>
            <p:cNvSpPr>
              <a:spLocks noChangeArrowheads="1"/>
            </p:cNvSpPr>
            <p:nvPr/>
          </p:nvSpPr>
          <p:spPr bwMode="auto">
            <a:xfrm>
              <a:off x="685800" y="5105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3</a:t>
              </a:r>
            </a:p>
          </p:txBody>
        </p:sp>
        <p:sp>
          <p:nvSpPr>
            <p:cNvPr id="22604" name="Rectangle 87"/>
            <p:cNvSpPr>
              <a:spLocks noChangeArrowheads="1"/>
            </p:cNvSpPr>
            <p:nvPr/>
          </p:nvSpPr>
          <p:spPr bwMode="auto">
            <a:xfrm>
              <a:off x="609600" y="4724400"/>
              <a:ext cx="457200" cy="12954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05" name="AutoShape 88"/>
            <p:cNvSpPr>
              <a:spLocks noChangeArrowheads="1"/>
            </p:cNvSpPr>
            <p:nvPr/>
          </p:nvSpPr>
          <p:spPr bwMode="auto">
            <a:xfrm>
              <a:off x="533400" y="4648200"/>
              <a:ext cx="1143000" cy="14478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606" name="Line 89"/>
            <p:cNvSpPr>
              <a:spLocks noChangeShapeType="1"/>
            </p:cNvSpPr>
            <p:nvPr/>
          </p:nvSpPr>
          <p:spPr bwMode="auto">
            <a:xfrm flipV="1">
              <a:off x="1676400" y="1981200"/>
              <a:ext cx="1752600" cy="2743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7" name="Rectangle 90"/>
            <p:cNvSpPr>
              <a:spLocks noChangeArrowheads="1"/>
            </p:cNvSpPr>
            <p:nvPr/>
          </p:nvSpPr>
          <p:spPr bwMode="auto">
            <a:xfrm>
              <a:off x="1219200" y="5410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–</a:t>
              </a:r>
            </a:p>
          </p:txBody>
        </p:sp>
        <p:sp>
          <p:nvSpPr>
            <p:cNvPr id="22608" name="Rectangle 91"/>
            <p:cNvSpPr>
              <a:spLocks noChangeArrowheads="1"/>
            </p:cNvSpPr>
            <p:nvPr/>
          </p:nvSpPr>
          <p:spPr bwMode="auto">
            <a:xfrm>
              <a:off x="1219200" y="57150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≤</a:t>
              </a:r>
            </a:p>
          </p:txBody>
        </p:sp>
        <p:sp>
          <p:nvSpPr>
            <p:cNvPr id="22609" name="Rectangle 92"/>
            <p:cNvSpPr>
              <a:spLocks noChangeArrowheads="1"/>
            </p:cNvSpPr>
            <p:nvPr/>
          </p:nvSpPr>
          <p:spPr bwMode="auto">
            <a:xfrm>
              <a:off x="685800" y="57150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14</a:t>
              </a:r>
            </a:p>
          </p:txBody>
        </p:sp>
        <p:sp>
          <p:nvSpPr>
            <p:cNvPr id="22610" name="Rectangle 93"/>
            <p:cNvSpPr>
              <a:spLocks noChangeArrowheads="1"/>
            </p:cNvSpPr>
            <p:nvPr/>
          </p:nvSpPr>
          <p:spPr bwMode="auto">
            <a:xfrm>
              <a:off x="685800" y="5410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4</a:t>
              </a:r>
            </a:p>
          </p:txBody>
        </p:sp>
        <p:sp>
          <p:nvSpPr>
            <p:cNvPr id="22611" name="Rectangle 94"/>
            <p:cNvSpPr>
              <a:spLocks noChangeArrowheads="1"/>
            </p:cNvSpPr>
            <p:nvPr/>
          </p:nvSpPr>
          <p:spPr bwMode="auto">
            <a:xfrm>
              <a:off x="1143000" y="50292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2236788" y="1905000"/>
            <a:ext cx="1676400" cy="4267200"/>
            <a:chOff x="2133600" y="1905000"/>
            <a:chExt cx="1676400" cy="4267200"/>
          </a:xfrm>
        </p:grpSpPr>
        <p:sp>
          <p:nvSpPr>
            <p:cNvPr id="22589" name="Line 103"/>
            <p:cNvSpPr>
              <a:spLocks noChangeShapeType="1"/>
            </p:cNvSpPr>
            <p:nvPr/>
          </p:nvSpPr>
          <p:spPr bwMode="auto">
            <a:xfrm flipV="1">
              <a:off x="2743200" y="1905000"/>
              <a:ext cx="1066800" cy="28194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Rectangle 27"/>
            <p:cNvSpPr>
              <a:spLocks noChangeArrowheads="1"/>
            </p:cNvSpPr>
            <p:nvPr/>
          </p:nvSpPr>
          <p:spPr bwMode="auto">
            <a:xfrm>
              <a:off x="2819400" y="4419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+</a:t>
              </a:r>
            </a:p>
          </p:txBody>
        </p:sp>
        <p:sp>
          <p:nvSpPr>
            <p:cNvPr id="22591" name="Rectangle 98"/>
            <p:cNvSpPr>
              <a:spLocks noChangeArrowheads="1"/>
            </p:cNvSpPr>
            <p:nvPr/>
          </p:nvSpPr>
          <p:spPr bwMode="auto">
            <a:xfrm>
              <a:off x="2286000" y="4876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2</a:t>
              </a:r>
            </a:p>
          </p:txBody>
        </p:sp>
        <p:sp>
          <p:nvSpPr>
            <p:cNvPr id="22592" name="Rectangle 99"/>
            <p:cNvSpPr>
              <a:spLocks noChangeArrowheads="1"/>
            </p:cNvSpPr>
            <p:nvPr/>
          </p:nvSpPr>
          <p:spPr bwMode="auto">
            <a:xfrm>
              <a:off x="2819400" y="5181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*</a:t>
              </a:r>
            </a:p>
          </p:txBody>
        </p:sp>
        <p:sp>
          <p:nvSpPr>
            <p:cNvPr id="22593" name="Rectangle 100"/>
            <p:cNvSpPr>
              <a:spLocks noChangeArrowheads="1"/>
            </p:cNvSpPr>
            <p:nvPr/>
          </p:nvSpPr>
          <p:spPr bwMode="auto">
            <a:xfrm>
              <a:off x="2286000" y="5181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3</a:t>
              </a:r>
            </a:p>
          </p:txBody>
        </p:sp>
        <p:sp>
          <p:nvSpPr>
            <p:cNvPr id="22594" name="Rectangle 101"/>
            <p:cNvSpPr>
              <a:spLocks noChangeArrowheads="1"/>
            </p:cNvSpPr>
            <p:nvPr/>
          </p:nvSpPr>
          <p:spPr bwMode="auto">
            <a:xfrm>
              <a:off x="2209800" y="4800600"/>
              <a:ext cx="457200" cy="12954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95" name="AutoShape 102"/>
            <p:cNvSpPr>
              <a:spLocks noChangeArrowheads="1"/>
            </p:cNvSpPr>
            <p:nvPr/>
          </p:nvSpPr>
          <p:spPr bwMode="auto">
            <a:xfrm>
              <a:off x="2133600" y="4724400"/>
              <a:ext cx="1143000" cy="14478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96" name="Rectangle 104"/>
            <p:cNvSpPr>
              <a:spLocks noChangeArrowheads="1"/>
            </p:cNvSpPr>
            <p:nvPr/>
          </p:nvSpPr>
          <p:spPr bwMode="auto">
            <a:xfrm>
              <a:off x="28194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–</a:t>
              </a:r>
            </a:p>
          </p:txBody>
        </p:sp>
        <p:sp>
          <p:nvSpPr>
            <p:cNvPr id="22597" name="Rectangle 105"/>
            <p:cNvSpPr>
              <a:spLocks noChangeArrowheads="1"/>
            </p:cNvSpPr>
            <p:nvPr/>
          </p:nvSpPr>
          <p:spPr bwMode="auto">
            <a:xfrm>
              <a:off x="28194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≤</a:t>
              </a:r>
            </a:p>
          </p:txBody>
        </p:sp>
        <p:sp>
          <p:nvSpPr>
            <p:cNvPr id="22598" name="Rectangle 106"/>
            <p:cNvSpPr>
              <a:spLocks noChangeArrowheads="1"/>
            </p:cNvSpPr>
            <p:nvPr/>
          </p:nvSpPr>
          <p:spPr bwMode="auto">
            <a:xfrm>
              <a:off x="22860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14</a:t>
              </a:r>
            </a:p>
          </p:txBody>
        </p:sp>
        <p:sp>
          <p:nvSpPr>
            <p:cNvPr id="22599" name="Rectangle 107"/>
            <p:cNvSpPr>
              <a:spLocks noChangeArrowheads="1"/>
            </p:cNvSpPr>
            <p:nvPr/>
          </p:nvSpPr>
          <p:spPr bwMode="auto">
            <a:xfrm>
              <a:off x="22860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4</a:t>
              </a:r>
            </a:p>
          </p:txBody>
        </p:sp>
        <p:sp>
          <p:nvSpPr>
            <p:cNvPr id="22600" name="Rectangle 108"/>
            <p:cNvSpPr>
              <a:spLocks noChangeArrowheads="1"/>
            </p:cNvSpPr>
            <p:nvPr/>
          </p:nvSpPr>
          <p:spPr bwMode="auto">
            <a:xfrm>
              <a:off x="2743200" y="4800600"/>
              <a:ext cx="457200" cy="12954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3455988" y="1981200"/>
            <a:ext cx="1143000" cy="4191000"/>
            <a:chOff x="3352800" y="1981200"/>
            <a:chExt cx="1143000" cy="4191000"/>
          </a:xfrm>
        </p:grpSpPr>
        <p:sp>
          <p:nvSpPr>
            <p:cNvPr id="22579" name="Rectangle 122"/>
            <p:cNvSpPr>
              <a:spLocks noChangeArrowheads="1"/>
            </p:cNvSpPr>
            <p:nvPr/>
          </p:nvSpPr>
          <p:spPr bwMode="auto">
            <a:xfrm>
              <a:off x="3962400" y="5410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80" name="Rectangle 116"/>
            <p:cNvSpPr>
              <a:spLocks noChangeArrowheads="1"/>
            </p:cNvSpPr>
            <p:nvPr/>
          </p:nvSpPr>
          <p:spPr bwMode="auto">
            <a:xfrm>
              <a:off x="3429000" y="51054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81" name="Rectangle 112"/>
            <p:cNvSpPr>
              <a:spLocks noChangeArrowheads="1"/>
            </p:cNvSpPr>
            <p:nvPr/>
          </p:nvSpPr>
          <p:spPr bwMode="auto">
            <a:xfrm>
              <a:off x="4038600" y="4724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+</a:t>
              </a:r>
            </a:p>
          </p:txBody>
        </p:sp>
        <p:sp>
          <p:nvSpPr>
            <p:cNvPr id="22582" name="Rectangle 115"/>
            <p:cNvSpPr>
              <a:spLocks noChangeArrowheads="1"/>
            </p:cNvSpPr>
            <p:nvPr/>
          </p:nvSpPr>
          <p:spPr bwMode="auto">
            <a:xfrm>
              <a:off x="3505200" y="5181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6</a:t>
              </a:r>
            </a:p>
          </p:txBody>
        </p:sp>
        <p:sp>
          <p:nvSpPr>
            <p:cNvPr id="22583" name="AutoShape 117"/>
            <p:cNvSpPr>
              <a:spLocks noChangeArrowheads="1"/>
            </p:cNvSpPr>
            <p:nvPr/>
          </p:nvSpPr>
          <p:spPr bwMode="auto">
            <a:xfrm>
              <a:off x="3352800" y="5029200"/>
              <a:ext cx="1143000" cy="1143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84" name="Rectangle 118"/>
            <p:cNvSpPr>
              <a:spLocks noChangeArrowheads="1"/>
            </p:cNvSpPr>
            <p:nvPr/>
          </p:nvSpPr>
          <p:spPr bwMode="auto">
            <a:xfrm>
              <a:off x="40386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–</a:t>
              </a:r>
            </a:p>
          </p:txBody>
        </p:sp>
        <p:sp>
          <p:nvSpPr>
            <p:cNvPr id="22585" name="Rectangle 119"/>
            <p:cNvSpPr>
              <a:spLocks noChangeArrowheads="1"/>
            </p:cNvSpPr>
            <p:nvPr/>
          </p:nvSpPr>
          <p:spPr bwMode="auto">
            <a:xfrm>
              <a:off x="40386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≤</a:t>
              </a:r>
            </a:p>
          </p:txBody>
        </p:sp>
        <p:sp>
          <p:nvSpPr>
            <p:cNvPr id="22586" name="Rectangle 120"/>
            <p:cNvSpPr>
              <a:spLocks noChangeArrowheads="1"/>
            </p:cNvSpPr>
            <p:nvPr/>
          </p:nvSpPr>
          <p:spPr bwMode="auto">
            <a:xfrm>
              <a:off x="35052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14</a:t>
              </a:r>
            </a:p>
          </p:txBody>
        </p:sp>
        <p:sp>
          <p:nvSpPr>
            <p:cNvPr id="22587" name="Rectangle 121"/>
            <p:cNvSpPr>
              <a:spLocks noChangeArrowheads="1"/>
            </p:cNvSpPr>
            <p:nvPr/>
          </p:nvSpPr>
          <p:spPr bwMode="auto">
            <a:xfrm>
              <a:off x="35052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4</a:t>
              </a:r>
            </a:p>
          </p:txBody>
        </p:sp>
        <p:sp>
          <p:nvSpPr>
            <p:cNvPr id="22588" name="Line 124"/>
            <p:cNvSpPr>
              <a:spLocks noChangeShapeType="1"/>
            </p:cNvSpPr>
            <p:nvPr/>
          </p:nvSpPr>
          <p:spPr bwMode="auto">
            <a:xfrm flipV="1">
              <a:off x="3810000" y="1981200"/>
              <a:ext cx="152400" cy="30480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217988" y="1905000"/>
            <a:ext cx="1600200" cy="4267200"/>
            <a:chOff x="4114800" y="1905000"/>
            <a:chExt cx="1600200" cy="4267200"/>
          </a:xfrm>
        </p:grpSpPr>
        <p:sp>
          <p:nvSpPr>
            <p:cNvPr id="22571" name="Rectangle 128"/>
            <p:cNvSpPr>
              <a:spLocks noChangeArrowheads="1"/>
            </p:cNvSpPr>
            <p:nvPr/>
          </p:nvSpPr>
          <p:spPr bwMode="auto">
            <a:xfrm>
              <a:off x="5181600" y="5410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72" name="Rectangle 129"/>
            <p:cNvSpPr>
              <a:spLocks noChangeArrowheads="1"/>
            </p:cNvSpPr>
            <p:nvPr/>
          </p:nvSpPr>
          <p:spPr bwMode="auto">
            <a:xfrm>
              <a:off x="4648200" y="5410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73" name="Rectangle 130"/>
            <p:cNvSpPr>
              <a:spLocks noChangeArrowheads="1"/>
            </p:cNvSpPr>
            <p:nvPr/>
          </p:nvSpPr>
          <p:spPr bwMode="auto">
            <a:xfrm>
              <a:off x="52578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+</a:t>
              </a:r>
            </a:p>
          </p:txBody>
        </p:sp>
        <p:sp>
          <p:nvSpPr>
            <p:cNvPr id="22574" name="AutoShape 132"/>
            <p:cNvSpPr>
              <a:spLocks noChangeArrowheads="1"/>
            </p:cNvSpPr>
            <p:nvPr/>
          </p:nvSpPr>
          <p:spPr bwMode="auto">
            <a:xfrm>
              <a:off x="4572000" y="5334000"/>
              <a:ext cx="1143000" cy="838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75" name="Rectangle 134"/>
            <p:cNvSpPr>
              <a:spLocks noChangeArrowheads="1"/>
            </p:cNvSpPr>
            <p:nvPr/>
          </p:nvSpPr>
          <p:spPr bwMode="auto">
            <a:xfrm>
              <a:off x="52578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≤</a:t>
              </a:r>
            </a:p>
          </p:txBody>
        </p:sp>
        <p:sp>
          <p:nvSpPr>
            <p:cNvPr id="22576" name="Rectangle 135"/>
            <p:cNvSpPr>
              <a:spLocks noChangeArrowheads="1"/>
            </p:cNvSpPr>
            <p:nvPr/>
          </p:nvSpPr>
          <p:spPr bwMode="auto">
            <a:xfrm>
              <a:off x="4724400" y="5791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14</a:t>
              </a:r>
            </a:p>
          </p:txBody>
        </p:sp>
        <p:sp>
          <p:nvSpPr>
            <p:cNvPr id="22577" name="Rectangle 136"/>
            <p:cNvSpPr>
              <a:spLocks noChangeArrowheads="1"/>
            </p:cNvSpPr>
            <p:nvPr/>
          </p:nvSpPr>
          <p:spPr bwMode="auto">
            <a:xfrm>
              <a:off x="4724400" y="5486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-2</a:t>
              </a:r>
            </a:p>
          </p:txBody>
        </p:sp>
        <p:sp>
          <p:nvSpPr>
            <p:cNvPr id="22578" name="Line 137"/>
            <p:cNvSpPr>
              <a:spLocks noChangeShapeType="1"/>
            </p:cNvSpPr>
            <p:nvPr/>
          </p:nvSpPr>
          <p:spPr bwMode="auto">
            <a:xfrm flipH="1" flipV="1">
              <a:off x="4114800" y="1905000"/>
              <a:ext cx="990600" cy="34290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07"/>
          <p:cNvGrpSpPr>
            <a:grpSpLocks/>
          </p:cNvGrpSpPr>
          <p:nvPr/>
        </p:nvGrpSpPr>
        <p:grpSpPr bwMode="auto">
          <a:xfrm>
            <a:off x="4446588" y="1981200"/>
            <a:ext cx="1905000" cy="3048000"/>
            <a:chOff x="4343400" y="1981200"/>
            <a:chExt cx="1905000" cy="3048000"/>
          </a:xfrm>
        </p:grpSpPr>
        <p:sp>
          <p:nvSpPr>
            <p:cNvPr id="22561" name="Rectangle 141"/>
            <p:cNvSpPr>
              <a:spLocks noChangeArrowheads="1"/>
            </p:cNvSpPr>
            <p:nvPr/>
          </p:nvSpPr>
          <p:spPr bwMode="auto">
            <a:xfrm>
              <a:off x="5715000" y="4267200"/>
              <a:ext cx="457200" cy="6858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62" name="Rectangle 142"/>
            <p:cNvSpPr>
              <a:spLocks noChangeArrowheads="1"/>
            </p:cNvSpPr>
            <p:nvPr/>
          </p:nvSpPr>
          <p:spPr bwMode="auto">
            <a:xfrm>
              <a:off x="5181600" y="3962400"/>
              <a:ext cx="457200" cy="9906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63" name="Rectangle 143"/>
            <p:cNvSpPr>
              <a:spLocks noChangeArrowheads="1"/>
            </p:cNvSpPr>
            <p:nvPr/>
          </p:nvSpPr>
          <p:spPr bwMode="auto">
            <a:xfrm>
              <a:off x="4876800" y="3657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$</a:t>
              </a:r>
            </a:p>
          </p:txBody>
        </p:sp>
        <p:sp>
          <p:nvSpPr>
            <p:cNvPr id="22564" name="Rectangle 144"/>
            <p:cNvSpPr>
              <a:spLocks noChangeArrowheads="1"/>
            </p:cNvSpPr>
            <p:nvPr/>
          </p:nvSpPr>
          <p:spPr bwMode="auto">
            <a:xfrm>
              <a:off x="5257800" y="40386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7</a:t>
              </a:r>
            </a:p>
          </p:txBody>
        </p:sp>
        <p:sp>
          <p:nvSpPr>
            <p:cNvPr id="22565" name="AutoShape 145"/>
            <p:cNvSpPr>
              <a:spLocks noChangeArrowheads="1"/>
            </p:cNvSpPr>
            <p:nvPr/>
          </p:nvSpPr>
          <p:spPr bwMode="auto">
            <a:xfrm>
              <a:off x="5105400" y="3886200"/>
              <a:ext cx="1143000" cy="1143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66" name="Rectangle 146"/>
            <p:cNvSpPr>
              <a:spLocks noChangeArrowheads="1"/>
            </p:cNvSpPr>
            <p:nvPr/>
          </p:nvSpPr>
          <p:spPr bwMode="auto">
            <a:xfrm>
              <a:off x="5791200" y="4343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+</a:t>
              </a:r>
            </a:p>
          </p:txBody>
        </p:sp>
        <p:sp>
          <p:nvSpPr>
            <p:cNvPr id="22567" name="Rectangle 147"/>
            <p:cNvSpPr>
              <a:spLocks noChangeArrowheads="1"/>
            </p:cNvSpPr>
            <p:nvPr/>
          </p:nvSpPr>
          <p:spPr bwMode="auto">
            <a:xfrm>
              <a:off x="5791200" y="4648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≤</a:t>
              </a:r>
            </a:p>
          </p:txBody>
        </p:sp>
        <p:sp>
          <p:nvSpPr>
            <p:cNvPr id="22568" name="Rectangle 148"/>
            <p:cNvSpPr>
              <a:spLocks noChangeArrowheads="1"/>
            </p:cNvSpPr>
            <p:nvPr/>
          </p:nvSpPr>
          <p:spPr bwMode="auto">
            <a:xfrm>
              <a:off x="5257800" y="46482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14</a:t>
              </a:r>
            </a:p>
          </p:txBody>
        </p:sp>
        <p:sp>
          <p:nvSpPr>
            <p:cNvPr id="22569" name="Rectangle 149"/>
            <p:cNvSpPr>
              <a:spLocks noChangeArrowheads="1"/>
            </p:cNvSpPr>
            <p:nvPr/>
          </p:nvSpPr>
          <p:spPr bwMode="auto">
            <a:xfrm>
              <a:off x="5257800" y="43434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-2</a:t>
              </a:r>
            </a:p>
          </p:txBody>
        </p:sp>
        <p:sp>
          <p:nvSpPr>
            <p:cNvPr id="22570" name="Line 150"/>
            <p:cNvSpPr>
              <a:spLocks noChangeShapeType="1"/>
            </p:cNvSpPr>
            <p:nvPr/>
          </p:nvSpPr>
          <p:spPr bwMode="auto">
            <a:xfrm flipH="1" flipV="1">
              <a:off x="4343400" y="1981200"/>
              <a:ext cx="1219200" cy="19050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08"/>
          <p:cNvGrpSpPr>
            <a:grpSpLocks/>
          </p:cNvGrpSpPr>
          <p:nvPr/>
        </p:nvGrpSpPr>
        <p:grpSpPr bwMode="auto">
          <a:xfrm>
            <a:off x="4827588" y="1981200"/>
            <a:ext cx="4191000" cy="2514600"/>
            <a:chOff x="4724400" y="1981200"/>
            <a:chExt cx="4191000" cy="2514600"/>
          </a:xfrm>
        </p:grpSpPr>
        <p:sp>
          <p:nvSpPr>
            <p:cNvPr id="22555" name="Rectangle 152"/>
            <p:cNvSpPr>
              <a:spLocks noChangeArrowheads="1"/>
            </p:cNvSpPr>
            <p:nvPr/>
          </p:nvSpPr>
          <p:spPr bwMode="auto">
            <a:xfrm>
              <a:off x="8382000" y="4343400"/>
              <a:ext cx="457200" cy="762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56" name="Rectangle 153"/>
            <p:cNvSpPr>
              <a:spLocks noChangeArrowheads="1"/>
            </p:cNvSpPr>
            <p:nvPr/>
          </p:nvSpPr>
          <p:spPr bwMode="auto">
            <a:xfrm>
              <a:off x="7848600" y="4038600"/>
              <a:ext cx="457200" cy="381000"/>
            </a:xfrm>
            <a:prstGeom prst="rect">
              <a:avLst/>
            </a:prstGeom>
            <a:solidFill>
              <a:schemeClr val="bg2">
                <a:alpha val="25098"/>
              </a:schemeClr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57" name="Rectangle 154"/>
            <p:cNvSpPr>
              <a:spLocks noChangeArrowheads="1"/>
            </p:cNvSpPr>
            <p:nvPr/>
          </p:nvSpPr>
          <p:spPr bwMode="auto">
            <a:xfrm>
              <a:off x="7391400" y="3733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$</a:t>
              </a:r>
            </a:p>
          </p:txBody>
        </p:sp>
        <p:sp>
          <p:nvSpPr>
            <p:cNvPr id="22558" name="AutoShape 155"/>
            <p:cNvSpPr>
              <a:spLocks noChangeArrowheads="1"/>
            </p:cNvSpPr>
            <p:nvPr/>
          </p:nvSpPr>
          <p:spPr bwMode="auto">
            <a:xfrm>
              <a:off x="7772400" y="3962400"/>
              <a:ext cx="1143000" cy="5334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 sz="1800"/>
            </a:p>
          </p:txBody>
        </p:sp>
        <p:sp>
          <p:nvSpPr>
            <p:cNvPr id="22559" name="Rectangle 157"/>
            <p:cNvSpPr>
              <a:spLocks noChangeArrowheads="1"/>
            </p:cNvSpPr>
            <p:nvPr/>
          </p:nvSpPr>
          <p:spPr bwMode="auto">
            <a:xfrm>
              <a:off x="7924800" y="4114800"/>
              <a:ext cx="304800" cy="2286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F</a:t>
              </a:r>
            </a:p>
          </p:txBody>
        </p:sp>
        <p:sp>
          <p:nvSpPr>
            <p:cNvPr id="22560" name="Line 159"/>
            <p:cNvSpPr>
              <a:spLocks noChangeShapeType="1"/>
            </p:cNvSpPr>
            <p:nvPr/>
          </p:nvSpPr>
          <p:spPr bwMode="auto">
            <a:xfrm flipH="1" flipV="1">
              <a:off x="4724400" y="1981200"/>
              <a:ext cx="3505200" cy="1981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09"/>
          <p:cNvGrpSpPr>
            <a:grpSpLocks/>
          </p:cNvGrpSpPr>
          <p:nvPr/>
        </p:nvGrpSpPr>
        <p:grpSpPr bwMode="auto">
          <a:xfrm>
            <a:off x="4751388" y="2057400"/>
            <a:ext cx="2971800" cy="2971800"/>
            <a:chOff x="4648200" y="2057400"/>
            <a:chExt cx="2971800" cy="2971800"/>
          </a:xfrm>
        </p:grpSpPr>
        <p:grpSp>
          <p:nvGrpSpPr>
            <p:cNvPr id="22546" name="Group 178"/>
            <p:cNvGrpSpPr>
              <a:grpSpLocks/>
            </p:cNvGrpSpPr>
            <p:nvPr/>
          </p:nvGrpSpPr>
          <p:grpSpPr bwMode="auto">
            <a:xfrm>
              <a:off x="6400800" y="3962400"/>
              <a:ext cx="1219200" cy="1066800"/>
              <a:chOff x="4032" y="2496"/>
              <a:chExt cx="768" cy="672"/>
            </a:xfrm>
          </p:grpSpPr>
          <p:sp>
            <p:nvSpPr>
              <p:cNvPr id="22548" name="Rectangle 166"/>
              <p:cNvSpPr>
                <a:spLocks noChangeArrowheads="1"/>
              </p:cNvSpPr>
              <p:nvPr/>
            </p:nvSpPr>
            <p:spPr bwMode="auto">
              <a:xfrm>
                <a:off x="4464" y="2880"/>
                <a:ext cx="288" cy="240"/>
              </a:xfrm>
              <a:prstGeom prst="rect">
                <a:avLst/>
              </a:prstGeom>
              <a:solidFill>
                <a:schemeClr val="bg2">
                  <a:alpha val="25098"/>
                </a:schemeClr>
              </a:solidFill>
              <a:ln w="254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2549" name="Rectangle 167"/>
              <p:cNvSpPr>
                <a:spLocks noChangeArrowheads="1"/>
              </p:cNvSpPr>
              <p:nvPr/>
            </p:nvSpPr>
            <p:spPr bwMode="auto">
              <a:xfrm>
                <a:off x="4128" y="2688"/>
                <a:ext cx="288" cy="432"/>
              </a:xfrm>
              <a:prstGeom prst="rect">
                <a:avLst/>
              </a:prstGeom>
              <a:solidFill>
                <a:schemeClr val="bg2">
                  <a:alpha val="25098"/>
                </a:schemeClr>
              </a:solidFill>
              <a:ln w="254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2550" name="Rectangle 168"/>
              <p:cNvSpPr>
                <a:spLocks noChangeArrowheads="1"/>
              </p:cNvSpPr>
              <p:nvPr/>
            </p:nvSpPr>
            <p:spPr bwMode="auto">
              <a:xfrm>
                <a:off x="4032" y="2496"/>
                <a:ext cx="192" cy="144"/>
              </a:xfrm>
              <a:prstGeom prst="rect">
                <a:avLst/>
              </a:prstGeom>
              <a:solidFill>
                <a:schemeClr val="accent1">
                  <a:alpha val="2784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$</a:t>
                </a:r>
              </a:p>
            </p:txBody>
          </p:sp>
          <p:sp>
            <p:nvSpPr>
              <p:cNvPr id="22551" name="AutoShape 170"/>
              <p:cNvSpPr>
                <a:spLocks noChangeArrowheads="1"/>
              </p:cNvSpPr>
              <p:nvPr/>
            </p:nvSpPr>
            <p:spPr bwMode="auto">
              <a:xfrm>
                <a:off x="4080" y="2640"/>
                <a:ext cx="720" cy="5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2552" name="Rectangle 172"/>
              <p:cNvSpPr>
                <a:spLocks noChangeArrowheads="1"/>
              </p:cNvSpPr>
              <p:nvPr/>
            </p:nvSpPr>
            <p:spPr bwMode="auto">
              <a:xfrm>
                <a:off x="4512" y="2928"/>
                <a:ext cx="192" cy="144"/>
              </a:xfrm>
              <a:prstGeom prst="rect">
                <a:avLst/>
              </a:prstGeom>
              <a:solidFill>
                <a:schemeClr val="accent1">
                  <a:alpha val="2784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≤</a:t>
                </a:r>
              </a:p>
            </p:txBody>
          </p:sp>
          <p:sp>
            <p:nvSpPr>
              <p:cNvPr id="22553" name="Rectangle 173"/>
              <p:cNvSpPr>
                <a:spLocks noChangeArrowheads="1"/>
              </p:cNvSpPr>
              <p:nvPr/>
            </p:nvSpPr>
            <p:spPr bwMode="auto">
              <a:xfrm>
                <a:off x="4176" y="2928"/>
                <a:ext cx="192" cy="144"/>
              </a:xfrm>
              <a:prstGeom prst="rect">
                <a:avLst/>
              </a:prstGeom>
              <a:solidFill>
                <a:schemeClr val="accent1">
                  <a:alpha val="2784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14</a:t>
                </a:r>
              </a:p>
            </p:txBody>
          </p:sp>
          <p:sp>
            <p:nvSpPr>
              <p:cNvPr id="22554" name="Rectangle 174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192" cy="144"/>
              </a:xfrm>
              <a:prstGeom prst="rect">
                <a:avLst/>
              </a:prstGeom>
              <a:solidFill>
                <a:schemeClr val="accent1">
                  <a:alpha val="2784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hangingPunct="1"/>
                <a:r>
                  <a:rPr lang="en-US" altLang="en-US" sz="1800"/>
                  <a:t>5</a:t>
                </a:r>
              </a:p>
            </p:txBody>
          </p:sp>
        </p:grpSp>
        <p:sp>
          <p:nvSpPr>
            <p:cNvPr id="22547" name="Line 175"/>
            <p:cNvSpPr>
              <a:spLocks noChangeShapeType="1"/>
            </p:cNvSpPr>
            <p:nvPr/>
          </p:nvSpPr>
          <p:spPr bwMode="auto">
            <a:xfrm flipH="1" flipV="1">
              <a:off x="4648200" y="2057400"/>
              <a:ext cx="2438400" cy="21336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791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Algorithm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5BD4BFB-AC5A-7B41-AC3F-1EAE562B9A88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4581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191000" y="1295400"/>
            <a:ext cx="45720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i="1" dirty="0">
                <a:solidFill>
                  <a:schemeClr val="tx2"/>
                </a:solidFill>
                <a:latin typeface="Times New Roman" charset="0"/>
              </a:rPr>
              <a:t>spans2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en-US" sz="2200" b="1" i="1" dirty="0">
                <a:solidFill>
                  <a:schemeClr val="tx2"/>
                </a:solidFill>
                <a:latin typeface="Times New Roman" charset="0"/>
              </a:rPr>
              <a:t>X, n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					</a:t>
            </a:r>
            <a:r>
              <a:rPr lang="en-US" altLang="en-US" sz="2200" dirty="0">
                <a:sym typeface="Symbol" charset="2"/>
              </a:rPr>
              <a:t>#</a:t>
            </a:r>
            <a:endParaRPr lang="en-US" altLang="en-US" sz="2200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new array of 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 integers	  	</a:t>
            </a:r>
            <a:r>
              <a:rPr lang="en-US" altLang="en-US" sz="2200" b="1" i="1" dirty="0">
                <a:latin typeface="Times New Roman" charset="0"/>
                <a:sym typeface="Symbol" charset="2"/>
              </a:rPr>
              <a:t>n</a:t>
            </a:r>
          </a:p>
          <a:p>
            <a:pPr eaLnBrk="1" hangingPunct="1"/>
            <a:r>
              <a:rPr lang="en-US" altLang="en-US" sz="2200" b="1" i="1" dirty="0">
                <a:latin typeface="Times New Roman" charset="0"/>
                <a:sym typeface="Symbol" charset="2"/>
              </a:rPr>
              <a:t>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new empty stack				 	</a:t>
            </a:r>
            <a:r>
              <a:rPr lang="en-US" altLang="en-US" sz="2200" dirty="0">
                <a:latin typeface="Times New Roman" charset="0"/>
                <a:sym typeface="Symbol" charset="2"/>
              </a:rPr>
              <a:t>1</a:t>
            </a:r>
            <a:endParaRPr lang="en-US" altLang="en-US" sz="2200" b="1" i="1" dirty="0">
              <a:solidFill>
                <a:schemeClr val="accent2"/>
              </a:solidFill>
              <a:latin typeface="Times New Roman" charset="0"/>
            </a:endParaRPr>
          </a:p>
          <a:p>
            <a:pPr eaLnBrk="1" hangingPunct="1"/>
            <a:r>
              <a:rPr lang="en-US" altLang="en-US" sz="2200" dirty="0">
                <a:latin typeface="Times New Roman" charset="0"/>
              </a:rPr>
              <a:t>		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0</a:t>
            </a:r>
            <a:r>
              <a:rPr lang="en-US" altLang="en-US" sz="2200" dirty="0">
                <a:latin typeface="Times New Roman" charset="0"/>
                <a:sym typeface="Symbol" charset="2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to</a:t>
            </a:r>
            <a:r>
              <a:rPr lang="en-US" altLang="en-US" sz="2200" dirty="0"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Symbol" charset="2"/>
                <a:sym typeface="Symbol" charset="2"/>
              </a:rPr>
              <a:t>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altLang="en-US" sz="2200" dirty="0">
                <a:latin typeface="Times New Roman" charset="0"/>
                <a:sym typeface="Symbol" charset="2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do					</a:t>
            </a:r>
            <a:r>
              <a:rPr lang="en-US" altLang="en-US" sz="2200" b="1" i="1" dirty="0">
                <a:latin typeface="Times New Roman" charset="0"/>
                <a:sym typeface="Symbol" charset="2"/>
              </a:rPr>
              <a:t>n</a:t>
            </a:r>
          </a:p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			while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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en-US" sz="2200" dirty="0" err="1">
                <a:latin typeface="Times New Roman" charset="0"/>
              </a:rPr>
              <a:t>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empty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()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 </a:t>
            </a:r>
          </a:p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			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A.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top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Symbol" charset="2"/>
                <a:sym typeface="Symbol" charset="2"/>
              </a:rPr>
              <a:t>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do	</a:t>
            </a:r>
            <a:r>
              <a:rPr lang="en-US" altLang="en-US" sz="2200" b="1" i="1" dirty="0">
                <a:latin typeface="Times New Roman" charset="0"/>
                <a:sym typeface="Symbol" charset="2"/>
              </a:rPr>
              <a:t>n</a:t>
            </a:r>
          </a:p>
          <a:p>
            <a:pPr eaLnBrk="1" hangingPunct="1"/>
            <a:r>
              <a:rPr lang="en-US" altLang="en-US" sz="2200" b="1" i="1" dirty="0">
                <a:latin typeface="Times New Roman" charset="0"/>
                <a:sym typeface="Symbol" charset="2"/>
              </a:rPr>
              <a:t>				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A.pop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()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								</a:t>
            </a:r>
            <a:r>
              <a:rPr lang="en-US" altLang="en-US" sz="2200" b="1" i="1" dirty="0">
                <a:latin typeface="Times New Roman" charset="0"/>
                <a:sym typeface="Symbol" charset="2"/>
              </a:rPr>
              <a:t>n</a:t>
            </a:r>
            <a:endParaRPr lang="en-US" altLang="en-US" sz="2200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dirty="0">
                <a:latin typeface="Times New Roman" charset="0"/>
              </a:rPr>
              <a:t>			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en-US" sz="2200" dirty="0" err="1">
                <a:latin typeface="Times New Roman" charset="0"/>
              </a:rPr>
              <a:t>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empty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then</a:t>
            </a:r>
            <a:r>
              <a:rPr lang="en-US" altLang="en-US" sz="2200" dirty="0">
                <a:latin typeface="Times New Roman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	 		</a:t>
            </a:r>
            <a:r>
              <a:rPr lang="en-US" altLang="en-US" sz="2200" b="1" i="1" dirty="0">
                <a:latin typeface="Times New Roman" charset="0"/>
                <a:sym typeface="Symbol" charset="2"/>
              </a:rPr>
              <a:t>n</a:t>
            </a:r>
            <a:endParaRPr lang="en-US" altLang="en-US" sz="2200" dirty="0"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dirty="0">
                <a:latin typeface="Times New Roman" charset="0"/>
                <a:sym typeface="Symbol" charset="2"/>
              </a:rPr>
              <a:t>			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								</a:t>
            </a:r>
            <a:r>
              <a:rPr lang="en-US" altLang="en-US" sz="2200" b="1" i="1" dirty="0">
                <a:latin typeface="Times New Roman" charset="0"/>
                <a:sym typeface="Symbol" charset="2"/>
              </a:rPr>
              <a:t>n</a:t>
            </a:r>
            <a:endParaRPr lang="en-US" altLang="en-US" sz="2200" dirty="0"/>
          </a:p>
          <a:p>
            <a:pPr eaLnBrk="1" hangingPunct="1"/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</a:rPr>
              <a:t>else</a:t>
            </a:r>
            <a:endParaRPr lang="en-US" altLang="en-US" sz="2200" dirty="0">
              <a:solidFill>
                <a:schemeClr val="accent2"/>
              </a:solidFill>
              <a:latin typeface="Times New Roman" charset="0"/>
            </a:endParaRPr>
          </a:p>
          <a:p>
            <a:pPr eaLnBrk="1" hangingPunct="1"/>
            <a:r>
              <a:rPr lang="en-US" altLang="en-US" sz="2200" b="1" i="1" dirty="0">
                <a:latin typeface="Times New Roman" charset="0"/>
                <a:sym typeface="Symbol" charset="2"/>
              </a:rPr>
              <a:t>		 		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dirty="0">
                <a:solidFill>
                  <a:schemeClr val="accent2"/>
                </a:solidFill>
                <a:latin typeface="Symbol" charset="2"/>
                <a:sym typeface="Symbol" charset="2"/>
              </a:rPr>
              <a:t>-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A.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top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		</a:t>
            </a:r>
            <a:r>
              <a:rPr lang="en-US" altLang="en-US" sz="2200" b="1" i="1" dirty="0">
                <a:latin typeface="Times New Roman" charset="0"/>
                <a:sym typeface="Symbol" charset="2"/>
              </a:rPr>
              <a:t>n</a:t>
            </a:r>
            <a:endParaRPr lang="en-US" altLang="en-US" sz="2200" b="1" i="1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en-US" sz="2200" dirty="0" err="1">
                <a:latin typeface="Times New Roman" charset="0"/>
              </a:rPr>
              <a:t>.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</a:rPr>
              <a:t>push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22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altLang="en-US" sz="2200" dirty="0">
                <a:solidFill>
                  <a:schemeClr val="accent2"/>
                </a:solidFill>
                <a:latin typeface="Times New Roman" charset="0"/>
              </a:rPr>
              <a:t>)										</a:t>
            </a:r>
            <a:r>
              <a:rPr lang="en-US" altLang="en-US" sz="2200" b="1" i="1" dirty="0">
                <a:latin typeface="Times New Roman" charset="0"/>
                <a:sym typeface="Symbol" charset="2"/>
              </a:rPr>
              <a:t>n</a:t>
            </a:r>
            <a:endParaRPr lang="en-US" altLang="en-US" sz="2200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return</a:t>
            </a:r>
            <a:r>
              <a:rPr lang="en-US" altLang="en-US" sz="2200" dirty="0">
                <a:latin typeface="Times New Roman" charset="0"/>
                <a:sym typeface="Symbol" charset="2"/>
              </a:rPr>
              <a:t> </a:t>
            </a:r>
            <a:r>
              <a:rPr lang="en-US" altLang="en-US" sz="22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S 			      							</a:t>
            </a:r>
            <a:r>
              <a:rPr lang="en-US" altLang="en-US" sz="2200" dirty="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24582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57200" y="1316244"/>
            <a:ext cx="3505200" cy="500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Blip>
                <a:blip r:embed="rId2"/>
              </a:buBlip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Each index of the array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Char char="n"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Is pushed into the stack exactly one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Char char="n"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Is popped from the stack at most once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Blip>
                <a:blip r:embed="rId2"/>
              </a:buBlip>
            </a:pP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Blip>
                <a:blip r:embed="rId2"/>
              </a:buBlip>
            </a:pPr>
            <a:r>
              <a:rPr lang="en-US" altLang="en-US" u="sng" dirty="0">
                <a:latin typeface="Calibri" charset="0"/>
                <a:ea typeface="Calibri" charset="0"/>
                <a:cs typeface="Calibri" charset="0"/>
              </a:rPr>
              <a:t>The statements in the while-loop are executed at most </a:t>
            </a:r>
            <a:r>
              <a:rPr lang="en-US" altLang="en-US" b="1" i="1" u="sng" dirty="0">
                <a:latin typeface="Calibri" charset="0"/>
                <a:ea typeface="Calibri" charset="0"/>
                <a:cs typeface="Calibri" charset="0"/>
                <a:sym typeface="Symbol" charset="2"/>
              </a:rPr>
              <a:t>n</a:t>
            </a:r>
            <a:r>
              <a:rPr lang="en-US" altLang="en-US" u="sng" dirty="0">
                <a:latin typeface="Calibri" charset="0"/>
                <a:ea typeface="Calibri" charset="0"/>
                <a:cs typeface="Calibri" charset="0"/>
              </a:rPr>
              <a:t> times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Blip>
                <a:blip r:embed="rId2"/>
              </a:buBlip>
            </a:pP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Blip>
                <a:blip r:embed="rId2"/>
              </a:buBlip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Algorithm </a:t>
            </a:r>
            <a:r>
              <a:rPr lang="en-US" altLang="en-US" b="1" i="1" dirty="0">
                <a:latin typeface="Calibri" charset="0"/>
                <a:ea typeface="Calibri" charset="0"/>
                <a:cs typeface="Calibri" charset="0"/>
                <a:sym typeface="Symbol" charset="2"/>
              </a:rPr>
              <a:t>spans2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runs in </a:t>
            </a:r>
            <a:r>
              <a:rPr lang="en-US" altLang="en-US" b="1" i="1" dirty="0">
                <a:latin typeface="Calibri" charset="0"/>
                <a:ea typeface="Calibri" charset="0"/>
                <a:cs typeface="Calibri" charset="0"/>
                <a:sym typeface="Symbol" charset="2"/>
              </a:rPr>
              <a:t>O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charset="2"/>
              </a:rPr>
              <a:t>(</a:t>
            </a:r>
            <a:r>
              <a:rPr lang="en-US" altLang="en-US" b="1" i="1" dirty="0">
                <a:latin typeface="Calibri" charset="0"/>
                <a:ea typeface="Calibri" charset="0"/>
                <a:cs typeface="Calibri" charset="0"/>
                <a:sym typeface="Symbol" charset="2"/>
              </a:rPr>
              <a:t>n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charset="2"/>
              </a:rPr>
              <a:t>)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time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57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Reading: Chapter 5.1</a:t>
            </a:r>
          </a:p>
          <a:p>
            <a:endParaRPr lang="en-US" dirty="0"/>
          </a:p>
          <a:p>
            <a:r>
              <a:rPr lang="en-US" dirty="0"/>
              <a:t>Last-In-First-Out Data Structure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581400"/>
            <a:ext cx="6096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5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Stack ADT</a:t>
            </a:r>
          </a:p>
        </p:txBody>
      </p:sp>
      <p:sp>
        <p:nvSpPr>
          <p:cNvPr id="1030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</a:t>
            </a:r>
            <a:r>
              <a:rPr lang="en-US" altLang="en-US" sz="2400" dirty="0">
                <a:solidFill>
                  <a:schemeClr val="tx2"/>
                </a:solidFill>
              </a:rPr>
              <a:t>Stack</a:t>
            </a:r>
            <a:r>
              <a:rPr lang="en-US" altLang="en-US" sz="2400" dirty="0"/>
              <a:t> ADT stores arbitrary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Insertions and deletions follow the last-in first-out scheme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Think of a spring-loaded plate dispenser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Main stack operations: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push</a:t>
            </a:r>
            <a:r>
              <a:rPr lang="en-US" altLang="en-US" sz="2000" dirty="0"/>
              <a:t>(object): inserts an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object </a:t>
            </a:r>
            <a:r>
              <a:rPr lang="en-US" altLang="en-US" sz="2000" dirty="0">
                <a:solidFill>
                  <a:schemeClr val="tx2"/>
                </a:solidFill>
              </a:rPr>
              <a:t>pop</a:t>
            </a:r>
            <a:r>
              <a:rPr lang="en-US" altLang="en-US" sz="2000" dirty="0"/>
              <a:t>(): removes the last inserted element</a:t>
            </a:r>
          </a:p>
        </p:txBody>
      </p:sp>
      <p:sp>
        <p:nvSpPr>
          <p:cNvPr id="1031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Auxiliary stack operations:</a:t>
            </a:r>
          </a:p>
          <a:p>
            <a:pPr lvl="1" eaLnBrk="1" hangingPunct="1"/>
            <a:r>
              <a:rPr lang="en-US" altLang="en-US" sz="2000"/>
              <a:t>object </a:t>
            </a:r>
            <a:r>
              <a:rPr lang="en-US" altLang="en-US" sz="2000">
                <a:solidFill>
                  <a:schemeClr val="tx2"/>
                </a:solidFill>
              </a:rPr>
              <a:t>top</a:t>
            </a:r>
            <a:r>
              <a:rPr lang="en-US" altLang="en-US" sz="2000"/>
              <a:t>(): returns the last inserted element without removing it</a:t>
            </a:r>
          </a:p>
          <a:p>
            <a:pPr lvl="1" eaLnBrk="1" hangingPunct="1"/>
            <a:r>
              <a:rPr lang="en-US" altLang="en-US" sz="2000"/>
              <a:t>integer </a:t>
            </a:r>
            <a:r>
              <a:rPr lang="en-US" altLang="en-US" sz="2000">
                <a:solidFill>
                  <a:schemeClr val="tx2"/>
                </a:solidFill>
              </a:rPr>
              <a:t>size</a:t>
            </a:r>
            <a:r>
              <a:rPr lang="en-US" altLang="en-US" sz="2000"/>
              <a:t>(): returns the number of elements stored</a:t>
            </a:r>
          </a:p>
          <a:p>
            <a:pPr lvl="1" eaLnBrk="1" hangingPunct="1"/>
            <a:r>
              <a:rPr lang="en-US" altLang="en-US" sz="2000"/>
              <a:t>boolean </a:t>
            </a:r>
            <a:r>
              <a:rPr lang="en-US" altLang="en-US" sz="2000">
                <a:solidFill>
                  <a:schemeClr val="tx2"/>
                </a:solidFill>
              </a:rPr>
              <a:t>empty</a:t>
            </a:r>
            <a:r>
              <a:rPr lang="en-US" altLang="en-US" sz="2000"/>
              <a:t>(): indicates whether no elements are stored</a:t>
            </a:r>
          </a:p>
        </p:txBody>
      </p:sp>
      <p:sp>
        <p:nvSpPr>
          <p:cNvPr id="102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2F4F22F-A90A-2744-A577-1759C32B86EE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graphicFrame>
        <p:nvGraphicFramePr>
          <p:cNvPr id="1026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7666"/>
              </p:ext>
            </p:extLst>
          </p:nvPr>
        </p:nvGraphicFramePr>
        <p:xfrm>
          <a:off x="6223793" y="4294641"/>
          <a:ext cx="1116013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Photo Editor Photo" r:id="rId3" imgW="1980952" imgH="3610479" progId="MSPhotoEd.3">
                  <p:embed/>
                </p:oleObj>
              </mc:Choice>
              <mc:Fallback>
                <p:oleObj name="Photo Editor Photo" r:id="rId3" imgW="1980952" imgH="3610479" progId="MSPhotoEd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793" y="4294641"/>
                        <a:ext cx="1116013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Interface in C++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400" dirty="0"/>
              <a:t>C++ interface corresponding to our Stack ADT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400" dirty="0"/>
              <a:t>Uses an exception class </a:t>
            </a:r>
            <a:r>
              <a:rPr lang="en-US" altLang="en-US" sz="2400" dirty="0" err="1">
                <a:solidFill>
                  <a:schemeClr val="hlink"/>
                </a:solidFill>
              </a:rPr>
              <a:t>StackEmpty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400" dirty="0"/>
              <a:t>Different from the built-in C++ STL class </a:t>
            </a:r>
            <a:r>
              <a:rPr lang="en-US" altLang="en-US" sz="2400" dirty="0">
                <a:solidFill>
                  <a:schemeClr val="tx2"/>
                </a:solidFill>
              </a:rPr>
              <a:t>stack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endParaRPr lang="en-US" alt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endParaRPr lang="en-US" alt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400" dirty="0">
                <a:solidFill>
                  <a:schemeClr val="tx2"/>
                </a:solidFill>
              </a:rPr>
              <a:t>STL: Standard Template Library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60F78DA-F9CC-154C-A331-31A61E12D84B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644885" y="1371600"/>
            <a:ext cx="4191000" cy="3786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template &lt;typename E&gt;</a:t>
            </a:r>
            <a:r>
              <a:rPr lang="en-US" altLang="en-US" b="1">
                <a:latin typeface="Arial Narrow" charset="0"/>
              </a:rPr>
              <a:t> </a:t>
            </a: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class</a:t>
            </a:r>
            <a:r>
              <a:rPr lang="en-US" altLang="en-US" b="1">
                <a:solidFill>
                  <a:schemeClr val="tx2"/>
                </a:solidFill>
                <a:latin typeface="Arial Narrow" charset="0"/>
              </a:rPr>
              <a:t> Stack </a:t>
            </a:r>
            <a:r>
              <a:rPr lang="en-US" altLang="en-US" b="1">
                <a:latin typeface="Arial Narrow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{</a:t>
            </a: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public:</a:t>
            </a:r>
          </a:p>
          <a:p>
            <a:pPr eaLnBrk="1" hangingPunct="1"/>
            <a:r>
              <a:rPr lang="en-US" altLang="en-US" b="1">
                <a:latin typeface="Arial Narrow" charset="0"/>
              </a:rPr>
              <a:t>	int </a:t>
            </a:r>
            <a:r>
              <a:rPr lang="en-US" altLang="en-US" b="1">
                <a:solidFill>
                  <a:schemeClr val="tx2"/>
                </a:solidFill>
                <a:latin typeface="Arial Narrow" charset="0"/>
              </a:rPr>
              <a:t>size() 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const</a:t>
            </a:r>
            <a:r>
              <a:rPr lang="en-US" altLang="en-US" b="1">
                <a:latin typeface="Arial Narrow" charset="0"/>
              </a:rPr>
              <a:t>;</a:t>
            </a:r>
          </a:p>
          <a:p>
            <a:pPr eaLnBrk="1" hangingPunct="1"/>
            <a:r>
              <a:rPr lang="en-US" altLang="en-US" b="1">
                <a:latin typeface="Arial Narrow" charset="0"/>
              </a:rPr>
              <a:t>	bool </a:t>
            </a:r>
            <a:r>
              <a:rPr lang="en-US" altLang="en-US" b="1">
                <a:solidFill>
                  <a:schemeClr val="tx2"/>
                </a:solidFill>
                <a:latin typeface="Arial Narrow" charset="0"/>
              </a:rPr>
              <a:t>empty() 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const</a:t>
            </a:r>
            <a:r>
              <a:rPr lang="en-US" altLang="en-US" b="1">
                <a:latin typeface="Arial Narrow" charset="0"/>
              </a:rPr>
              <a:t>;</a:t>
            </a:r>
          </a:p>
          <a:p>
            <a:pPr eaLnBrk="1" hangingPunct="1"/>
            <a:r>
              <a:rPr lang="en-US" altLang="en-US" b="1">
                <a:latin typeface="Arial Narrow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const </a:t>
            </a:r>
            <a:r>
              <a:rPr lang="en-US" altLang="en-US" b="1">
                <a:latin typeface="Arial Narrow" charset="0"/>
              </a:rPr>
              <a:t>E&amp; </a:t>
            </a:r>
            <a:r>
              <a:rPr lang="en-US" altLang="en-US" b="1">
                <a:solidFill>
                  <a:schemeClr val="tx2"/>
                </a:solidFill>
                <a:latin typeface="Arial Narrow" charset="0"/>
              </a:rPr>
              <a:t>top() 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const </a:t>
            </a:r>
            <a:br>
              <a:rPr lang="en-US" altLang="en-US" b="1">
                <a:solidFill>
                  <a:srgbClr val="000000"/>
                </a:solidFill>
                <a:latin typeface="Arial Narrow" charset="0"/>
              </a:rPr>
            </a:b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			throw</a:t>
            </a:r>
            <a:r>
              <a:rPr lang="en-US" altLang="en-US" b="1">
                <a:latin typeface="Arial Narrow" charset="0"/>
              </a:rPr>
              <a:t>(</a:t>
            </a:r>
            <a:r>
              <a:rPr lang="en-US" altLang="en-US" b="1">
                <a:solidFill>
                  <a:schemeClr val="hlink"/>
                </a:solidFill>
                <a:latin typeface="Arial Narrow" charset="0"/>
              </a:rPr>
              <a:t>StackEmpty</a:t>
            </a:r>
            <a:r>
              <a:rPr lang="en-US" altLang="en-US" b="1">
                <a:latin typeface="Arial Narrow" charset="0"/>
              </a:rPr>
              <a:t>);</a:t>
            </a:r>
          </a:p>
          <a:p>
            <a:pPr eaLnBrk="1" hangingPunct="1"/>
            <a:r>
              <a:rPr lang="en-US" altLang="en-US" b="1">
                <a:latin typeface="Arial Narrow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void</a:t>
            </a:r>
            <a:r>
              <a:rPr lang="en-US" altLang="en-US" b="1">
                <a:latin typeface="Arial Narrow" charset="0"/>
              </a:rPr>
              <a:t> </a:t>
            </a:r>
            <a:r>
              <a:rPr lang="en-US" altLang="en-US" b="1">
                <a:solidFill>
                  <a:schemeClr val="tx2"/>
                </a:solidFill>
                <a:latin typeface="Arial Narrow" charset="0"/>
              </a:rPr>
              <a:t>push(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const </a:t>
            </a:r>
            <a:r>
              <a:rPr lang="en-US" altLang="en-US" b="1">
                <a:latin typeface="Arial Narrow" charset="0"/>
              </a:rPr>
              <a:t>E&amp;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 e</a:t>
            </a:r>
            <a:r>
              <a:rPr lang="en-US" altLang="en-US" b="1">
                <a:solidFill>
                  <a:schemeClr val="tx2"/>
                </a:solidFill>
                <a:latin typeface="Arial Narrow" charset="0"/>
              </a:rPr>
              <a:t>)</a:t>
            </a:r>
            <a:r>
              <a:rPr lang="en-US" altLang="en-US" b="1">
                <a:latin typeface="Arial Narrow" charset="0"/>
              </a:rPr>
              <a:t>;</a:t>
            </a:r>
          </a:p>
          <a:p>
            <a:pPr eaLnBrk="1" hangingPunct="1"/>
            <a:r>
              <a:rPr lang="en-US" altLang="en-US" b="1">
                <a:latin typeface="Arial Narrow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void</a:t>
            </a:r>
            <a:r>
              <a:rPr lang="en-US" altLang="en-US" b="1">
                <a:latin typeface="Arial Narrow" charset="0"/>
              </a:rPr>
              <a:t> </a:t>
            </a:r>
            <a:r>
              <a:rPr lang="en-US" altLang="en-US" b="1">
                <a:solidFill>
                  <a:schemeClr val="tx2"/>
                </a:solidFill>
                <a:latin typeface="Arial Narrow" charset="0"/>
              </a:rPr>
              <a:t>pop()</a:t>
            </a: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 throw</a:t>
            </a:r>
            <a:r>
              <a:rPr lang="en-US" altLang="en-US" b="1">
                <a:latin typeface="Arial Narrow" charset="0"/>
              </a:rPr>
              <a:t>(</a:t>
            </a:r>
            <a:r>
              <a:rPr lang="en-US" altLang="en-US" b="1">
                <a:solidFill>
                  <a:schemeClr val="hlink"/>
                </a:solidFill>
                <a:latin typeface="Arial Narrow" charset="0"/>
              </a:rPr>
              <a:t>StackEmpty</a:t>
            </a:r>
            <a:r>
              <a:rPr lang="en-US" altLang="en-US" b="1">
                <a:latin typeface="Arial Narrow" charset="0"/>
              </a:rPr>
              <a:t>); </a:t>
            </a:r>
            <a:br>
              <a:rPr lang="en-US" altLang="en-US" b="1">
                <a:latin typeface="Arial Narrow" charset="0"/>
              </a:rPr>
            </a:br>
            <a:r>
              <a:rPr lang="en-US" altLang="en-US" b="1">
                <a:solidFill>
                  <a:srgbClr val="000000"/>
                </a:solidFill>
                <a:latin typeface="Arial Narrow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Applications of Stacks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dirty="0"/>
              <a:t>Direct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Page-visited history in a Web browser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Undo sequence in a text editor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Chain of method calls in the C++ run-time system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dirty="0"/>
              <a:t>Indirect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Auxiliary data structure for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Component of other data structures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9D8D787-24DB-5541-940B-EC873737AFDF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C++ Run-Time Stack</a:t>
            </a:r>
          </a:p>
        </p:txBody>
      </p:sp>
      <p:sp>
        <p:nvSpPr>
          <p:cNvPr id="122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380998" y="1212850"/>
            <a:ext cx="4875215" cy="526414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000" dirty="0"/>
              <a:t>The C++ run-time system keeps track of the chain of active functions with a stack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000" dirty="0"/>
              <a:t>When a function is called, the system pushes on the stack a frame containing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latin typeface="Calibri" charset="0"/>
                <a:ea typeface="Calibri" charset="0"/>
                <a:cs typeface="Calibri" charset="0"/>
              </a:rPr>
              <a:t>Local variables and return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latin typeface="Calibri" charset="0"/>
                <a:ea typeface="Calibri" charset="0"/>
                <a:cs typeface="Calibri" charset="0"/>
              </a:rPr>
              <a:t>Program counter, keeping track of the statement being executed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000" dirty="0"/>
              <a:t>When the function ends, its frame is popped from the stack and control is passed to the function on top of the stack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000" dirty="0"/>
              <a:t>Allows for </a:t>
            </a:r>
            <a:r>
              <a:rPr lang="en-US" altLang="en-US" sz="2000" dirty="0">
                <a:solidFill>
                  <a:srgbClr val="C00000"/>
                </a:solidFill>
              </a:rPr>
              <a:t>recursion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endParaRPr lang="en-US" altLang="en-US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en-US" sz="2000" dirty="0">
                <a:solidFill>
                  <a:srgbClr val="C00000"/>
                </a:solidFill>
              </a:rPr>
              <a:t>PC: Program Counter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3DD3324-BF41-B246-B680-4DA7FBED73A1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grpSp>
        <p:nvGrpSpPr>
          <p:cNvPr id="12292" name="Group 137"/>
          <p:cNvGrpSpPr>
            <a:grpSpLocks/>
          </p:cNvGrpSpPr>
          <p:nvPr/>
        </p:nvGrpSpPr>
        <p:grpSpPr bwMode="auto">
          <a:xfrm>
            <a:off x="7162800" y="1600200"/>
            <a:ext cx="1447800" cy="4572000"/>
            <a:chOff x="4512" y="864"/>
            <a:chExt cx="912" cy="3024"/>
          </a:xfrm>
        </p:grpSpPr>
        <p:sp>
          <p:nvSpPr>
            <p:cNvPr id="12304" name="Rectangle 133"/>
            <p:cNvSpPr>
              <a:spLocks noChangeArrowheads="1"/>
            </p:cNvSpPr>
            <p:nvPr/>
          </p:nvSpPr>
          <p:spPr bwMode="auto">
            <a:xfrm>
              <a:off x="4512" y="864"/>
              <a:ext cx="912" cy="302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12305" name="Line 134"/>
            <p:cNvSpPr>
              <a:spLocks noChangeShapeType="1"/>
            </p:cNvSpPr>
            <p:nvPr/>
          </p:nvSpPr>
          <p:spPr bwMode="auto">
            <a:xfrm>
              <a:off x="4512" y="864"/>
              <a:ext cx="0" cy="3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6" name="Line 135"/>
            <p:cNvSpPr>
              <a:spLocks noChangeShapeType="1"/>
            </p:cNvSpPr>
            <p:nvPr/>
          </p:nvSpPr>
          <p:spPr bwMode="auto">
            <a:xfrm>
              <a:off x="5424" y="864"/>
              <a:ext cx="0" cy="3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7" name="Line 136"/>
            <p:cNvSpPr>
              <a:spLocks noChangeShapeType="1"/>
            </p:cNvSpPr>
            <p:nvPr/>
          </p:nvSpPr>
          <p:spPr bwMode="auto">
            <a:xfrm>
              <a:off x="4512" y="3876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295" name="Rectangle 112"/>
          <p:cNvSpPr>
            <a:spLocks noChangeArrowheads="1"/>
          </p:cNvSpPr>
          <p:nvPr/>
        </p:nvSpPr>
        <p:spPr bwMode="auto">
          <a:xfrm>
            <a:off x="8220075" y="3565525"/>
            <a:ext cx="7938" cy="15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Freeform 118"/>
          <p:cNvSpPr>
            <a:spLocks/>
          </p:cNvSpPr>
          <p:nvPr/>
        </p:nvSpPr>
        <p:spPr bwMode="auto">
          <a:xfrm>
            <a:off x="8277225" y="4351338"/>
            <a:ext cx="7938" cy="9525"/>
          </a:xfrm>
          <a:custGeom>
            <a:avLst/>
            <a:gdLst>
              <a:gd name="T0" fmla="*/ 2147483647 w 5"/>
              <a:gd name="T1" fmla="*/ 0 h 6"/>
              <a:gd name="T2" fmla="*/ 2147483647 w 5"/>
              <a:gd name="T3" fmla="*/ 0 h 6"/>
              <a:gd name="T4" fmla="*/ 0 w 5"/>
              <a:gd name="T5" fmla="*/ 2147483647 h 6"/>
              <a:gd name="T6" fmla="*/ 0 w 5"/>
              <a:gd name="T7" fmla="*/ 2147483647 h 6"/>
              <a:gd name="T8" fmla="*/ 2147483647 w 5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6"/>
              <a:gd name="T17" fmla="*/ 5 w 5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6">
                <a:moveTo>
                  <a:pt x="5" y="0"/>
                </a:moveTo>
                <a:lnTo>
                  <a:pt x="5" y="0"/>
                </a:lnTo>
                <a:lnTo>
                  <a:pt x="0" y="6"/>
                </a:lnTo>
                <a:lnTo>
                  <a:pt x="5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126"/>
          <p:cNvSpPr>
            <a:spLocks noChangeArrowheads="1"/>
          </p:cNvSpPr>
          <p:nvPr/>
        </p:nvSpPr>
        <p:spPr bwMode="auto">
          <a:xfrm>
            <a:off x="8220075" y="1625600"/>
            <a:ext cx="7938" cy="15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Rectangle 127"/>
          <p:cNvSpPr>
            <a:spLocks noChangeArrowheads="1"/>
          </p:cNvSpPr>
          <p:nvPr/>
        </p:nvSpPr>
        <p:spPr bwMode="auto">
          <a:xfrm>
            <a:off x="8220075" y="2281238"/>
            <a:ext cx="7938" cy="15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Text Box 129"/>
          <p:cNvSpPr txBox="1">
            <a:spLocks noChangeArrowheads="1"/>
          </p:cNvSpPr>
          <p:nvPr/>
        </p:nvSpPr>
        <p:spPr bwMode="auto">
          <a:xfrm>
            <a:off x="5638800" y="1524000"/>
            <a:ext cx="16002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Arial Narrow" charset="0"/>
              </a:rPr>
              <a:t>main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() {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</a:t>
            </a:r>
            <a:r>
              <a:rPr lang="en-US" altLang="en-US" dirty="0" err="1">
                <a:solidFill>
                  <a:schemeClr val="accent2"/>
                </a:solidFill>
                <a:latin typeface="Arial Narrow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Arial Narrow" charset="0"/>
              </a:rPr>
              <a:t>i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 = 5;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foo(</a:t>
            </a:r>
            <a:r>
              <a:rPr lang="en-US" altLang="en-US" dirty="0" err="1">
                <a:solidFill>
                  <a:schemeClr val="accent2"/>
                </a:solidFill>
                <a:latin typeface="Arial Narrow" charset="0"/>
              </a:rPr>
              <a:t>i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);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Arial Narrow" charset="0"/>
              </a:rPr>
              <a:t>foo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Arial Narrow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 j) {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</a:t>
            </a:r>
            <a:r>
              <a:rPr lang="en-US" altLang="en-US" dirty="0" err="1">
                <a:solidFill>
                  <a:schemeClr val="accent2"/>
                </a:solidFill>
                <a:latin typeface="Arial Narrow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 k;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k = j+1;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bar(k);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Arial Narrow" charset="0"/>
              </a:rPr>
              <a:t>bar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Arial Narrow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 m) {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…</a:t>
            </a:r>
            <a:br>
              <a:rPr lang="en-US" altLang="en-US" dirty="0">
                <a:solidFill>
                  <a:schemeClr val="accent2"/>
                </a:solidFill>
                <a:latin typeface="Arial Narrow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Arial Narrow" charset="0"/>
              </a:rPr>
              <a:t>	}</a:t>
            </a:r>
          </a:p>
        </p:txBody>
      </p:sp>
      <p:sp>
        <p:nvSpPr>
          <p:cNvPr id="12300" name="Rectangle 130"/>
          <p:cNvSpPr>
            <a:spLocks noChangeArrowheads="1"/>
          </p:cNvSpPr>
          <p:nvPr/>
        </p:nvSpPr>
        <p:spPr bwMode="auto">
          <a:xfrm>
            <a:off x="7315200" y="2057400"/>
            <a:ext cx="1143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bar</a:t>
            </a:r>
          </a:p>
          <a:p>
            <a:pPr eaLnBrk="1" hangingPunct="1"/>
            <a:r>
              <a:rPr lang="en-US" altLang="en-US" sz="2000"/>
              <a:t>  PC = 1</a:t>
            </a:r>
            <a:br>
              <a:rPr lang="en-US" altLang="en-US" sz="2000"/>
            </a:br>
            <a:r>
              <a:rPr lang="en-US" altLang="en-US" sz="2000"/>
              <a:t>  m = 6</a:t>
            </a:r>
          </a:p>
        </p:txBody>
      </p:sp>
      <p:sp>
        <p:nvSpPr>
          <p:cNvPr id="12301" name="Rectangle 131"/>
          <p:cNvSpPr>
            <a:spLocks noChangeArrowheads="1"/>
          </p:cNvSpPr>
          <p:nvPr/>
        </p:nvSpPr>
        <p:spPr bwMode="auto">
          <a:xfrm>
            <a:off x="7315200" y="3314700"/>
            <a:ext cx="1143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foo</a:t>
            </a:r>
          </a:p>
          <a:p>
            <a:pPr eaLnBrk="1" hangingPunct="1"/>
            <a:r>
              <a:rPr lang="en-US" altLang="en-US" sz="2000"/>
              <a:t>  PC = 3</a:t>
            </a:r>
            <a:br>
              <a:rPr lang="en-US" altLang="en-US" sz="2000"/>
            </a:br>
            <a:r>
              <a:rPr lang="en-US" altLang="en-US" sz="2000"/>
              <a:t>  j = 5</a:t>
            </a:r>
          </a:p>
          <a:p>
            <a:pPr eaLnBrk="1" hangingPunct="1"/>
            <a:r>
              <a:rPr lang="en-US" altLang="en-US" sz="2000"/>
              <a:t>  k = 6</a:t>
            </a:r>
          </a:p>
        </p:txBody>
      </p:sp>
      <p:sp>
        <p:nvSpPr>
          <p:cNvPr id="12302" name="Rectangle 132"/>
          <p:cNvSpPr>
            <a:spLocks noChangeArrowheads="1"/>
          </p:cNvSpPr>
          <p:nvPr/>
        </p:nvSpPr>
        <p:spPr bwMode="auto">
          <a:xfrm>
            <a:off x="7315200" y="4953000"/>
            <a:ext cx="1143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main</a:t>
            </a:r>
          </a:p>
          <a:p>
            <a:pPr eaLnBrk="1" hangingPunct="1"/>
            <a:r>
              <a:rPr lang="en-US" altLang="en-US" sz="2000"/>
              <a:t>  PC = 2</a:t>
            </a:r>
            <a:br>
              <a:rPr lang="en-US" altLang="en-US" sz="2000"/>
            </a:br>
            <a:r>
              <a:rPr lang="en-US" altLang="en-US" sz="2000"/>
              <a:t>  i = 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Implementation: Array-based Stack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380998" y="1212850"/>
            <a:ext cx="8077202" cy="52641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simple way of implementing the Stack ADT uses an array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We add elements from left to right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variable keeps track of the  index of the top element 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43DBC30-A1ED-6342-B11F-7F23FC7A3E5F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D91C3B-06CE-4D4F-AB0D-2C82DED34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03" y="3962400"/>
            <a:ext cx="7192297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Implementation: Array-based Stack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simple way of implementing the Stack ADT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Add elements from left to right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variable keeps track of the index of the top element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array storing the stack elements may become full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push operation will then throw a </a:t>
            </a:r>
            <a:r>
              <a:rPr lang="en-US" altLang="en-US" sz="2000" dirty="0" err="1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StackFull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exception</a:t>
            </a:r>
            <a:r>
              <a:rPr lang="en-US" altLang="en-US" sz="2000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Limitation of the array-based 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Not intrinsic to the Stack ADT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43DBC30-A1ED-6342-B11F-7F23FC7A3E5F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BA4718-ED5B-1E4F-A028-2679107301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03"/>
          <a:stretch/>
        </p:blipFill>
        <p:spPr>
          <a:xfrm>
            <a:off x="4800600" y="1239744"/>
            <a:ext cx="379700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85889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3218</TotalTime>
  <Words>2114</Words>
  <Application>Microsoft Macintosh PowerPoint</Application>
  <PresentationFormat>화면 슬라이드 쇼(4:3)</PresentationFormat>
  <Paragraphs>320</Paragraphs>
  <Slides>21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Calibri</vt:lpstr>
      <vt:lpstr>Symbol</vt:lpstr>
      <vt:lpstr>Tahoma</vt:lpstr>
      <vt:lpstr>Times New Roman</vt:lpstr>
      <vt:lpstr>Wingdings</vt:lpstr>
      <vt:lpstr>1_Blueprint</vt:lpstr>
      <vt:lpstr>Photo Editor Photo</vt:lpstr>
      <vt:lpstr>Chart</vt:lpstr>
      <vt:lpstr>Stacks</vt:lpstr>
      <vt:lpstr>Example: Algorithm on an Example Expression</vt:lpstr>
      <vt:lpstr>Overview and Reading</vt:lpstr>
      <vt:lpstr>The Stack ADT</vt:lpstr>
      <vt:lpstr>Stack Interface in C++</vt:lpstr>
      <vt:lpstr>Applications of Stacks</vt:lpstr>
      <vt:lpstr>Example: C++ Run-Time Stack</vt:lpstr>
      <vt:lpstr>Example Implementation: Array-based Stack</vt:lpstr>
      <vt:lpstr>Example Implementation: Array-based Stack</vt:lpstr>
      <vt:lpstr>Performance and Limitations</vt:lpstr>
      <vt:lpstr>Array-based Stack in C++</vt:lpstr>
      <vt:lpstr>Example use in C++</vt:lpstr>
      <vt:lpstr>Stack in C++ STL</vt:lpstr>
      <vt:lpstr>Example: Parentheses Matching</vt:lpstr>
      <vt:lpstr>Example: Computing Spans</vt:lpstr>
      <vt:lpstr>Algorithm: span1</vt:lpstr>
      <vt:lpstr>Quadratic Algorithm</vt:lpstr>
      <vt:lpstr>Algorithm: span2</vt:lpstr>
      <vt:lpstr>Computing Spans with a Stack</vt:lpstr>
      <vt:lpstr>Linear Algorithm</vt:lpstr>
      <vt:lpstr>PowerPoint 프레젠테이션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Microsoft Office User</cp:lastModifiedBy>
  <cp:revision>285</cp:revision>
  <cp:lastPrinted>2017-09-12T04:31:53Z</cp:lastPrinted>
  <dcterms:created xsi:type="dcterms:W3CDTF">2002-01-21T02:22:10Z</dcterms:created>
  <dcterms:modified xsi:type="dcterms:W3CDTF">2021-02-23T00:59:37Z</dcterms:modified>
</cp:coreProperties>
</file>