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0" r:id="rId3"/>
    <p:sldId id="321" r:id="rId4"/>
    <p:sldId id="322" r:id="rId5"/>
    <p:sldId id="310" r:id="rId6"/>
    <p:sldId id="323" r:id="rId7"/>
    <p:sldId id="324" r:id="rId8"/>
    <p:sldId id="316" r:id="rId9"/>
    <p:sldId id="318" r:id="rId10"/>
    <p:sldId id="325" r:id="rId11"/>
    <p:sldId id="317" r:id="rId12"/>
    <p:sldId id="326" r:id="rId13"/>
    <p:sldId id="328" r:id="rId14"/>
    <p:sldId id="329" r:id="rId15"/>
    <p:sldId id="330" r:id="rId16"/>
    <p:sldId id="331" r:id="rId17"/>
    <p:sldId id="332" r:id="rId18"/>
    <p:sldId id="334" r:id="rId19"/>
    <p:sldId id="333" r:id="rId20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4F6"/>
    <a:srgbClr val="6289F8"/>
    <a:srgbClr val="8097F8"/>
    <a:srgbClr val="2C61F6"/>
    <a:srgbClr val="F8F0D0"/>
    <a:srgbClr val="F2E4AA"/>
    <a:srgbClr val="000000"/>
    <a:srgbClr val="F4E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 showGuide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Sequences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39AC8BBA-3461-FE4C-96CC-25F0D3F16E1F}" type="datetime8">
              <a:rPr lang="en-US" smtClean="0"/>
              <a:t>2/23/21 9:55 AM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3EE275C9-ECA6-254B-84C9-3181C2F18FB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Sequences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2D232F62-5D36-8441-8439-AB76C38D7F11}" type="datetime8">
              <a:rPr lang="en-US" smtClean="0"/>
              <a:t>2/23/21 9:55 AM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A44B7DC9-579F-B64E-8A99-14FF94C5D21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 sz="1300"/>
              <a:t>Sequences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F9D3ED5-7E1A-A949-8076-C7EFF137402D}" type="datetime8">
              <a:rPr lang="en-US" altLang="x-none" sz="1300" smtClean="0"/>
              <a:t>2/23/21 9:55 AM</a:t>
            </a:fld>
            <a:endParaRPr lang="en-US" altLang="x-none" sz="1300"/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1FFAC32-AF81-304F-A8BE-3F5080E5A7A0}" type="slidenum">
              <a:rPr lang="en-US" altLang="x-none" sz="1300"/>
              <a:pPr eaLnBrk="1" hangingPunct="1"/>
              <a:t>1</a:t>
            </a:fld>
            <a:endParaRPr lang="en-US" altLang="x-none" sz="1300"/>
          </a:p>
        </p:txBody>
      </p:sp>
      <p:sp>
        <p:nvSpPr>
          <p:cNvPr id="122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ko-KR" noProof="0"/>
              <a:t>Click to edit Master subtitle style</a:t>
            </a:r>
          </a:p>
        </p:txBody>
      </p:sp>
      <p:sp>
        <p:nvSpPr>
          <p:cNvPr id="69" name="Rectangle 7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Linked Lists</a:t>
            </a:r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25E3-1ADE-4AF1-B368-CEC577AF2D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Linked Lists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49E8-416C-4138-A0B8-49FD5E88F6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Linked Lists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1542-1D99-413D-9E9C-03E705EFEA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514600" y="27432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Questions?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17551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749F-3842-4CDA-A45E-FEEB9ACCE0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Linked Lists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5574-BA25-46F2-96A9-4FD8E6A9F6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0998" y="1212850"/>
            <a:ext cx="4038601" cy="5264149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233670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DB9-758D-4A23-930A-3B6D36D854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Linked Lists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C084-70A8-4E10-8657-24454BD552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Linked Lists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39ED-FE8B-4F5F-9E13-4B2F1133171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Linked Lists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1FFA-95F2-4CC5-BE63-CABE58D1D8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Linked Lists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EEE7-317F-41EB-9B49-5ED4279C88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Linked Lists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9C86-9D8A-4930-86BD-3620E8D963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304800"/>
            <a:ext cx="8534399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988" y="1295400"/>
            <a:ext cx="85384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399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714FB03D-A196-4C2D-91C1-708A7CFF3A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635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 altLang="x-none" dirty="0"/>
            </a:br>
            <a:r>
              <a:rPr lang="en-US" altLang="x-none" dirty="0"/>
              <a:t>EE 205, Yung Yi</a:t>
            </a:r>
            <a:br>
              <a:rPr lang="en-US" altLang="x-none" dirty="0"/>
            </a:br>
            <a:r>
              <a:rPr lang="en-US" altLang="x-none" dirty="0"/>
              <a:t>Lecture 2: Array and Linked Lists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6E019CB-BE93-BF42-B071-5F8B8979533B}" type="slidenum">
              <a:rPr lang="en-US" altLang="x-none" sz="1400"/>
              <a:pPr eaLnBrk="1" hangingPunct="1"/>
              <a:t>1</a:t>
            </a:fld>
            <a:endParaRPr lang="en-US" altLang="x-none" sz="1400"/>
          </a:p>
        </p:txBody>
      </p:sp>
      <p:sp>
        <p:nvSpPr>
          <p:cNvPr id="3076" name="Line 250"/>
          <p:cNvSpPr>
            <a:spLocks noChangeShapeType="1"/>
          </p:cNvSpPr>
          <p:nvPr/>
        </p:nvSpPr>
        <p:spPr bwMode="auto">
          <a:xfrm>
            <a:off x="2709863" y="4264025"/>
            <a:ext cx="441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078" name="Picture 2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871538" cy="106045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9" name="Picture 2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3752850"/>
            <a:ext cx="871537" cy="1020763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80" name="Picture 2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3873500"/>
            <a:ext cx="873125" cy="779463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81" name="Picture 2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3841750"/>
            <a:ext cx="871537" cy="842963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8696"/>
            <a:ext cx="4419600" cy="2484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" y="3739824"/>
            <a:ext cx="4115159" cy="2737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0"/>
            <a:ext cx="454025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898900"/>
            <a:ext cx="4406900" cy="172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52400" y="1022351"/>
            <a:ext cx="8959850" cy="271747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3739824"/>
            <a:ext cx="8959850" cy="281337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800600" y="1524000"/>
            <a:ext cx="3048000" cy="304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00600" y="1828800"/>
            <a:ext cx="3048000" cy="304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00600" y="2133600"/>
            <a:ext cx="3048000" cy="304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00600" y="2438400"/>
            <a:ext cx="3048000" cy="304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14899" y="4304975"/>
            <a:ext cx="3048000" cy="304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14899" y="4572000"/>
            <a:ext cx="3048000" cy="304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14899" y="4876800"/>
            <a:ext cx="3048000" cy="304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Inserting at the Tail and Removing at the 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0999" y="1219200"/>
            <a:ext cx="5334001" cy="2362200"/>
          </a:xfrm>
        </p:spPr>
        <p:txBody>
          <a:bodyPr/>
          <a:lstStyle/>
          <a:p>
            <a:pPr eaLnBrk="1" hangingPunct="1">
              <a:buFont typeface="Wingdings" charset="2"/>
              <a:buAutoNum type="arabicPeriod"/>
            </a:pPr>
            <a:r>
              <a:rPr lang="en-US" altLang="x-none" sz="2400" dirty="0"/>
              <a:t>Allocate a new node</a:t>
            </a:r>
          </a:p>
          <a:p>
            <a:pPr eaLnBrk="1" hangingPunct="1">
              <a:buFont typeface="Wingdings" charset="2"/>
              <a:buAutoNum type="arabicPeriod"/>
            </a:pPr>
            <a:r>
              <a:rPr lang="en-US" altLang="x-none" sz="2400" dirty="0"/>
              <a:t>Insert new element</a:t>
            </a:r>
          </a:p>
          <a:p>
            <a:pPr eaLnBrk="1" hangingPunct="1">
              <a:buFont typeface="Wingdings" charset="2"/>
              <a:buAutoNum type="arabicPeriod"/>
            </a:pPr>
            <a:r>
              <a:rPr lang="en-US" altLang="x-none" sz="2400" dirty="0"/>
              <a:t>Have new node point to null</a:t>
            </a:r>
          </a:p>
          <a:p>
            <a:pPr eaLnBrk="1" hangingPunct="1">
              <a:buFont typeface="Wingdings" charset="2"/>
              <a:buAutoNum type="arabicPeriod"/>
            </a:pPr>
            <a:r>
              <a:rPr lang="en-US" altLang="x-none" sz="2400" dirty="0"/>
              <a:t>Have old last node point to new node</a:t>
            </a:r>
          </a:p>
          <a:p>
            <a:pPr eaLnBrk="1" hangingPunct="1">
              <a:buFont typeface="Wingdings" charset="2"/>
              <a:buAutoNum type="arabicPeriod"/>
            </a:pPr>
            <a:r>
              <a:rPr lang="en-US" altLang="x-none" sz="2400" dirty="0"/>
              <a:t>Update tail to point to new node</a:t>
            </a: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94248EB-2F5D-F04C-90F8-2269A99B397C}" type="slidenum">
              <a:rPr lang="en-US" altLang="x-none" sz="1400"/>
              <a:pPr eaLnBrk="1" hangingPunct="1"/>
              <a:t>11</a:t>
            </a:fld>
            <a:endParaRPr lang="en-US" altLang="x-none" sz="1400"/>
          </a:p>
        </p:txBody>
      </p:sp>
      <p:sp>
        <p:nvSpPr>
          <p:cNvPr id="7174" name="Rectangle 7" descr="Rectangle: Click to edit Master text styles&#13;&#10;Second level&#13;&#10;Third level&#13;&#10;Fourth level&#13;&#10;Fifth level"/>
          <p:cNvSpPr>
            <a:spLocks noChangeArrowheads="1"/>
          </p:cNvSpPr>
          <p:nvPr/>
        </p:nvSpPr>
        <p:spPr bwMode="auto"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AutoNum type="arabicPeriod"/>
            </a:pPr>
            <a:endParaRPr lang="en-US" altLang="x-none" sz="28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380999" y="3860800"/>
            <a:ext cx="5334001" cy="2362200"/>
          </a:xfrm>
        </p:spPr>
        <p:txBody>
          <a:bodyPr/>
          <a:lstStyle/>
          <a:p>
            <a:pPr eaLnBrk="1" hangingPunct="1">
              <a:buFont typeface="Wingdings" charset="2"/>
              <a:buAutoNum type="arabicPeriod"/>
            </a:pPr>
            <a:r>
              <a:rPr lang="mr-IN" altLang="x-none" sz="2400" dirty="0"/>
              <a:t>…</a:t>
            </a:r>
            <a:endParaRPr lang="en-US" altLang="x-none" sz="2400" dirty="0"/>
          </a:p>
          <a:p>
            <a:pPr eaLnBrk="1" hangingPunct="1">
              <a:buFont typeface="Wingdings" charset="2"/>
              <a:buAutoNum type="arabicPeriod"/>
            </a:pPr>
            <a:r>
              <a:rPr lang="en-US" altLang="x-none" sz="2400" dirty="0"/>
              <a:t>...</a:t>
            </a:r>
          </a:p>
          <a:p>
            <a:pPr eaLnBrk="1" hangingPunct="1">
              <a:buFont typeface="Wingdings" charset="2"/>
              <a:buAutoNum type="arabicPeriod"/>
            </a:pPr>
            <a:r>
              <a:rPr lang="mr-IN" altLang="x-none" sz="2400" dirty="0"/>
              <a:t>…</a:t>
            </a:r>
            <a:endParaRPr lang="en-US" altLang="x-none" sz="2400" dirty="0"/>
          </a:p>
          <a:p>
            <a:pPr eaLnBrk="1" hangingPunct="1">
              <a:buFont typeface="Wingdings" charset="2"/>
              <a:buAutoNum type="arabicPeriod"/>
            </a:pPr>
            <a:r>
              <a:rPr lang="mr-IN" altLang="x-none" sz="2400" dirty="0"/>
              <a:t>…</a:t>
            </a:r>
            <a:endParaRPr lang="en-US" altLang="x-non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938635"/>
            <a:ext cx="2786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Insertion at the tail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3954" y="4484986"/>
            <a:ext cx="273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Removal </a:t>
            </a:r>
            <a:r>
              <a:rPr lang="en-US" dirty="0">
                <a:solidFill>
                  <a:srgbClr val="7030A0"/>
                </a:solidFill>
              </a:rPr>
              <a:t>at the tail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”Generic” Singly Linked Lists: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37338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95400"/>
            <a:ext cx="3543300" cy="378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972" y="5638800"/>
            <a:ext cx="7144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the implementation code of member functions </a:t>
            </a:r>
          </a:p>
          <a:p>
            <a:r>
              <a:rPr lang="en-US" dirty="0"/>
              <a:t>in the text (page 122) </a:t>
            </a:r>
          </a:p>
        </p:txBody>
      </p:sp>
    </p:spTree>
    <p:extLst>
      <p:ext uri="{BB962C8B-B14F-4D97-AF65-F5344CB8AC3E}">
        <p14:creationId xmlns:p14="http://schemas.microsoft.com/office/powerpoint/2010/main" val="96043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Doubly Linked List (</a:t>
            </a:r>
            <a:r>
              <a:rPr lang="en-US" altLang="x-none" dirty="0">
                <a:ea typeface="Tahoma" charset="0"/>
                <a:cs typeface="Tahoma" charset="0"/>
              </a:rPr>
              <a:t>§ 3.3)</a:t>
            </a:r>
          </a:p>
        </p:txBody>
      </p:sp>
      <p:sp>
        <p:nvSpPr>
          <p:cNvPr id="614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>
          <a:xfrm>
            <a:off x="380998" y="1212851"/>
            <a:ext cx="4038601" cy="2292350"/>
          </a:xfrm>
        </p:spPr>
        <p:txBody>
          <a:bodyPr/>
          <a:lstStyle/>
          <a:p>
            <a:pPr eaLnBrk="1" hangingPunct="1"/>
            <a:r>
              <a:rPr lang="en-US" altLang="x-none" sz="2000" dirty="0"/>
              <a:t>Singly Linked List</a:t>
            </a:r>
          </a:p>
          <a:p>
            <a:pPr lvl="1" eaLnBrk="1" hangingPunct="1"/>
            <a:r>
              <a:rPr lang="en-US" altLang="x-none" sz="1800" dirty="0"/>
              <a:t>Not easy to remove an elem. </a:t>
            </a:r>
            <a:br>
              <a:rPr lang="en-US" altLang="x-none" sz="1800" dirty="0"/>
            </a:br>
            <a:r>
              <a:rPr lang="en-US" altLang="x-none" sz="1800" dirty="0"/>
              <a:t>at the tail (or any other node)</a:t>
            </a:r>
          </a:p>
          <a:p>
            <a:pPr eaLnBrk="1" hangingPunct="1"/>
            <a:r>
              <a:rPr lang="en-US" altLang="x-none" sz="2200" dirty="0"/>
              <a:t>Trailer: Dummy sentinel</a:t>
            </a:r>
          </a:p>
          <a:p>
            <a:pPr eaLnBrk="1" hangingPunct="1"/>
            <a:r>
              <a:rPr lang="en-US" altLang="x-none" sz="2200" dirty="0"/>
              <a:t>Previous link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1557D43-D667-4749-8BED-3656C97F7816}" type="slidenum">
              <a:rPr lang="en-US" altLang="x-none" sz="1400"/>
              <a:pPr eaLnBrk="1" hangingPunct="1"/>
              <a:t>13</a:t>
            </a:fld>
            <a:endParaRPr lang="en-US" altLang="x-none" sz="1400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6359525" y="2209800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6858000" y="2209800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7356475" y="2209800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cxnSp>
        <p:nvCxnSpPr>
          <p:cNvPr id="6153" name="AutoShape 10"/>
          <p:cNvCxnSpPr>
            <a:cxnSpLocks noChangeShapeType="1"/>
          </p:cNvCxnSpPr>
          <p:nvPr/>
        </p:nvCxnSpPr>
        <p:spPr bwMode="auto">
          <a:xfrm rot="10800000">
            <a:off x="5861050" y="2085975"/>
            <a:ext cx="747713" cy="373063"/>
          </a:xfrm>
          <a:prstGeom prst="curvedConnector3">
            <a:avLst>
              <a:gd name="adj1" fmla="val 49894"/>
            </a:avLst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AutoShape 12"/>
          <p:cNvCxnSpPr>
            <a:cxnSpLocks noChangeShapeType="1"/>
          </p:cNvCxnSpPr>
          <p:nvPr/>
        </p:nvCxnSpPr>
        <p:spPr bwMode="auto">
          <a:xfrm flipV="1">
            <a:off x="7605713" y="2085975"/>
            <a:ext cx="747712" cy="373063"/>
          </a:xfrm>
          <a:prstGeom prst="curvedConnector3">
            <a:avLst>
              <a:gd name="adj1" fmla="val 49894"/>
            </a:avLst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5" name="AutoShape 13"/>
          <p:cNvCxnSpPr>
            <a:cxnSpLocks noChangeShapeType="1"/>
            <a:endCxn id="6158" idx="0"/>
          </p:cNvCxnSpPr>
          <p:nvPr/>
        </p:nvCxnSpPr>
        <p:spPr bwMode="auto">
          <a:xfrm rot="16200000" flipH="1">
            <a:off x="6842125" y="2725738"/>
            <a:ext cx="539750" cy="63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5776913" y="1689100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prev</a:t>
            </a:r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7708900" y="16891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next</a:t>
            </a:r>
          </a:p>
        </p:txBody>
      </p:sp>
      <p:sp>
        <p:nvSpPr>
          <p:cNvPr id="6158" name="Text Box 16"/>
          <p:cNvSpPr txBox="1">
            <a:spLocks noChangeArrowheads="1"/>
          </p:cNvSpPr>
          <p:nvPr/>
        </p:nvSpPr>
        <p:spPr bwMode="auto">
          <a:xfrm>
            <a:off x="6753225" y="2998788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>
                <a:solidFill>
                  <a:schemeClr val="tx2"/>
                </a:solidFill>
              </a:rPr>
              <a:t>elem</a:t>
            </a: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1905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1" name="Rectangle 36"/>
          <p:cNvSpPr>
            <a:spLocks noChangeArrowheads="1"/>
          </p:cNvSpPr>
          <p:nvPr/>
        </p:nvSpPr>
        <p:spPr bwMode="auto">
          <a:xfrm>
            <a:off x="2514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2" name="Freeform 40"/>
          <p:cNvSpPr>
            <a:spLocks/>
          </p:cNvSpPr>
          <p:nvPr/>
        </p:nvSpPr>
        <p:spPr bwMode="auto">
          <a:xfrm>
            <a:off x="2667000" y="45862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3" name="Rectangle 44"/>
          <p:cNvSpPr>
            <a:spLocks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4" name="Rectangle 45"/>
          <p:cNvSpPr>
            <a:spLocks noChangeArrowheads="1"/>
          </p:cNvSpPr>
          <p:nvPr/>
        </p:nvSpPr>
        <p:spPr bwMode="auto">
          <a:xfrm>
            <a:off x="3733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5" name="Rectangle 46"/>
          <p:cNvSpPr>
            <a:spLocks noChangeArrowheads="1"/>
          </p:cNvSpPr>
          <p:nvPr/>
        </p:nvSpPr>
        <p:spPr bwMode="auto">
          <a:xfrm>
            <a:off x="4038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6" name="Freeform 47"/>
          <p:cNvSpPr>
            <a:spLocks/>
          </p:cNvSpPr>
          <p:nvPr/>
        </p:nvSpPr>
        <p:spPr bwMode="auto">
          <a:xfrm>
            <a:off x="4191000" y="45862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7" name="Rectangle 50"/>
          <p:cNvSpPr>
            <a:spLocks noChangeArrowheads="1"/>
          </p:cNvSpPr>
          <p:nvPr/>
        </p:nvSpPr>
        <p:spPr bwMode="auto">
          <a:xfrm>
            <a:off x="4953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8" name="Rectangle 51"/>
          <p:cNvSpPr>
            <a:spLocks noChangeArrowheads="1"/>
          </p:cNvSpPr>
          <p:nvPr/>
        </p:nvSpPr>
        <p:spPr bwMode="auto">
          <a:xfrm>
            <a:off x="5257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69" name="Rectangle 52"/>
          <p:cNvSpPr>
            <a:spLocks noChangeArrowheads="1"/>
          </p:cNvSpPr>
          <p:nvPr/>
        </p:nvSpPr>
        <p:spPr bwMode="auto">
          <a:xfrm>
            <a:off x="5562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70" name="Freeform 53"/>
          <p:cNvSpPr>
            <a:spLocks/>
          </p:cNvSpPr>
          <p:nvPr/>
        </p:nvSpPr>
        <p:spPr bwMode="auto">
          <a:xfrm>
            <a:off x="5715000" y="45862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1" name="Rectangle 56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72" name="Rectangle 57"/>
          <p:cNvSpPr>
            <a:spLocks noChangeArrowheads="1"/>
          </p:cNvSpPr>
          <p:nvPr/>
        </p:nvSpPr>
        <p:spPr bwMode="auto">
          <a:xfrm>
            <a:off x="6781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73" name="Rectangle 58"/>
          <p:cNvSpPr>
            <a:spLocks noChangeArrowheads="1"/>
          </p:cNvSpPr>
          <p:nvPr/>
        </p:nvSpPr>
        <p:spPr bwMode="auto">
          <a:xfrm>
            <a:off x="7086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74" name="Freeform 41"/>
          <p:cNvSpPr>
            <a:spLocks/>
          </p:cNvSpPr>
          <p:nvPr/>
        </p:nvSpPr>
        <p:spPr bwMode="auto">
          <a:xfrm rot="10800000">
            <a:off x="2819400" y="4738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5" name="Freeform 48"/>
          <p:cNvSpPr>
            <a:spLocks/>
          </p:cNvSpPr>
          <p:nvPr/>
        </p:nvSpPr>
        <p:spPr bwMode="auto">
          <a:xfrm rot="10800000">
            <a:off x="4343400" y="4738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6" name="Freeform 54"/>
          <p:cNvSpPr>
            <a:spLocks/>
          </p:cNvSpPr>
          <p:nvPr/>
        </p:nvSpPr>
        <p:spPr bwMode="auto">
          <a:xfrm rot="10800000">
            <a:off x="5867400" y="4738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7" name="Freeform 63"/>
          <p:cNvSpPr>
            <a:spLocks/>
          </p:cNvSpPr>
          <p:nvPr/>
        </p:nvSpPr>
        <p:spPr bwMode="auto">
          <a:xfrm>
            <a:off x="2289175" y="4724400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8" name="Freeform 64"/>
          <p:cNvSpPr>
            <a:spLocks/>
          </p:cNvSpPr>
          <p:nvPr/>
        </p:nvSpPr>
        <p:spPr bwMode="auto">
          <a:xfrm>
            <a:off x="3810000" y="4724400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9" name="Freeform 65"/>
          <p:cNvSpPr>
            <a:spLocks/>
          </p:cNvSpPr>
          <p:nvPr/>
        </p:nvSpPr>
        <p:spPr bwMode="auto">
          <a:xfrm>
            <a:off x="5330825" y="4724400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0" name="Freeform 66"/>
          <p:cNvSpPr>
            <a:spLocks/>
          </p:cNvSpPr>
          <p:nvPr/>
        </p:nvSpPr>
        <p:spPr bwMode="auto">
          <a:xfrm>
            <a:off x="6851650" y="4724400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181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08600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82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5308600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83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08600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84" name="Picture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5308600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185" name="Rectangle 72"/>
          <p:cNvSpPr>
            <a:spLocks noChangeArrowheads="1"/>
          </p:cNvSpPr>
          <p:nvPr/>
        </p:nvSpPr>
        <p:spPr bwMode="auto">
          <a:xfrm>
            <a:off x="8001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86" name="Rectangle 73"/>
          <p:cNvSpPr>
            <a:spLocks noChangeArrowheads="1"/>
          </p:cNvSpPr>
          <p:nvPr/>
        </p:nvSpPr>
        <p:spPr bwMode="auto">
          <a:xfrm>
            <a:off x="990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87" name="Freeform 74"/>
          <p:cNvSpPr>
            <a:spLocks/>
          </p:cNvSpPr>
          <p:nvPr/>
        </p:nvSpPr>
        <p:spPr bwMode="auto">
          <a:xfrm>
            <a:off x="7239000" y="45720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8" name="Freeform 75"/>
          <p:cNvSpPr>
            <a:spLocks/>
          </p:cNvSpPr>
          <p:nvPr/>
        </p:nvSpPr>
        <p:spPr bwMode="auto">
          <a:xfrm rot="10800000">
            <a:off x="7391400" y="47244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9" name="Freeform 76"/>
          <p:cNvSpPr>
            <a:spLocks/>
          </p:cNvSpPr>
          <p:nvPr/>
        </p:nvSpPr>
        <p:spPr bwMode="auto">
          <a:xfrm>
            <a:off x="1143000" y="45720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90" name="Freeform 77"/>
          <p:cNvSpPr>
            <a:spLocks/>
          </p:cNvSpPr>
          <p:nvPr/>
        </p:nvSpPr>
        <p:spPr bwMode="auto">
          <a:xfrm rot="10800000">
            <a:off x="1295400" y="47244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91" name="Text Box 78"/>
          <p:cNvSpPr txBox="1">
            <a:spLocks noChangeArrowheads="1"/>
          </p:cNvSpPr>
          <p:nvPr/>
        </p:nvSpPr>
        <p:spPr bwMode="auto">
          <a:xfrm>
            <a:off x="7693025" y="4114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trailer</a:t>
            </a:r>
          </a:p>
        </p:txBody>
      </p:sp>
      <p:sp>
        <p:nvSpPr>
          <p:cNvPr id="6192" name="Text Box 79"/>
          <p:cNvSpPr txBox="1">
            <a:spLocks noChangeArrowheads="1"/>
          </p:cNvSpPr>
          <p:nvPr/>
        </p:nvSpPr>
        <p:spPr bwMode="auto">
          <a:xfrm>
            <a:off x="625475" y="4191000"/>
            <a:ext cx="95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header</a:t>
            </a:r>
          </a:p>
        </p:txBody>
      </p:sp>
      <p:sp>
        <p:nvSpPr>
          <p:cNvPr id="6193" name="AutoShape 82"/>
          <p:cNvSpPr>
            <a:spLocks noChangeArrowheads="1"/>
          </p:cNvSpPr>
          <p:nvPr/>
        </p:nvSpPr>
        <p:spPr bwMode="auto">
          <a:xfrm>
            <a:off x="1676400" y="4191000"/>
            <a:ext cx="58674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94" name="Text Box 83"/>
          <p:cNvSpPr txBox="1">
            <a:spLocks noChangeArrowheads="1"/>
          </p:cNvSpPr>
          <p:nvPr/>
        </p:nvSpPr>
        <p:spPr bwMode="auto">
          <a:xfrm>
            <a:off x="6535076" y="4175125"/>
            <a:ext cx="8563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nodes</a:t>
            </a:r>
            <a:endParaRPr lang="en-US" altLang="x-none" sz="2000" dirty="0"/>
          </a:p>
        </p:txBody>
      </p:sp>
      <p:sp>
        <p:nvSpPr>
          <p:cNvPr id="6195" name="AutoShape 84"/>
          <p:cNvSpPr>
            <a:spLocks noChangeArrowheads="1"/>
          </p:cNvSpPr>
          <p:nvPr/>
        </p:nvSpPr>
        <p:spPr bwMode="auto">
          <a:xfrm>
            <a:off x="1905000" y="5181600"/>
            <a:ext cx="5638800" cy="1143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196" name="Text Box 85"/>
          <p:cNvSpPr txBox="1">
            <a:spLocks noChangeArrowheads="1"/>
          </p:cNvSpPr>
          <p:nvPr/>
        </p:nvSpPr>
        <p:spPr bwMode="auto">
          <a:xfrm>
            <a:off x="6348413" y="5943600"/>
            <a:ext cx="1195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>
                <a:solidFill>
                  <a:schemeClr val="tx2"/>
                </a:solidFill>
              </a:rPr>
              <a:t>elements</a:t>
            </a:r>
          </a:p>
        </p:txBody>
      </p:sp>
      <p:sp>
        <p:nvSpPr>
          <p:cNvPr id="6197" name="Text Box 87"/>
          <p:cNvSpPr txBox="1">
            <a:spLocks noChangeArrowheads="1"/>
          </p:cNvSpPr>
          <p:nvPr/>
        </p:nvSpPr>
        <p:spPr bwMode="auto">
          <a:xfrm>
            <a:off x="7924800" y="30480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node</a:t>
            </a:r>
          </a:p>
        </p:txBody>
      </p:sp>
      <p:sp>
        <p:nvSpPr>
          <p:cNvPr id="6198" name="AutoShape 88"/>
          <p:cNvSpPr>
            <a:spLocks noChangeArrowheads="1"/>
          </p:cNvSpPr>
          <p:nvPr/>
        </p:nvSpPr>
        <p:spPr bwMode="auto">
          <a:xfrm>
            <a:off x="5486400" y="1600200"/>
            <a:ext cx="3200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1651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Implementation: Class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32258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233121"/>
            <a:ext cx="4343400" cy="52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599" cy="717551"/>
          </a:xfrm>
        </p:spPr>
        <p:txBody>
          <a:bodyPr/>
          <a:lstStyle/>
          <a:p>
            <a:r>
              <a:rPr lang="en-US" dirty="0"/>
              <a:t>Constructor and Destructor (Don’t forget!)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581150"/>
            <a:ext cx="8902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Circular Linked List (</a:t>
            </a:r>
            <a:r>
              <a:rPr lang="en-US" altLang="x-none" dirty="0">
                <a:ea typeface="Tahoma" charset="0"/>
                <a:cs typeface="Tahoma" charset="0"/>
              </a:rPr>
              <a:t>§ 3.3)</a:t>
            </a:r>
          </a:p>
        </p:txBody>
      </p:sp>
      <p:sp>
        <p:nvSpPr>
          <p:cNvPr id="614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>
          <a:xfrm>
            <a:off x="380998" y="1212851"/>
            <a:ext cx="8305802" cy="2292350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A kind of Singly Linked List</a:t>
            </a:r>
          </a:p>
          <a:p>
            <a:pPr eaLnBrk="1" hangingPunct="1"/>
            <a:r>
              <a:rPr lang="en-US" altLang="x-none" sz="2400" dirty="0"/>
              <a:t>Rather than having a head or a tail, it forms a cycle</a:t>
            </a:r>
          </a:p>
          <a:p>
            <a:pPr eaLnBrk="1" hangingPunct="1"/>
            <a:r>
              <a:rPr lang="en-US" altLang="x-none" sz="2400" dirty="0"/>
              <a:t>Cursor</a:t>
            </a:r>
          </a:p>
          <a:p>
            <a:pPr lvl="1" eaLnBrk="1" hangingPunct="1"/>
            <a:r>
              <a:rPr lang="en-US" altLang="x-none" sz="2200" dirty="0">
                <a:latin typeface="Calibri" charset="0"/>
                <a:ea typeface="Calibri" charset="0"/>
                <a:cs typeface="Calibri" charset="0"/>
              </a:rPr>
              <a:t>A virtual starting node</a:t>
            </a:r>
          </a:p>
          <a:p>
            <a:pPr lvl="1" eaLnBrk="1" hangingPunct="1"/>
            <a:r>
              <a:rPr lang="en-US" altLang="x-none" sz="2200" dirty="0">
                <a:latin typeface="Calibri" charset="0"/>
                <a:ea typeface="Calibri" charset="0"/>
                <a:cs typeface="Calibri" charset="0"/>
              </a:rPr>
              <a:t>This can be varying as we perform operations</a:t>
            </a:r>
          </a:p>
          <a:p>
            <a:pPr eaLnBrk="1" hangingPunct="1"/>
            <a:endParaRPr lang="en-US" altLang="x-none" sz="2400" dirty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1557D43-D667-4749-8BED-3656C97F7816}" type="slidenum">
              <a:rPr lang="en-US" altLang="x-none" sz="1400"/>
              <a:pPr eaLnBrk="1" hangingPunct="1"/>
              <a:t>16</a:t>
            </a:fld>
            <a:endParaRPr lang="en-US" altLang="x-none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4038600"/>
            <a:ext cx="7683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81100"/>
            <a:ext cx="2984500" cy="260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68400"/>
            <a:ext cx="3670300" cy="407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638800"/>
            <a:ext cx="279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advance()?</a:t>
            </a:r>
          </a:p>
        </p:txBody>
      </p:sp>
    </p:spTree>
    <p:extLst>
      <p:ext uri="{BB962C8B-B14F-4D97-AF65-F5344CB8AC3E}">
        <p14:creationId xmlns:p14="http://schemas.microsoft.com/office/powerpoint/2010/main" val="152252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and Lists</a:t>
            </a:r>
          </a:p>
          <a:p>
            <a:pPr lvl="1"/>
            <a:r>
              <a:rPr lang="en-US" dirty="0"/>
              <a:t>A simple data structure to store multiple</a:t>
            </a:r>
            <a:r>
              <a:rPr lang="ko-KR" altLang="en-US" dirty="0"/>
              <a:t> </a:t>
            </a:r>
            <a:r>
              <a:rPr lang="en-US" altLang="ko-KR" dirty="0"/>
              <a:t>elements (of the same type)</a:t>
            </a:r>
            <a:endParaRPr lang="en-US" dirty="0"/>
          </a:p>
          <a:p>
            <a:endParaRPr lang="en-US" dirty="0"/>
          </a:p>
          <a:p>
            <a:r>
              <a:rPr lang="en-US" dirty="0"/>
              <a:t>Array</a:t>
            </a:r>
          </a:p>
          <a:p>
            <a:r>
              <a:rPr lang="en-US" dirty="0"/>
              <a:t>Singly Linked Lists</a:t>
            </a:r>
          </a:p>
          <a:p>
            <a:r>
              <a:rPr lang="en-US" dirty="0"/>
              <a:t>Doubly Linked Lists</a:t>
            </a:r>
          </a:p>
          <a:p>
            <a:r>
              <a:rPr lang="en-US" dirty="0"/>
              <a:t>Circular Linked Lists</a:t>
            </a:r>
          </a:p>
          <a:p>
            <a:endParaRPr lang="en-US" dirty="0"/>
          </a:p>
          <a:p>
            <a:r>
              <a:rPr lang="en-US" dirty="0"/>
              <a:t>Key Question</a:t>
            </a:r>
          </a:p>
          <a:p>
            <a:pPr lvl="1"/>
            <a:r>
              <a:rPr lang="en-US" dirty="0"/>
              <a:t>For each of the operations, how efficiently does each data structure perform the operation?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81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04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Reading: Chapters</a:t>
            </a:r>
            <a:r>
              <a:rPr lang="en-US" dirty="0"/>
              <a:t>: 3.1, 3.2, and 3.3</a:t>
            </a:r>
          </a:p>
          <a:p>
            <a:endParaRPr lang="en-US" dirty="0"/>
          </a:p>
          <a:p>
            <a:r>
              <a:rPr lang="en-US" dirty="0"/>
              <a:t>Basic Elementary Data Structures</a:t>
            </a:r>
          </a:p>
          <a:p>
            <a:endParaRPr lang="en-US" dirty="0"/>
          </a:p>
          <a:p>
            <a:r>
              <a:rPr lang="en-US" dirty="0"/>
              <a:t>Array</a:t>
            </a:r>
          </a:p>
          <a:p>
            <a:r>
              <a:rPr lang="en-US" dirty="0"/>
              <a:t>Linked Lists</a:t>
            </a:r>
          </a:p>
          <a:p>
            <a:pPr lvl="1"/>
            <a:r>
              <a:rPr lang="en-US" dirty="0"/>
              <a:t>Singly linked lists</a:t>
            </a:r>
          </a:p>
          <a:p>
            <a:pPr lvl="1"/>
            <a:r>
              <a:rPr lang="en-US" dirty="0"/>
              <a:t>Doubly linked lists</a:t>
            </a:r>
          </a:p>
          <a:p>
            <a:pPr lvl="1"/>
            <a:r>
              <a:rPr lang="en-US" dirty="0"/>
              <a:t>Circular linked lists</a:t>
            </a:r>
          </a:p>
          <a:p>
            <a:r>
              <a:rPr lang="en-US" dirty="0"/>
              <a:t>These are used for more advanced data structures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585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(</a:t>
            </a:r>
            <a:r>
              <a:rPr lang="en-US" altLang="x-none" dirty="0">
                <a:ea typeface="Tahoma" charset="0"/>
                <a:cs typeface="Tahoma" charset="0"/>
              </a:rPr>
              <a:t>§ 3.1)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6350"/>
            <a:ext cx="8686800" cy="2508250"/>
          </a:xfrm>
        </p:spPr>
        <p:txBody>
          <a:bodyPr/>
          <a:lstStyle/>
          <a:p>
            <a:r>
              <a:rPr lang="en-US" dirty="0"/>
              <a:t>Storing data in a sequential memory locations</a:t>
            </a:r>
          </a:p>
          <a:p>
            <a:r>
              <a:rPr lang="en-US" dirty="0"/>
              <a:t>Access each element using integer index</a:t>
            </a:r>
          </a:p>
          <a:p>
            <a:r>
              <a:rPr lang="en-US" dirty="0"/>
              <a:t>Very basic, popular, and simple</a:t>
            </a:r>
          </a:p>
          <a:p>
            <a:r>
              <a:rPr lang="en-US" dirty="0" err="1"/>
              <a:t>int</a:t>
            </a:r>
            <a:r>
              <a:rPr lang="en-US" dirty="0"/>
              <a:t> a[10]; </a:t>
            </a:r>
            <a:r>
              <a:rPr lang="en-US" dirty="0" err="1"/>
              <a:t>int</a:t>
            </a:r>
            <a:r>
              <a:rPr lang="en-US" dirty="0"/>
              <a:t> *a = new </a:t>
            </a:r>
            <a:r>
              <a:rPr lang="en-US" dirty="0" err="1"/>
              <a:t>int</a:t>
            </a:r>
            <a:r>
              <a:rPr lang="en-US" dirty="0"/>
              <a:t>(10);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44550" y="1219200"/>
            <a:ext cx="7302500" cy="1365250"/>
            <a:chOff x="532" y="768"/>
            <a:chExt cx="4600" cy="86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32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20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108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396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684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972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260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548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836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124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412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700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988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276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564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852" y="134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728" y="768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228600" lvl="2">
                <a:spcBef>
                  <a:spcPct val="50000"/>
                </a:spcBef>
              </a:pPr>
              <a:r>
                <a:rPr lang="en-US" altLang="ko-KR" sz="2800" dirty="0">
                  <a:solidFill>
                    <a:schemeClr val="bg2"/>
                  </a:solidFill>
                  <a:ea typeface="굴림" charset="-127"/>
                </a:rPr>
                <a:t>Memory</a:t>
              </a:r>
            </a:p>
          </p:txBody>
        </p:sp>
      </p:grp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743200" y="2133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ko-KR">
                <a:solidFill>
                  <a:schemeClr val="bg2"/>
                </a:solidFill>
                <a:ea typeface="굴림" charset="-127"/>
              </a:rPr>
              <a:t>a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200400" y="2133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ko-KR">
                <a:solidFill>
                  <a:schemeClr val="bg2"/>
                </a:solidFill>
                <a:ea typeface="굴림" charset="-127"/>
              </a:rPr>
              <a:t>b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657600" y="2133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ko-KR">
                <a:solidFill>
                  <a:schemeClr val="bg2"/>
                </a:solidFill>
                <a:ea typeface="굴림" charset="-127"/>
              </a:rPr>
              <a:t>c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114800" y="2133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ko-KR">
                <a:solidFill>
                  <a:schemeClr val="bg2"/>
                </a:solidFill>
                <a:ea typeface="굴림" charset="-127"/>
              </a:rPr>
              <a:t>d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514600" y="2590800"/>
            <a:ext cx="1066800" cy="1052513"/>
            <a:chOff x="1584" y="1632"/>
            <a:chExt cx="672" cy="663"/>
          </a:xfrm>
        </p:grpSpPr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584" y="1968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dirty="0">
                  <a:solidFill>
                    <a:schemeClr val="hlink"/>
                  </a:solidFill>
                  <a:ea typeface="굴림" charset="-127"/>
                </a:rPr>
                <a:t>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4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Array: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029200"/>
          </a:xfrm>
        </p:spPr>
        <p:txBody>
          <a:bodyPr/>
          <a:lstStyle/>
          <a:p>
            <a:r>
              <a:rPr lang="en-US" dirty="0"/>
              <a:t>New insertion and deletion: difficult</a:t>
            </a:r>
          </a:p>
          <a:p>
            <a:pPr lvl="1"/>
            <a:r>
              <a:rPr lang="en-US" dirty="0"/>
              <a:t>Need to shift to make space for insertion</a:t>
            </a:r>
          </a:p>
          <a:p>
            <a:pPr lvl="1"/>
            <a:r>
              <a:rPr lang="en-US" dirty="0"/>
              <a:t>Need to fill empty positions after deletion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 don’t we connect all elements just “logically” not “physically”?</a:t>
            </a:r>
          </a:p>
          <a:p>
            <a:pPr lvl="1"/>
            <a:r>
              <a:rPr lang="en-US" dirty="0"/>
              <a:t>Linked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113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Singly Linked List (</a:t>
            </a:r>
            <a:r>
              <a:rPr lang="en-US" altLang="x-none" dirty="0">
                <a:ea typeface="Tahoma" charset="0"/>
                <a:cs typeface="Tahoma" charset="0"/>
              </a:rPr>
              <a:t>§ 3.2)</a:t>
            </a:r>
          </a:p>
        </p:txBody>
      </p:sp>
      <p:sp>
        <p:nvSpPr>
          <p:cNvPr id="410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400"/>
              <a:t>A singly linked list is a concrete data structure consisting of a sequence of nodes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400"/>
              <a:t>Each node stores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link to the next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08C2D42-B432-1841-835F-71E97F7F48C2}" type="slidenum">
              <a:rPr lang="en-US" altLang="x-none" sz="1400"/>
              <a:pPr eaLnBrk="1" hangingPunct="1"/>
              <a:t>5</a:t>
            </a:fld>
            <a:endParaRPr lang="en-US" altLang="x-none" sz="140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6934200" y="19812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next</a:t>
            </a: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5429250" y="3438525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>
                <a:solidFill>
                  <a:schemeClr val="tx2"/>
                </a:solidFill>
              </a:rPr>
              <a:t>elem</a:t>
            </a: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6858000" y="33528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x-none" sz="2000"/>
              <a:t>node</a:t>
            </a:r>
          </a:p>
        </p:txBody>
      </p:sp>
      <p:sp>
        <p:nvSpPr>
          <p:cNvPr id="4106" name="AutoShape 14"/>
          <p:cNvSpPr>
            <a:spLocks noChangeArrowheads="1"/>
          </p:cNvSpPr>
          <p:nvPr/>
        </p:nvSpPr>
        <p:spPr bwMode="auto">
          <a:xfrm>
            <a:off x="5181600" y="1828800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7" name="Rectangle 17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" y="4765675"/>
            <a:ext cx="7899400" cy="1206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Linked list of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01" y="1143000"/>
            <a:ext cx="8058150" cy="2057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7989651" cy="335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9480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Singly Linked List of Strings: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3189" y="4230920"/>
            <a:ext cx="838682" cy="87447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3189" y="3784377"/>
            <a:ext cx="838682" cy="4279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5829" y="4309995"/>
            <a:ext cx="1040571" cy="67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ko-KR" dirty="0">
                <a:ea typeface="굴림" charset="-127"/>
              </a:rPr>
              <a:t>“</a:t>
            </a:r>
            <a:r>
              <a:rPr lang="en-US" altLang="ko-KR" dirty="0" err="1">
                <a:ea typeface="굴림" charset="-127"/>
              </a:rPr>
              <a:t>yy</a:t>
            </a:r>
            <a:r>
              <a:rPr lang="en-US" altLang="ko-KR" dirty="0">
                <a:ea typeface="굴림" charset="-127"/>
              </a:rPr>
              <a:t>”</a:t>
            </a:r>
            <a:endParaRPr lang="en-US" altLang="ko-KR" sz="2400" dirty="0">
              <a:solidFill>
                <a:schemeClr val="tx1"/>
              </a:solidFill>
              <a:ea typeface="굴림" charset="-12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93308" y="4230920"/>
            <a:ext cx="838682" cy="87447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93308" y="3784377"/>
            <a:ext cx="838682" cy="4279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84385" y="4309995"/>
            <a:ext cx="1085618" cy="67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ea typeface="굴림" charset="-127"/>
              </a:rPr>
              <a:t>“bb”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099596" y="3998345"/>
            <a:ext cx="12847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20492" y="4230920"/>
            <a:ext cx="838682" cy="87447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20492" y="3784377"/>
            <a:ext cx="838682" cy="4279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02062" y="4309995"/>
            <a:ext cx="1008138" cy="67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ea typeface="굴림" charset="-127"/>
              </a:rPr>
              <a:t>“cc”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40610" y="4230920"/>
            <a:ext cx="838682" cy="87447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40610" y="3784377"/>
            <a:ext cx="838682" cy="4279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29582" y="4309995"/>
            <a:ext cx="1085618" cy="67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ea typeface="굴림" charset="-127"/>
              </a:rPr>
              <a:t>“</a:t>
            </a:r>
            <a:r>
              <a:rPr lang="en-US" altLang="ko-KR" sz="2400" dirty="0" err="1">
                <a:solidFill>
                  <a:schemeClr val="tx1"/>
                </a:solidFill>
                <a:ea typeface="굴림" charset="-127"/>
              </a:rPr>
              <a:t>dd</a:t>
            </a:r>
            <a:r>
              <a:rPr lang="en-US" altLang="ko-KR" sz="2400" dirty="0">
                <a:solidFill>
                  <a:schemeClr val="tx1"/>
                </a:solidFill>
                <a:ea typeface="굴림" charset="-127"/>
              </a:rPr>
              <a:t>”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846899" y="3998345"/>
            <a:ext cx="12847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812649" y="3998345"/>
            <a:ext cx="149892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853663" y="4230920"/>
            <a:ext cx="838682" cy="87447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853663" y="3784377"/>
            <a:ext cx="838682" cy="4279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852304" y="4309995"/>
            <a:ext cx="1063095" cy="67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ea typeface="굴림" charset="-127"/>
              </a:rPr>
              <a:t>“</a:t>
            </a:r>
            <a:r>
              <a:rPr lang="en-US" altLang="ko-KR" sz="2400" dirty="0" err="1">
                <a:solidFill>
                  <a:schemeClr val="tx1"/>
                </a:solidFill>
                <a:ea typeface="굴림" charset="-127"/>
              </a:rPr>
              <a:t>ee</a:t>
            </a:r>
            <a:r>
              <a:rPr lang="en-US" altLang="ko-KR" sz="2400" dirty="0">
                <a:solidFill>
                  <a:schemeClr val="tx1"/>
                </a:solidFill>
                <a:ea typeface="굴림" charset="-127"/>
              </a:rPr>
              <a:t>”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6559951" y="3998345"/>
            <a:ext cx="12847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844741" y="3775074"/>
            <a:ext cx="85652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>
                <a:solidFill>
                  <a:schemeClr val="tx2"/>
                </a:solidFill>
                <a:ea typeface="굴림" charset="-127"/>
              </a:rPr>
              <a:t>NULL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1099596" y="2330451"/>
            <a:ext cx="576804" cy="13631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330200" y="1484313"/>
            <a:ext cx="2362200" cy="98901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StringLinked</a:t>
            </a:r>
            <a:r>
              <a:rPr lang="en-US" dirty="0" err="1">
                <a:latin typeface="Tahoma" pitchFamily="34" charset="0"/>
              </a:rPr>
              <a:t>List</a:t>
            </a:r>
            <a:endParaRPr lang="en-US" dirty="0"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*head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162" y="3211077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StringNode</a:t>
            </a:r>
            <a:endParaRPr lang="en-US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5345" y="3811705"/>
            <a:ext cx="85652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>
                <a:solidFill>
                  <a:schemeClr val="tx2"/>
                </a:solidFill>
                <a:ea typeface="굴림" charset="-127"/>
              </a:rPr>
              <a:t>next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95958" y="3225031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StringNode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46171" y="3198864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StringNode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30123" y="3183967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StringNode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327900" y="3210945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StringNode</a:t>
            </a:r>
            <a:endParaRPr lang="en-US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62200" y="3775604"/>
            <a:ext cx="85652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>
                <a:solidFill>
                  <a:schemeClr val="tx2"/>
                </a:solidFill>
                <a:ea typeface="굴림" charset="-127"/>
              </a:rPr>
              <a:t>next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325074" y="3810000"/>
            <a:ext cx="85652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>
                <a:solidFill>
                  <a:schemeClr val="tx2"/>
                </a:solidFill>
                <a:ea typeface="굴림" charset="-127"/>
              </a:rPr>
              <a:t>next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153874" y="3810000"/>
            <a:ext cx="85652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>
                <a:solidFill>
                  <a:schemeClr val="tx2"/>
                </a:solidFill>
                <a:ea typeface="굴림" charset="-127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701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Inserting at the Head</a:t>
            </a:r>
          </a:p>
        </p:txBody>
      </p:sp>
      <p:sp>
        <p:nvSpPr>
          <p:cNvPr id="5126" name="Rectangle 5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>
          <a:xfrm>
            <a:off x="380999" y="4828536"/>
            <a:ext cx="8534401" cy="1624333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x-none" dirty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x-none" dirty="0"/>
              <a:t>Insert a new element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x-none" dirty="0"/>
              <a:t>Have the new node point to the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x-none" dirty="0"/>
              <a:t>Update head to point to new node</a:t>
            </a:r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C296D07-6467-F640-ACE4-69169D317963}" type="slidenum">
              <a:rPr lang="en-US" altLang="x-none" sz="1400"/>
              <a:pPr eaLnBrk="1" hangingPunct="1"/>
              <a:t>8</a:t>
            </a:fld>
            <a:endParaRPr lang="en-US" altLang="x-none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8696"/>
            <a:ext cx="6477000" cy="36414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Removing at the Head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65AB27EF-5EB7-0648-9977-EBC0641BC0FE}" type="slidenum">
              <a:rPr lang="en-US" altLang="x-none" sz="1400"/>
              <a:pPr eaLnBrk="1" hangingPunct="1"/>
              <a:t>9</a:t>
            </a:fld>
            <a:endParaRPr lang="en-US" altLang="x-none" sz="1400"/>
          </a:p>
        </p:txBody>
      </p:sp>
      <p:sp>
        <p:nvSpPr>
          <p:cNvPr id="6149" name="Rectangle 11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5205506"/>
            <a:ext cx="8305800" cy="1271493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x-none" sz="2400" dirty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x-none" sz="2400" dirty="0"/>
              <a:t>Allow garbage collector to reclaim the former first node</a:t>
            </a:r>
          </a:p>
          <a:p>
            <a:pPr marL="0" indent="0" eaLnBrk="1" hangingPunct="1">
              <a:buNone/>
            </a:pPr>
            <a:r>
              <a:rPr lang="en-US" altLang="x-none" sz="2400" dirty="0"/>
              <a:t>      (typically done by calling “delete” in C++)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18" y="1165762"/>
            <a:ext cx="6073482" cy="4039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3791</TotalTime>
  <Words>512</Words>
  <Application>Microsoft Macintosh PowerPoint</Application>
  <PresentationFormat>화면 슬라이드 쇼(4:3)</PresentationFormat>
  <Paragraphs>138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Calibri</vt:lpstr>
      <vt:lpstr>Tahoma</vt:lpstr>
      <vt:lpstr>Times New Roman</vt:lpstr>
      <vt:lpstr>Wingdings</vt:lpstr>
      <vt:lpstr>1_Blueprint</vt:lpstr>
      <vt:lpstr> EE 205, Yung Yi Lecture 2: Array and Linked Lists</vt:lpstr>
      <vt:lpstr>Overview and Reading</vt:lpstr>
      <vt:lpstr>Array (§ 3.1)</vt:lpstr>
      <vt:lpstr>Array: Problems</vt:lpstr>
      <vt:lpstr>Singly Linked List (§ 3.2)</vt:lpstr>
      <vt:lpstr>Example: Linked list of strings</vt:lpstr>
      <vt:lpstr>Singly Linked List of Strings: Picture</vt:lpstr>
      <vt:lpstr>Inserting at the Head</vt:lpstr>
      <vt:lpstr>Removing at the Head</vt:lpstr>
      <vt:lpstr>Let’s make codes</vt:lpstr>
      <vt:lpstr>Inserting at the Tail and Removing at the Tail</vt:lpstr>
      <vt:lpstr>”Generic” Singly Linked Lists: Template</vt:lpstr>
      <vt:lpstr>Doubly Linked List (§ 3.3)</vt:lpstr>
      <vt:lpstr>C++ Implementation: Class Design</vt:lpstr>
      <vt:lpstr>Constructor and Destructor (Don’t forget!)</vt:lpstr>
      <vt:lpstr>Circular Linked List (§ 3.3)</vt:lpstr>
      <vt:lpstr>C++ Implementation</vt:lpstr>
      <vt:lpstr>Summary</vt:lpstr>
      <vt:lpstr>PowerPoint 프레젠테이션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Microsoft Office User</cp:lastModifiedBy>
  <cp:revision>415</cp:revision>
  <cp:lastPrinted>2021-02-23T00:56:20Z</cp:lastPrinted>
  <dcterms:created xsi:type="dcterms:W3CDTF">2002-01-21T02:22:10Z</dcterms:created>
  <dcterms:modified xsi:type="dcterms:W3CDTF">2021-02-23T00:56:27Z</dcterms:modified>
</cp:coreProperties>
</file>