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</p:sldMasterIdLst>
  <p:notesMasterIdLst>
    <p:notesMasterId r:id="rId21"/>
  </p:notesMasterIdLst>
  <p:handoutMasterIdLst>
    <p:handoutMasterId r:id="rId22"/>
  </p:handoutMasterIdLst>
  <p:sldIdLst>
    <p:sldId id="424" r:id="rId2"/>
    <p:sldId id="441" r:id="rId3"/>
    <p:sldId id="425" r:id="rId4"/>
    <p:sldId id="428" r:id="rId5"/>
    <p:sldId id="429" r:id="rId6"/>
    <p:sldId id="430" r:id="rId7"/>
    <p:sldId id="431" r:id="rId8"/>
    <p:sldId id="432" r:id="rId9"/>
    <p:sldId id="433" r:id="rId10"/>
    <p:sldId id="434" r:id="rId11"/>
    <p:sldId id="427" r:id="rId12"/>
    <p:sldId id="426" r:id="rId13"/>
    <p:sldId id="435" r:id="rId14"/>
    <p:sldId id="436" r:id="rId15"/>
    <p:sldId id="445" r:id="rId16"/>
    <p:sldId id="446" r:id="rId17"/>
    <p:sldId id="447" r:id="rId18"/>
    <p:sldId id="440" r:id="rId19"/>
    <p:sldId id="310" r:id="rId20"/>
  </p:sldIdLst>
  <p:sldSz cx="9144000" cy="6858000" type="screen4x3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5674F6"/>
    <a:srgbClr val="6289F8"/>
    <a:srgbClr val="8097F8"/>
    <a:srgbClr val="2C61F6"/>
    <a:srgbClr val="F8F0D0"/>
    <a:srgbClr val="F2E4AA"/>
    <a:srgbClr val="8DA8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561" autoAdjust="0"/>
    <p:restoredTop sz="93609" autoAdjust="0"/>
  </p:normalViewPr>
  <p:slideViewPr>
    <p:cSldViewPr>
      <p:cViewPr varScale="1">
        <p:scale>
          <a:sx n="122" d="100"/>
          <a:sy n="122" d="100"/>
        </p:scale>
        <p:origin x="2288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t" anchorCtr="0" compatLnSpc="1">
            <a:prstTxWarp prst="textNoShape">
              <a:avLst/>
            </a:prstTxWarp>
          </a:bodyPr>
          <a:lstStyle>
            <a:lvl1pPr defTabSz="965200"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Queues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8613" y="0"/>
            <a:ext cx="3163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t" anchorCtr="0" compatLnSpc="1">
            <a:prstTxWarp prst="textNoShape">
              <a:avLst/>
            </a:prstTxWarp>
          </a:bodyPr>
          <a:lstStyle>
            <a:lvl1pPr algn="r" defTabSz="965200">
              <a:defRPr sz="1300" smtClean="0">
                <a:latin typeface="Tahoma" pitchFamily="34" charset="0"/>
              </a:defRPr>
            </a:lvl1pPr>
          </a:lstStyle>
          <a:p>
            <a:pPr>
              <a:defRPr/>
            </a:pPr>
            <a:fld id="{6754297E-CFAA-9C48-952E-A9ACD9F828C7}" type="datetime8">
              <a:rPr lang="en-US" smtClean="0"/>
              <a:t>2/23/21 10:27 AM</a:t>
            </a:fld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b" anchorCtr="0" compatLnSpc="1">
            <a:prstTxWarp prst="textNoShape">
              <a:avLst/>
            </a:prstTxWarp>
          </a:bodyPr>
          <a:lstStyle>
            <a:lvl1pPr defTabSz="965200">
              <a:defRPr sz="1300" smtClean="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8613" y="9109075"/>
            <a:ext cx="3163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b" anchorCtr="0" compatLnSpc="1">
            <a:prstTxWarp prst="textNoShape">
              <a:avLst/>
            </a:prstTxWarp>
          </a:bodyPr>
          <a:lstStyle>
            <a:lvl1pPr algn="r" defTabSz="965200">
              <a:defRPr sz="1300"/>
            </a:lvl1pPr>
          </a:lstStyle>
          <a:p>
            <a:fld id="{77E19AC7-2E27-5E4E-9D5B-AF448A2D82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4490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t" anchorCtr="0" compatLnSpc="1">
            <a:prstTxWarp prst="textNoShape">
              <a:avLst/>
            </a:prstTxWarp>
          </a:bodyPr>
          <a:lstStyle>
            <a:lvl1pPr defTabSz="965200"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Queues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8613" y="0"/>
            <a:ext cx="3163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t" anchorCtr="0" compatLnSpc="1">
            <a:prstTxWarp prst="textNoShape">
              <a:avLst/>
            </a:prstTxWarp>
          </a:bodyPr>
          <a:lstStyle>
            <a:lvl1pPr algn="r" defTabSz="965200">
              <a:defRPr sz="1300" smtClean="0">
                <a:latin typeface="Tahoma" pitchFamily="34" charset="0"/>
              </a:defRPr>
            </a:lvl1pPr>
          </a:lstStyle>
          <a:p>
            <a:pPr>
              <a:defRPr/>
            </a:pPr>
            <a:fld id="{341D9F3F-FFB4-614D-A92B-D0B00B3F7220}" type="datetime8">
              <a:rPr lang="en-US" smtClean="0"/>
              <a:t>2/23/21 10:27 AM</a:t>
            </a:fld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5713" y="720725"/>
            <a:ext cx="4792662" cy="3594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3138" y="4554538"/>
            <a:ext cx="5356225" cy="431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b" anchorCtr="0" compatLnSpc="1">
            <a:prstTxWarp prst="textNoShape">
              <a:avLst/>
            </a:prstTxWarp>
          </a:bodyPr>
          <a:lstStyle>
            <a:lvl1pPr defTabSz="965200">
              <a:defRPr sz="1300" smtClean="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8613" y="9109075"/>
            <a:ext cx="3163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b" anchorCtr="0" compatLnSpc="1">
            <a:prstTxWarp prst="textNoShape">
              <a:avLst/>
            </a:prstTxWarp>
          </a:bodyPr>
          <a:lstStyle>
            <a:lvl1pPr algn="r" defTabSz="965200">
              <a:defRPr sz="1300"/>
            </a:lvl1pPr>
          </a:lstStyle>
          <a:p>
            <a:fld id="{4A4E5343-0F28-F64C-817D-BF07E5CA58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4758439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300"/>
              <a:t>Quick-Sort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649D48C2-8845-8848-9C4E-F356BD2B964F}" type="datetime8">
              <a:rPr lang="en-US" altLang="en-US" sz="1300" smtClean="0"/>
              <a:t>2/23/21 10:27 AM</a:t>
            </a:fld>
            <a:endParaRPr lang="en-US" altLang="en-US" sz="1300"/>
          </a:p>
        </p:txBody>
      </p:sp>
      <p:sp>
        <p:nvSpPr>
          <p:cNvPr id="2150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4B4093E4-DD28-5941-B441-23A5FA68D3F8}" type="slidenum">
              <a:rPr lang="en-US" altLang="en-US" sz="1300"/>
              <a:pPr eaLnBrk="1" hangingPunct="1"/>
              <a:t>1</a:t>
            </a:fld>
            <a:endParaRPr lang="en-US" altLang="en-US" sz="1300"/>
          </a:p>
        </p:txBody>
      </p:sp>
      <p:sp>
        <p:nvSpPr>
          <p:cNvPr id="215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7630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>
                  <a:ea typeface="굴림" pitchFamily="50" charset="-127"/>
                </a:endParaRPr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0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199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0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199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6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0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199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0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199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</p:grpSp>
      </p:grpSp>
      <p:sp>
        <p:nvSpPr>
          <p:cNvPr id="5187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ko-KR" noProof="0"/>
              <a:t>Click to edit Master title style</a:t>
            </a:r>
          </a:p>
        </p:txBody>
      </p:sp>
      <p:sp>
        <p:nvSpPr>
          <p:cNvPr id="5188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ko-KR" noProof="0"/>
              <a:t>Click to edit Master subtitle style</a:t>
            </a:r>
          </a:p>
        </p:txBody>
      </p:sp>
      <p:sp>
        <p:nvSpPr>
          <p:cNvPr id="69" name="Rectangle 70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Quick-Sort</a:t>
            </a:r>
          </a:p>
        </p:txBody>
      </p:sp>
      <p:sp>
        <p:nvSpPr>
          <p:cNvPr id="70" name="Rectangle 71"/>
          <p:cNvSpPr>
            <a:spLocks noGrp="1" noChangeArrowheads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6325E3-1ADE-4AF1-B368-CEC577AF2D7F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04937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Quick-Sort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0749E8-416C-4138-A0B8-49FD5E88F63A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70003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Quick-Sort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F1542-1D99-413D-9E9C-03E705EFEAC5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948883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2514600" y="2743200"/>
            <a:ext cx="4648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210935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Quick-Sort</a:t>
            </a:r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9E5A1C-D5DC-D242-957B-F084EDEA66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1907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86800" cy="717551"/>
          </a:xfrm>
        </p:spPr>
        <p:txBody>
          <a:bodyPr/>
          <a:lstStyle>
            <a:lvl1pPr>
              <a:defRPr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5181600"/>
          </a:xfrm>
        </p:spPr>
        <p:txBody>
          <a:bodyPr/>
          <a:lstStyle>
            <a:lvl1pPr>
              <a:defRPr>
                <a:latin typeface="Calibri" charset="0"/>
                <a:ea typeface="Calibri" charset="0"/>
                <a:cs typeface="Calibri" charset="0"/>
              </a:defRPr>
            </a:lvl1pPr>
            <a:lvl2pPr>
              <a:defRPr>
                <a:latin typeface="Calibri" charset="0"/>
                <a:ea typeface="Calibri" charset="0"/>
                <a:cs typeface="Calibri" charset="0"/>
              </a:defRPr>
            </a:lvl2pPr>
            <a:lvl3pPr>
              <a:defRPr>
                <a:latin typeface="Calibri" charset="0"/>
                <a:ea typeface="Calibri" charset="0"/>
                <a:cs typeface="Calibri" charset="0"/>
              </a:defRPr>
            </a:lvl3pPr>
            <a:lvl4pPr>
              <a:defRPr>
                <a:latin typeface="Calibri" charset="0"/>
                <a:ea typeface="Calibri" charset="0"/>
                <a:cs typeface="Calibri" charset="0"/>
              </a:defRPr>
            </a:lvl4pPr>
            <a:lvl5pPr>
              <a:defRPr>
                <a:latin typeface="Calibri" charset="0"/>
                <a:ea typeface="Calibri" charset="0"/>
                <a:cs typeface="Calibri" charset="0"/>
              </a:defRPr>
            </a:lvl5pPr>
          </a:lstStyle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03749F-3842-4CDA-A45E-FEEB9ACCE00B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  <p:cxnSp>
        <p:nvCxnSpPr>
          <p:cNvPr id="6" name="Straight Connector 5"/>
          <p:cNvCxnSpPr/>
          <p:nvPr userDrawn="1"/>
        </p:nvCxnSpPr>
        <p:spPr bwMode="auto">
          <a:xfrm>
            <a:off x="304800" y="1022351"/>
            <a:ext cx="86868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977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Quick-Sort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965574-BA25-46F2-96A9-4FD8E6A9F6F0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27172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80998" y="1212850"/>
            <a:ext cx="4038601" cy="5264149"/>
          </a:xfrm>
        </p:spPr>
        <p:txBody>
          <a:bodyPr/>
          <a:lstStyle>
            <a:lvl1pPr>
              <a:defRPr sz="2600">
                <a:latin typeface="Calibri" charset="0"/>
                <a:ea typeface="Calibri" charset="0"/>
                <a:cs typeface="Calibri" charset="0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267200" cy="5233670"/>
          </a:xfrm>
        </p:spPr>
        <p:txBody>
          <a:bodyPr/>
          <a:lstStyle>
            <a:lvl1pPr>
              <a:defRPr sz="2600">
                <a:latin typeface="Calibri" charset="0"/>
                <a:ea typeface="Calibri" charset="0"/>
                <a:cs typeface="Calibri" charset="0"/>
              </a:defRPr>
            </a:lvl1pPr>
            <a:lvl2pPr>
              <a:defRPr sz="2400">
                <a:latin typeface="Calibri" charset="0"/>
                <a:ea typeface="Calibri" charset="0"/>
                <a:cs typeface="Calibri" charset="0"/>
              </a:defRPr>
            </a:lvl2pPr>
            <a:lvl3pPr>
              <a:defRPr sz="2000">
                <a:latin typeface="Calibri" charset="0"/>
                <a:ea typeface="Calibri" charset="0"/>
                <a:cs typeface="Calibri" charset="0"/>
              </a:defRPr>
            </a:lvl3pPr>
            <a:lvl4pPr>
              <a:defRPr sz="1800">
                <a:latin typeface="Calibri" charset="0"/>
                <a:ea typeface="Calibri" charset="0"/>
                <a:cs typeface="Calibri" charset="0"/>
              </a:defRPr>
            </a:lvl4pPr>
            <a:lvl5pPr>
              <a:defRPr sz="1800">
                <a:latin typeface="Calibri" charset="0"/>
                <a:ea typeface="Calibri" charset="0"/>
                <a:cs typeface="Calibri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162800" y="6324600"/>
            <a:ext cx="19050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849DB9-758D-4A23-930A-3B6D36D854FF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  <p:cxnSp>
        <p:nvCxnSpPr>
          <p:cNvPr id="7" name="Straight Connector 6"/>
          <p:cNvCxnSpPr/>
          <p:nvPr userDrawn="1"/>
        </p:nvCxnSpPr>
        <p:spPr bwMode="auto">
          <a:xfrm>
            <a:off x="304800" y="1022351"/>
            <a:ext cx="86868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3734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Rectangle 66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Quick-Sort</a:t>
            </a:r>
          </a:p>
        </p:txBody>
      </p:sp>
      <p:sp>
        <p:nvSpPr>
          <p:cNvPr id="8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82C084-70A8-4E10-8657-24454BD5529B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45434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Rectangle 66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Quick-Sort</a:t>
            </a:r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DF39ED-FE8B-4F5F-9E13-4B2F11331710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20070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6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Quick-Sort</a:t>
            </a:r>
          </a:p>
        </p:txBody>
      </p:sp>
      <p:sp>
        <p:nvSpPr>
          <p:cNvPr id="3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041FFA-95F2-4CC5-BE63-CABE58D1D820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69328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Quick-Sort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55EEE7-317F-41EB-9B49-5ED4279C88AD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55728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Quick-Sort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459C86-9D8A-4930-86BD-3620E8D963F2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9291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380999" y="304800"/>
            <a:ext cx="8534399" cy="717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6988" y="1295400"/>
            <a:ext cx="8538411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</a:p>
        </p:txBody>
      </p:sp>
      <p:sp>
        <p:nvSpPr>
          <p:cNvPr id="4163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399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a typeface="굴림" pitchFamily="50" charset="-127"/>
              </a:defRPr>
            </a:lvl1pPr>
          </a:lstStyle>
          <a:p>
            <a:pPr>
              <a:defRPr/>
            </a:pPr>
            <a:fld id="{714FB03D-A196-4C2D-91C1-708A7CFF3A80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96373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charset="0"/>
          <a:ea typeface="Calibri" charset="0"/>
          <a:cs typeface="Calibri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5"/>
        </a:buBlip>
        <a:defRPr sz="2600">
          <a:solidFill>
            <a:schemeClr val="tx1"/>
          </a:solidFill>
          <a:latin typeface="Calibri" charset="0"/>
          <a:ea typeface="Calibri" charset="0"/>
          <a:cs typeface="Calibri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Calibri" charset="0"/>
          <a:ea typeface="Calibri" charset="0"/>
          <a:cs typeface="Calibri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000">
          <a:solidFill>
            <a:schemeClr val="tx1"/>
          </a:solidFill>
          <a:latin typeface="Calibri" charset="0"/>
          <a:ea typeface="Calibri" charset="0"/>
          <a:cs typeface="Calibri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1800">
          <a:solidFill>
            <a:schemeClr val="tx1"/>
          </a:solidFill>
          <a:latin typeface="Calibri" charset="0"/>
          <a:ea typeface="Calibri" charset="0"/>
          <a:cs typeface="Calibri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800">
          <a:solidFill>
            <a:schemeClr val="tx1"/>
          </a:solidFill>
          <a:latin typeface="Calibri" charset="0"/>
          <a:ea typeface="Calibri" charset="0"/>
          <a:cs typeface="Calibri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676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/>
              <a:t>Quick-Sort</a:t>
            </a:r>
          </a:p>
        </p:txBody>
      </p:sp>
      <p:grpSp>
        <p:nvGrpSpPr>
          <p:cNvPr id="7173" name="Group 410"/>
          <p:cNvGrpSpPr>
            <a:grpSpLocks/>
          </p:cNvGrpSpPr>
          <p:nvPr/>
        </p:nvGrpSpPr>
        <p:grpSpPr bwMode="auto">
          <a:xfrm>
            <a:off x="3200400" y="3340100"/>
            <a:ext cx="4600575" cy="1933575"/>
            <a:chOff x="1176" y="2496"/>
            <a:chExt cx="3426" cy="1440"/>
          </a:xfrm>
        </p:grpSpPr>
        <p:sp>
          <p:nvSpPr>
            <p:cNvPr id="7174" name="AutoShape 397"/>
            <p:cNvSpPr>
              <a:spLocks noChangeArrowheads="1"/>
            </p:cNvSpPr>
            <p:nvPr/>
          </p:nvSpPr>
          <p:spPr bwMode="auto">
            <a:xfrm>
              <a:off x="1528" y="2496"/>
              <a:ext cx="2688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r>
                <a:rPr lang="en-US" altLang="en-US" sz="1800"/>
                <a:t>7  4  9  </a:t>
              </a:r>
              <a:r>
                <a:rPr lang="en-US" altLang="en-US" sz="1800" u="sng">
                  <a:solidFill>
                    <a:srgbClr val="000000"/>
                  </a:solidFill>
                </a:rPr>
                <a:t>6</a:t>
              </a:r>
              <a:r>
                <a:rPr lang="en-US" altLang="en-US" sz="1800"/>
                <a:t>  2  </a:t>
              </a:r>
              <a:r>
                <a:rPr lang="en-US" altLang="en-US" sz="1800" b="1">
                  <a:solidFill>
                    <a:srgbClr val="000000"/>
                  </a:solidFill>
                  <a:sym typeface="Symbol" charset="2"/>
                </a:rPr>
                <a:t></a:t>
              </a:r>
              <a:r>
                <a:rPr lang="en-US" altLang="en-US" sz="1800"/>
                <a:t>  </a:t>
              </a:r>
              <a:r>
                <a:rPr lang="en-US" altLang="en-US" sz="1800">
                  <a:solidFill>
                    <a:schemeClr val="tx2"/>
                  </a:solidFill>
                </a:rPr>
                <a:t>2  4  </a:t>
              </a:r>
              <a:r>
                <a:rPr lang="en-US" altLang="en-US" sz="1800" u="sng">
                  <a:solidFill>
                    <a:srgbClr val="000000"/>
                  </a:solidFill>
                </a:rPr>
                <a:t>6</a:t>
              </a:r>
              <a:r>
                <a:rPr lang="en-US" altLang="en-US" sz="1800">
                  <a:solidFill>
                    <a:schemeClr val="tx2"/>
                  </a:solidFill>
                </a:rPr>
                <a:t>  7  9</a:t>
              </a:r>
            </a:p>
          </p:txBody>
        </p:sp>
        <p:sp>
          <p:nvSpPr>
            <p:cNvPr id="7175" name="AutoShape 398"/>
            <p:cNvSpPr>
              <a:spLocks noChangeArrowheads="1"/>
            </p:cNvSpPr>
            <p:nvPr/>
          </p:nvSpPr>
          <p:spPr bwMode="auto">
            <a:xfrm>
              <a:off x="1248" y="3072"/>
              <a:ext cx="134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r>
                <a:rPr lang="en-US" altLang="en-US" sz="1800" u="sng">
                  <a:solidFill>
                    <a:srgbClr val="000000"/>
                  </a:solidFill>
                </a:rPr>
                <a:t>4</a:t>
              </a:r>
              <a:r>
                <a:rPr lang="en-US" altLang="en-US" sz="1800"/>
                <a:t>  2  </a:t>
              </a:r>
              <a:r>
                <a:rPr lang="en-US" altLang="en-US" sz="1800" b="1">
                  <a:solidFill>
                    <a:srgbClr val="000000"/>
                  </a:solidFill>
                  <a:sym typeface="Symbol" charset="2"/>
                </a:rPr>
                <a:t></a:t>
              </a:r>
              <a:r>
                <a:rPr lang="en-US" altLang="en-US" sz="1800"/>
                <a:t>  </a:t>
              </a:r>
              <a:r>
                <a:rPr lang="en-US" altLang="en-US" sz="1800">
                  <a:solidFill>
                    <a:schemeClr val="tx2"/>
                  </a:solidFill>
                </a:rPr>
                <a:t>2  </a:t>
              </a:r>
              <a:r>
                <a:rPr lang="en-US" altLang="en-US" sz="1800" u="sng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7176" name="AutoShape 399"/>
            <p:cNvSpPr>
              <a:spLocks noChangeArrowheads="1"/>
            </p:cNvSpPr>
            <p:nvPr/>
          </p:nvSpPr>
          <p:spPr bwMode="auto">
            <a:xfrm>
              <a:off x="3168" y="3072"/>
              <a:ext cx="134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r>
                <a:rPr lang="en-US" altLang="en-US" sz="1800" u="sng">
                  <a:solidFill>
                    <a:srgbClr val="000000"/>
                  </a:solidFill>
                </a:rPr>
                <a:t>7</a:t>
              </a:r>
              <a:r>
                <a:rPr lang="en-US" altLang="en-US" sz="1800"/>
                <a:t>  9  </a:t>
              </a:r>
              <a:r>
                <a:rPr lang="en-US" altLang="en-US" sz="1800" b="1">
                  <a:solidFill>
                    <a:srgbClr val="000000"/>
                  </a:solidFill>
                  <a:sym typeface="Symbol" charset="2"/>
                </a:rPr>
                <a:t></a:t>
              </a:r>
              <a:r>
                <a:rPr lang="en-US" altLang="en-US" sz="1800"/>
                <a:t>  </a:t>
              </a:r>
              <a:r>
                <a:rPr lang="en-US" altLang="en-US" sz="1800" u="sng">
                  <a:solidFill>
                    <a:srgbClr val="000000"/>
                  </a:solidFill>
                </a:rPr>
                <a:t>7</a:t>
              </a:r>
              <a:r>
                <a:rPr lang="en-US" altLang="en-US" sz="1800">
                  <a:solidFill>
                    <a:schemeClr val="tx2"/>
                  </a:solidFill>
                </a:rPr>
                <a:t>  9</a:t>
              </a:r>
            </a:p>
          </p:txBody>
        </p:sp>
        <p:sp>
          <p:nvSpPr>
            <p:cNvPr id="7177" name="AutoShape 400"/>
            <p:cNvSpPr>
              <a:spLocks noChangeArrowheads="1"/>
            </p:cNvSpPr>
            <p:nvPr/>
          </p:nvSpPr>
          <p:spPr bwMode="auto">
            <a:xfrm>
              <a:off x="1176" y="3648"/>
              <a:ext cx="648" cy="288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r>
                <a:rPr lang="en-US" altLang="en-US" sz="1800"/>
                <a:t>2 </a:t>
              </a:r>
              <a:r>
                <a:rPr lang="en-US" altLang="en-US" sz="1800" b="1">
                  <a:solidFill>
                    <a:srgbClr val="000000"/>
                  </a:solidFill>
                  <a:sym typeface="Symbol" charset="2"/>
                </a:rPr>
                <a:t></a:t>
              </a:r>
              <a:r>
                <a:rPr lang="en-US" altLang="en-US" sz="1800"/>
                <a:t> </a:t>
              </a:r>
              <a:r>
                <a:rPr lang="en-US" altLang="en-US" sz="1800">
                  <a:solidFill>
                    <a:schemeClr val="tx2"/>
                  </a:solidFill>
                </a:rPr>
                <a:t>2</a:t>
              </a:r>
            </a:p>
          </p:txBody>
        </p:sp>
        <p:sp>
          <p:nvSpPr>
            <p:cNvPr id="7178" name="AutoShape 401"/>
            <p:cNvSpPr>
              <a:spLocks noChangeArrowheads="1"/>
            </p:cNvSpPr>
            <p:nvPr/>
          </p:nvSpPr>
          <p:spPr bwMode="auto">
            <a:xfrm>
              <a:off x="2064" y="3648"/>
              <a:ext cx="624" cy="288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 sz="1800">
                <a:solidFill>
                  <a:schemeClr val="tx2"/>
                </a:solidFill>
              </a:endParaRPr>
            </a:p>
          </p:txBody>
        </p:sp>
        <p:sp>
          <p:nvSpPr>
            <p:cNvPr id="7179" name="AutoShape 402"/>
            <p:cNvSpPr>
              <a:spLocks noChangeArrowheads="1"/>
            </p:cNvSpPr>
            <p:nvPr/>
          </p:nvSpPr>
          <p:spPr bwMode="auto">
            <a:xfrm>
              <a:off x="3090" y="3648"/>
              <a:ext cx="636" cy="288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 sz="1800">
                <a:solidFill>
                  <a:schemeClr val="tx2"/>
                </a:solidFill>
              </a:endParaRPr>
            </a:p>
          </p:txBody>
        </p:sp>
        <p:sp>
          <p:nvSpPr>
            <p:cNvPr id="7180" name="AutoShape 403"/>
            <p:cNvSpPr>
              <a:spLocks noChangeArrowheads="1"/>
            </p:cNvSpPr>
            <p:nvPr/>
          </p:nvSpPr>
          <p:spPr bwMode="auto">
            <a:xfrm>
              <a:off x="3984" y="3648"/>
              <a:ext cx="618" cy="288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r>
                <a:rPr lang="en-US" altLang="en-US" sz="1800"/>
                <a:t>9 </a:t>
              </a:r>
              <a:r>
                <a:rPr lang="en-US" altLang="en-US" sz="1800" b="1">
                  <a:solidFill>
                    <a:srgbClr val="000000"/>
                  </a:solidFill>
                  <a:sym typeface="Symbol" charset="2"/>
                </a:rPr>
                <a:t></a:t>
              </a:r>
              <a:r>
                <a:rPr lang="en-US" altLang="en-US" sz="1800"/>
                <a:t> </a:t>
              </a:r>
              <a:r>
                <a:rPr lang="en-US" altLang="en-US" sz="1800">
                  <a:solidFill>
                    <a:schemeClr val="tx2"/>
                  </a:solidFill>
                </a:rPr>
                <a:t>9</a:t>
              </a:r>
            </a:p>
          </p:txBody>
        </p:sp>
        <p:cxnSp>
          <p:nvCxnSpPr>
            <p:cNvPr id="7181" name="AutoShape 404"/>
            <p:cNvCxnSpPr>
              <a:cxnSpLocks noChangeShapeType="1"/>
              <a:stCxn id="7175" idx="0"/>
              <a:endCxn id="7174" idx="2"/>
            </p:cNvCxnSpPr>
            <p:nvPr/>
          </p:nvCxnSpPr>
          <p:spPr bwMode="auto">
            <a:xfrm flipV="1">
              <a:off x="1920" y="2790"/>
              <a:ext cx="952" cy="27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82" name="AutoShape 405"/>
            <p:cNvCxnSpPr>
              <a:cxnSpLocks noChangeShapeType="1"/>
              <a:stCxn id="7176" idx="0"/>
              <a:endCxn id="7174" idx="2"/>
            </p:cNvCxnSpPr>
            <p:nvPr/>
          </p:nvCxnSpPr>
          <p:spPr bwMode="auto">
            <a:xfrm flipH="1" flipV="1">
              <a:off x="2872" y="2790"/>
              <a:ext cx="968" cy="27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83" name="AutoShape 406"/>
            <p:cNvCxnSpPr>
              <a:cxnSpLocks noChangeShapeType="1"/>
              <a:stCxn id="7177" idx="0"/>
              <a:endCxn id="7175" idx="2"/>
            </p:cNvCxnSpPr>
            <p:nvPr/>
          </p:nvCxnSpPr>
          <p:spPr bwMode="auto">
            <a:xfrm flipV="1">
              <a:off x="1500" y="3366"/>
              <a:ext cx="420" cy="27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84" name="AutoShape 407"/>
            <p:cNvCxnSpPr>
              <a:cxnSpLocks noChangeShapeType="1"/>
              <a:stCxn id="7179" idx="0"/>
              <a:endCxn id="7176" idx="2"/>
            </p:cNvCxnSpPr>
            <p:nvPr/>
          </p:nvCxnSpPr>
          <p:spPr bwMode="auto">
            <a:xfrm flipV="1">
              <a:off x="3408" y="3366"/>
              <a:ext cx="432" cy="27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85" name="AutoShape 408"/>
            <p:cNvCxnSpPr>
              <a:cxnSpLocks noChangeShapeType="1"/>
              <a:stCxn id="7175" idx="2"/>
              <a:endCxn id="7178" idx="0"/>
            </p:cNvCxnSpPr>
            <p:nvPr/>
          </p:nvCxnSpPr>
          <p:spPr bwMode="auto">
            <a:xfrm>
              <a:off x="1920" y="3366"/>
              <a:ext cx="456" cy="27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86" name="AutoShape 409"/>
            <p:cNvCxnSpPr>
              <a:cxnSpLocks noChangeShapeType="1"/>
              <a:stCxn id="7176" idx="2"/>
              <a:endCxn id="7180" idx="0"/>
            </p:cNvCxnSpPr>
            <p:nvPr/>
          </p:nvCxnSpPr>
          <p:spPr bwMode="auto">
            <a:xfrm>
              <a:off x="3840" y="3366"/>
              <a:ext cx="453" cy="27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86325E3-1ADE-4AF1-B368-CEC577AF2D7F}" type="slidenum">
              <a:rPr lang="ko-KR" altLang="en-US" smtClean="0"/>
              <a:pPr>
                <a:defRPr/>
              </a:pPr>
              <a:t>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378639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Execution Example (cont.)</a:t>
            </a:r>
          </a:p>
        </p:txBody>
      </p:sp>
      <p:sp>
        <p:nvSpPr>
          <p:cNvPr id="16389" name="Rectangle 3" descr="Rectangle: Click to edit Master text styles&#13;&#10;Second level&#13;&#10;Third level&#13;&#10;Fourth level&#13;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Join, join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903749F-3842-4CDA-A45E-FEEB9ACCE00B}" type="slidenum">
              <a:rPr lang="ko-KR" altLang="en-US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16390" name="AutoShape 35"/>
          <p:cNvSpPr>
            <a:spLocks noChangeArrowheads="1"/>
          </p:cNvSpPr>
          <p:nvPr/>
        </p:nvSpPr>
        <p:spPr bwMode="auto">
          <a:xfrm>
            <a:off x="5643563" y="3617913"/>
            <a:ext cx="2562225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 dirty="0">
                <a:solidFill>
                  <a:srgbClr val="000000"/>
                </a:solidFill>
              </a:rPr>
              <a:t>7</a:t>
            </a:r>
            <a:r>
              <a:rPr lang="en-US" altLang="en-US" sz="1800" dirty="0"/>
              <a:t>  9  </a:t>
            </a:r>
            <a:r>
              <a:rPr lang="en-US" altLang="ko-KR" sz="1800" u="sng" dirty="0">
                <a:solidFill>
                  <a:srgbClr val="000000"/>
                </a:solidFill>
              </a:rPr>
              <a:t>8</a:t>
            </a:r>
            <a:r>
              <a:rPr lang="en-US" altLang="en-US" sz="1800" dirty="0">
                <a:solidFill>
                  <a:schemeClr val="accent1"/>
                </a:solidFill>
              </a:rPr>
              <a:t>  </a:t>
            </a:r>
            <a:r>
              <a:rPr lang="en-US" altLang="en-US" sz="1800" dirty="0">
                <a:solidFill>
                  <a:srgbClr val="000000"/>
                </a:solidFill>
              </a:rPr>
              <a:t> </a:t>
            </a:r>
            <a:r>
              <a:rPr lang="en-US" altLang="en-US" sz="1800" b="1" dirty="0">
                <a:solidFill>
                  <a:srgbClr val="000000"/>
                </a:solidFill>
                <a:sym typeface="Symbol" charset="2"/>
              </a:rPr>
              <a:t></a:t>
            </a:r>
            <a:r>
              <a:rPr lang="en-US" altLang="en-US" sz="1800" dirty="0">
                <a:solidFill>
                  <a:schemeClr val="accent1"/>
                </a:solidFill>
              </a:rPr>
              <a:t>  1</a:t>
            </a:r>
            <a:r>
              <a:rPr lang="en-US" altLang="en-US" sz="1800" dirty="0">
                <a:solidFill>
                  <a:srgbClr val="000000"/>
                </a:solidFill>
              </a:rPr>
              <a:t>7</a:t>
            </a:r>
            <a:r>
              <a:rPr lang="en-US" altLang="en-US" sz="1800" dirty="0"/>
              <a:t>  </a:t>
            </a:r>
            <a:r>
              <a:rPr lang="en-US" altLang="ko-KR" sz="1800" u="sng" dirty="0">
                <a:solidFill>
                  <a:srgbClr val="000000"/>
                </a:solidFill>
              </a:rPr>
              <a:t>8</a:t>
            </a:r>
            <a:r>
              <a:rPr lang="en-US" altLang="en-US" sz="1800" dirty="0"/>
              <a:t>  </a:t>
            </a:r>
            <a:r>
              <a:rPr lang="en-US" altLang="en-US" sz="1800" dirty="0">
                <a:solidFill>
                  <a:schemeClr val="tx2"/>
                </a:solidFill>
              </a:rPr>
              <a:t>9</a:t>
            </a:r>
          </a:p>
        </p:txBody>
      </p:sp>
      <p:sp>
        <p:nvSpPr>
          <p:cNvPr id="16391" name="AutoShape 36"/>
          <p:cNvSpPr>
            <a:spLocks noChangeArrowheads="1"/>
          </p:cNvSpPr>
          <p:nvPr/>
        </p:nvSpPr>
        <p:spPr bwMode="auto">
          <a:xfrm>
            <a:off x="5486400" y="4643438"/>
            <a:ext cx="693738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chemeClr val="folHlink"/>
                </a:solidFill>
              </a:rPr>
              <a:t>8 </a:t>
            </a:r>
            <a:r>
              <a:rPr lang="en-US" altLang="en-US" sz="1800" b="1">
                <a:solidFill>
                  <a:schemeClr val="folHlink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folHlink"/>
                </a:solidFill>
              </a:rPr>
              <a:t> 8</a:t>
            </a:r>
          </a:p>
        </p:txBody>
      </p:sp>
      <p:cxnSp>
        <p:nvCxnSpPr>
          <p:cNvPr id="16392" name="AutoShape 37"/>
          <p:cNvCxnSpPr>
            <a:cxnSpLocks noChangeShapeType="1"/>
            <a:stCxn id="16391" idx="0"/>
            <a:endCxn id="16390" idx="2"/>
          </p:cNvCxnSpPr>
          <p:nvPr/>
        </p:nvCxnSpPr>
        <p:spPr bwMode="auto">
          <a:xfrm flipV="1">
            <a:off x="5834063" y="4054475"/>
            <a:ext cx="1090612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393" name="AutoShape 38"/>
          <p:cNvCxnSpPr>
            <a:cxnSpLocks noChangeShapeType="1"/>
            <a:stCxn id="16406" idx="0"/>
            <a:endCxn id="16390" idx="2"/>
          </p:cNvCxnSpPr>
          <p:nvPr/>
        </p:nvCxnSpPr>
        <p:spPr bwMode="auto">
          <a:xfrm flipH="1" flipV="1">
            <a:off x="6924675" y="4054475"/>
            <a:ext cx="1042988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394" name="AutoShape 39"/>
          <p:cNvSpPr>
            <a:spLocks noChangeArrowheads="1"/>
          </p:cNvSpPr>
          <p:nvPr/>
        </p:nvSpPr>
        <p:spPr bwMode="auto">
          <a:xfrm>
            <a:off x="2286000" y="2590800"/>
            <a:ext cx="4876800" cy="43021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 dirty="0"/>
              <a:t>7  2  9  4  3  </a:t>
            </a:r>
            <a:r>
              <a:rPr lang="en-US" altLang="ko-KR" sz="1800" dirty="0"/>
              <a:t>8</a:t>
            </a:r>
            <a:r>
              <a:rPr lang="en-US" altLang="en-US" sz="1800" dirty="0"/>
              <a:t>  </a:t>
            </a:r>
            <a:r>
              <a:rPr lang="en-US" altLang="en-US" sz="1800" u="sng" dirty="0">
                <a:solidFill>
                  <a:srgbClr val="000000"/>
                </a:solidFill>
              </a:rPr>
              <a:t>6</a:t>
            </a:r>
            <a:r>
              <a:rPr lang="en-US" altLang="en-US" sz="1800" dirty="0"/>
              <a:t>  1  </a:t>
            </a:r>
            <a:r>
              <a:rPr lang="en-US" altLang="en-US" sz="1800" b="1" dirty="0">
                <a:solidFill>
                  <a:srgbClr val="000000"/>
                </a:solidFill>
                <a:sym typeface="Symbol" charset="2"/>
              </a:rPr>
              <a:t></a:t>
            </a:r>
            <a:r>
              <a:rPr lang="en-US" altLang="en-US" sz="1800" dirty="0"/>
              <a:t> </a:t>
            </a:r>
            <a:r>
              <a:rPr lang="en-US" altLang="en-US" sz="1800" dirty="0">
                <a:solidFill>
                  <a:schemeClr val="tx2"/>
                </a:solidFill>
              </a:rPr>
              <a:t>1  2  3  4  </a:t>
            </a:r>
            <a:r>
              <a:rPr lang="en-US" altLang="en-US" sz="1800" u="sng" dirty="0">
                <a:solidFill>
                  <a:srgbClr val="000000"/>
                </a:solidFill>
              </a:rPr>
              <a:t>6</a:t>
            </a:r>
            <a:r>
              <a:rPr lang="en-US" altLang="en-US" sz="1800" dirty="0">
                <a:solidFill>
                  <a:srgbClr val="000000"/>
                </a:solidFill>
              </a:rPr>
              <a:t>  </a:t>
            </a:r>
            <a:r>
              <a:rPr lang="en-US" altLang="en-US" sz="1800" dirty="0">
                <a:solidFill>
                  <a:schemeClr val="tx2"/>
                </a:solidFill>
              </a:rPr>
              <a:t>7  </a:t>
            </a:r>
            <a:r>
              <a:rPr lang="en-US" altLang="ko-KR" sz="1800" dirty="0">
                <a:solidFill>
                  <a:schemeClr val="tx2"/>
                </a:solidFill>
              </a:rPr>
              <a:t>8</a:t>
            </a:r>
            <a:r>
              <a:rPr lang="en-US" altLang="en-US" sz="1800" dirty="0">
                <a:solidFill>
                  <a:schemeClr val="tx2"/>
                </a:solidFill>
              </a:rPr>
              <a:t>  9</a:t>
            </a:r>
          </a:p>
        </p:txBody>
      </p:sp>
      <p:cxnSp>
        <p:nvCxnSpPr>
          <p:cNvPr id="16395" name="AutoShape 40"/>
          <p:cNvCxnSpPr>
            <a:cxnSpLocks noChangeShapeType="1"/>
            <a:stCxn id="16401" idx="0"/>
            <a:endCxn id="16394" idx="2"/>
          </p:cNvCxnSpPr>
          <p:nvPr/>
        </p:nvCxnSpPr>
        <p:spPr bwMode="auto">
          <a:xfrm flipV="1">
            <a:off x="2505075" y="3040063"/>
            <a:ext cx="2219325" cy="5683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396" name="AutoShape 41"/>
          <p:cNvCxnSpPr>
            <a:cxnSpLocks noChangeShapeType="1"/>
            <a:stCxn id="16390" idx="0"/>
            <a:endCxn id="16394" idx="2"/>
          </p:cNvCxnSpPr>
          <p:nvPr/>
        </p:nvCxnSpPr>
        <p:spPr bwMode="auto">
          <a:xfrm flipH="1" flipV="1">
            <a:off x="4724400" y="3040063"/>
            <a:ext cx="2200275" cy="5683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397" name="AutoShape 42"/>
          <p:cNvCxnSpPr>
            <a:cxnSpLocks noChangeShapeType="1"/>
            <a:stCxn id="16402" idx="0"/>
            <a:endCxn id="16401" idx="2"/>
          </p:cNvCxnSpPr>
          <p:nvPr/>
        </p:nvCxnSpPr>
        <p:spPr bwMode="auto">
          <a:xfrm flipV="1">
            <a:off x="1524000" y="4054475"/>
            <a:ext cx="98107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398" name="AutoShape 43"/>
          <p:cNvCxnSpPr>
            <a:cxnSpLocks noChangeShapeType="1"/>
            <a:stCxn id="16403" idx="0"/>
            <a:endCxn id="16401" idx="2"/>
          </p:cNvCxnSpPr>
          <p:nvPr/>
        </p:nvCxnSpPr>
        <p:spPr bwMode="auto">
          <a:xfrm flipH="1" flipV="1">
            <a:off x="2505075" y="4054475"/>
            <a:ext cx="1066800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399" name="AutoShape 44"/>
          <p:cNvCxnSpPr>
            <a:cxnSpLocks noChangeShapeType="1"/>
            <a:stCxn id="16404" idx="0"/>
            <a:endCxn id="16403" idx="2"/>
          </p:cNvCxnSpPr>
          <p:nvPr/>
        </p:nvCxnSpPr>
        <p:spPr bwMode="auto">
          <a:xfrm flipV="1">
            <a:off x="3092450" y="5080000"/>
            <a:ext cx="47942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00" name="AutoShape 45"/>
          <p:cNvCxnSpPr>
            <a:cxnSpLocks noChangeShapeType="1"/>
            <a:stCxn id="16403" idx="2"/>
            <a:endCxn id="16405" idx="0"/>
          </p:cNvCxnSpPr>
          <p:nvPr/>
        </p:nvCxnSpPr>
        <p:spPr bwMode="auto">
          <a:xfrm>
            <a:off x="3571875" y="5080000"/>
            <a:ext cx="50482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401" name="AutoShape 46"/>
          <p:cNvSpPr>
            <a:spLocks noChangeArrowheads="1"/>
          </p:cNvSpPr>
          <p:nvPr/>
        </p:nvSpPr>
        <p:spPr bwMode="auto">
          <a:xfrm>
            <a:off x="1223963" y="3617913"/>
            <a:ext cx="2562225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 u="sng">
                <a:solidFill>
                  <a:srgbClr val="000000"/>
                </a:solidFill>
              </a:rPr>
              <a:t>2</a:t>
            </a:r>
            <a:r>
              <a:rPr lang="en-US" altLang="en-US" sz="1800"/>
              <a:t>  4  3  1 </a:t>
            </a:r>
            <a:r>
              <a:rPr lang="en-US" altLang="en-US" sz="1800">
                <a:solidFill>
                  <a:schemeClr val="accent1"/>
                </a:solidFill>
              </a:rPr>
              <a:t> </a:t>
            </a:r>
            <a:r>
              <a:rPr lang="en-US" altLang="en-US" sz="1800" b="1">
                <a:solidFill>
                  <a:srgbClr val="000000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tx2"/>
                </a:solidFill>
              </a:rPr>
              <a:t>  1  </a:t>
            </a:r>
            <a:r>
              <a:rPr lang="en-US" altLang="en-US" sz="1800" u="sng">
                <a:solidFill>
                  <a:srgbClr val="000000"/>
                </a:solidFill>
              </a:rPr>
              <a:t>2</a:t>
            </a:r>
            <a:r>
              <a:rPr lang="en-US" altLang="en-US" sz="1800">
                <a:solidFill>
                  <a:srgbClr val="000000"/>
                </a:solidFill>
              </a:rPr>
              <a:t> </a:t>
            </a:r>
            <a:r>
              <a:rPr lang="en-US" altLang="en-US" sz="1800">
                <a:solidFill>
                  <a:schemeClr val="tx2"/>
                </a:solidFill>
              </a:rPr>
              <a:t> 3  4</a:t>
            </a:r>
          </a:p>
        </p:txBody>
      </p:sp>
      <p:sp>
        <p:nvSpPr>
          <p:cNvPr id="16402" name="AutoShape 47"/>
          <p:cNvSpPr>
            <a:spLocks noChangeArrowheads="1"/>
          </p:cNvSpPr>
          <p:nvPr/>
        </p:nvSpPr>
        <p:spPr bwMode="auto">
          <a:xfrm>
            <a:off x="1066800" y="4643438"/>
            <a:ext cx="914400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/>
              <a:t>1</a:t>
            </a:r>
            <a:r>
              <a:rPr lang="en-US" altLang="en-US" sz="1800">
                <a:solidFill>
                  <a:schemeClr val="accent1"/>
                </a:solidFill>
              </a:rPr>
              <a:t> </a:t>
            </a:r>
            <a:r>
              <a:rPr lang="en-US" altLang="en-US" sz="1800" b="1">
                <a:solidFill>
                  <a:srgbClr val="000000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accent1"/>
                </a:solidFill>
              </a:rPr>
              <a:t> </a:t>
            </a:r>
            <a:r>
              <a:rPr lang="en-US" altLang="en-US" sz="180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16403" name="AutoShape 48"/>
          <p:cNvSpPr>
            <a:spLocks noChangeArrowheads="1"/>
          </p:cNvSpPr>
          <p:nvPr/>
        </p:nvSpPr>
        <p:spPr bwMode="auto">
          <a:xfrm>
            <a:off x="2824163" y="4643438"/>
            <a:ext cx="1495425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/>
              <a:t>4  </a:t>
            </a:r>
            <a:r>
              <a:rPr lang="en-US" altLang="en-US" sz="1800" u="sng">
                <a:solidFill>
                  <a:srgbClr val="000000"/>
                </a:solidFill>
              </a:rPr>
              <a:t>3</a:t>
            </a:r>
            <a:r>
              <a:rPr lang="en-US" altLang="en-US" sz="1800"/>
              <a:t>  </a:t>
            </a:r>
            <a:r>
              <a:rPr lang="en-US" altLang="en-US" sz="1800" b="1">
                <a:solidFill>
                  <a:srgbClr val="000000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accent1"/>
                </a:solidFill>
              </a:rPr>
              <a:t> </a:t>
            </a:r>
            <a:r>
              <a:rPr lang="en-US" altLang="en-US" sz="1800">
                <a:solidFill>
                  <a:srgbClr val="000000"/>
                </a:solidFill>
              </a:rPr>
              <a:t> </a:t>
            </a:r>
            <a:r>
              <a:rPr lang="en-US" altLang="en-US" sz="1800" u="sng">
                <a:solidFill>
                  <a:srgbClr val="000000"/>
                </a:solidFill>
              </a:rPr>
              <a:t>3</a:t>
            </a:r>
            <a:r>
              <a:rPr lang="en-US" altLang="en-US" sz="1800">
                <a:solidFill>
                  <a:srgbClr val="000000"/>
                </a:solidFill>
              </a:rPr>
              <a:t>  </a:t>
            </a:r>
            <a:r>
              <a:rPr lang="en-US" altLang="en-US" sz="1800">
                <a:solidFill>
                  <a:schemeClr val="tx2"/>
                </a:solidFill>
              </a:rPr>
              <a:t>4</a:t>
            </a:r>
          </a:p>
        </p:txBody>
      </p:sp>
      <p:sp>
        <p:nvSpPr>
          <p:cNvPr id="16404" name="AutoShape 49"/>
          <p:cNvSpPr>
            <a:spLocks noChangeArrowheads="1"/>
          </p:cNvSpPr>
          <p:nvPr/>
        </p:nvSpPr>
        <p:spPr bwMode="auto">
          <a:xfrm>
            <a:off x="2738438" y="5668963"/>
            <a:ext cx="706437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chemeClr val="folHlink"/>
                </a:solidFill>
              </a:rPr>
              <a:t>9 </a:t>
            </a:r>
            <a:r>
              <a:rPr lang="en-US" altLang="en-US" sz="1800" b="1">
                <a:solidFill>
                  <a:schemeClr val="folHlink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folHlink"/>
                </a:solidFill>
              </a:rPr>
              <a:t> 9</a:t>
            </a:r>
          </a:p>
        </p:txBody>
      </p:sp>
      <p:sp>
        <p:nvSpPr>
          <p:cNvPr id="16405" name="AutoShape 50"/>
          <p:cNvSpPr>
            <a:spLocks noChangeArrowheads="1"/>
          </p:cNvSpPr>
          <p:nvPr/>
        </p:nvSpPr>
        <p:spPr bwMode="auto">
          <a:xfrm>
            <a:off x="3732213" y="5668963"/>
            <a:ext cx="687387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/>
              <a:t>4</a:t>
            </a:r>
            <a:r>
              <a:rPr lang="en-US" altLang="en-US" sz="1800">
                <a:solidFill>
                  <a:schemeClr val="accent1"/>
                </a:solidFill>
              </a:rPr>
              <a:t> </a:t>
            </a:r>
            <a:r>
              <a:rPr lang="en-US" altLang="en-US" sz="1800" b="1">
                <a:solidFill>
                  <a:srgbClr val="000000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accent1"/>
                </a:solidFill>
              </a:rPr>
              <a:t> </a:t>
            </a:r>
            <a:r>
              <a:rPr lang="en-US" altLang="en-US" sz="1800">
                <a:solidFill>
                  <a:schemeClr val="tx2"/>
                </a:solidFill>
              </a:rPr>
              <a:t>4</a:t>
            </a:r>
          </a:p>
        </p:txBody>
      </p:sp>
      <p:sp>
        <p:nvSpPr>
          <p:cNvPr id="16406" name="AutoShape 52"/>
          <p:cNvSpPr>
            <a:spLocks noChangeArrowheads="1"/>
          </p:cNvSpPr>
          <p:nvPr/>
        </p:nvSpPr>
        <p:spPr bwMode="auto">
          <a:xfrm>
            <a:off x="7620000" y="4643438"/>
            <a:ext cx="693738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/>
              <a:t>9</a:t>
            </a:r>
            <a:r>
              <a:rPr lang="en-US" altLang="en-US" sz="1800">
                <a:solidFill>
                  <a:schemeClr val="accent1"/>
                </a:solidFill>
              </a:rPr>
              <a:t> </a:t>
            </a:r>
            <a:r>
              <a:rPr lang="en-US" altLang="en-US" sz="1800" b="1">
                <a:solidFill>
                  <a:srgbClr val="000000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accent1"/>
                </a:solidFill>
              </a:rPr>
              <a:t> </a:t>
            </a:r>
            <a:r>
              <a:rPr lang="en-US" altLang="en-US" sz="1800">
                <a:solidFill>
                  <a:schemeClr val="tx2"/>
                </a:solidFill>
              </a:rPr>
              <a:t>9</a:t>
            </a:r>
          </a:p>
        </p:txBody>
      </p:sp>
      <p:sp>
        <p:nvSpPr>
          <p:cNvPr id="16407" name="Line 53"/>
          <p:cNvSpPr>
            <a:spLocks noChangeShapeType="1"/>
          </p:cNvSpPr>
          <p:nvPr/>
        </p:nvSpPr>
        <p:spPr bwMode="auto">
          <a:xfrm flipH="1">
            <a:off x="2743200" y="3124200"/>
            <a:ext cx="685800" cy="2286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8" name="Line 54"/>
          <p:cNvSpPr>
            <a:spLocks noChangeShapeType="1"/>
          </p:cNvSpPr>
          <p:nvPr/>
        </p:nvSpPr>
        <p:spPr bwMode="auto">
          <a:xfrm>
            <a:off x="6019800" y="3124200"/>
            <a:ext cx="685800" cy="2286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93FC10E-F5F3-934A-863B-A2EE7138BF93}"/>
              </a:ext>
            </a:extLst>
          </p:cNvPr>
          <p:cNvSpPr/>
          <p:nvPr/>
        </p:nvSpPr>
        <p:spPr>
          <a:xfrm>
            <a:off x="5438563" y="4659868"/>
            <a:ext cx="8098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en-US" altLang="ko-KR" sz="1800" dirty="0"/>
              <a:t>7</a:t>
            </a:r>
            <a:r>
              <a:rPr lang="en-US" altLang="en-US" sz="1800" dirty="0">
                <a:solidFill>
                  <a:schemeClr val="accent1"/>
                </a:solidFill>
              </a:rPr>
              <a:t> </a:t>
            </a:r>
            <a:r>
              <a:rPr lang="en-US" altLang="en-US" sz="1800" b="1" dirty="0">
                <a:solidFill>
                  <a:srgbClr val="000000"/>
                </a:solidFill>
                <a:sym typeface="Symbol" charset="2"/>
              </a:rPr>
              <a:t></a:t>
            </a:r>
            <a:r>
              <a:rPr lang="en-US" altLang="en-US" sz="1800" dirty="0">
                <a:solidFill>
                  <a:schemeClr val="accent1"/>
                </a:solidFill>
              </a:rPr>
              <a:t> </a:t>
            </a:r>
            <a:r>
              <a:rPr lang="en-US" altLang="ko-KR" sz="1800" dirty="0">
                <a:solidFill>
                  <a:schemeClr val="tx2"/>
                </a:solidFill>
              </a:rPr>
              <a:t>7</a:t>
            </a:r>
            <a:endParaRPr lang="en-US" altLang="en-US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6569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Quick-Sort Tree</a:t>
            </a:r>
          </a:p>
        </p:txBody>
      </p:sp>
      <p:sp>
        <p:nvSpPr>
          <p:cNvPr id="9221" name="Rectangle 3" descr="Rectangle: Click to edit Master text styles&#13;&#10;Second level&#13;&#10;Third level&#13;&#10;Fourth level&#13;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/>
              <a:t>An execution of quick-sort is depicted by a binary tree</a:t>
            </a:r>
          </a:p>
          <a:p>
            <a:pPr lvl="1" eaLnBrk="1" hangingPunct="1"/>
            <a:r>
              <a:rPr lang="en-US" altLang="en-US" sz="2000" dirty="0"/>
              <a:t>Each node represents a recursive call of quick-sort and stores</a:t>
            </a:r>
          </a:p>
          <a:p>
            <a:pPr lvl="2" eaLnBrk="1" hangingPunct="1"/>
            <a:r>
              <a:rPr lang="en-US" altLang="en-US" sz="1800" dirty="0"/>
              <a:t>Unsorted sequence before the execution and its pivot</a:t>
            </a:r>
          </a:p>
          <a:p>
            <a:pPr lvl="2" eaLnBrk="1" hangingPunct="1"/>
            <a:r>
              <a:rPr lang="en-US" altLang="en-US" sz="1800" dirty="0"/>
              <a:t>Sorted sequence at the end of the execution</a:t>
            </a:r>
          </a:p>
          <a:p>
            <a:pPr lvl="1" eaLnBrk="1" hangingPunct="1"/>
            <a:r>
              <a:rPr lang="en-US" altLang="en-US" sz="2000" dirty="0"/>
              <a:t>The root is the initial call </a:t>
            </a:r>
          </a:p>
          <a:p>
            <a:pPr lvl="1" eaLnBrk="1" hangingPunct="1"/>
            <a:r>
              <a:rPr lang="en-US" altLang="en-US" sz="2000" dirty="0"/>
              <a:t>The leaves are calls on subsequences of size 0 or 1</a:t>
            </a:r>
            <a:endParaRPr lang="en-US" alt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903749F-3842-4CDA-A45E-FEEB9ACCE00B}" type="slidenum">
              <a:rPr lang="ko-KR" altLang="en-US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9222" name="AutoShape 4"/>
          <p:cNvSpPr>
            <a:spLocks noChangeArrowheads="1"/>
          </p:cNvSpPr>
          <p:nvPr/>
        </p:nvSpPr>
        <p:spPr bwMode="auto">
          <a:xfrm>
            <a:off x="2425700" y="3962400"/>
            <a:ext cx="42672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/>
              <a:t>7  4  9  </a:t>
            </a:r>
            <a:r>
              <a:rPr lang="en-US" altLang="en-US" u="sng">
                <a:solidFill>
                  <a:srgbClr val="000000"/>
                </a:solidFill>
              </a:rPr>
              <a:t>6</a:t>
            </a:r>
            <a:r>
              <a:rPr lang="en-US" altLang="en-US"/>
              <a:t>  2  </a:t>
            </a:r>
            <a:r>
              <a:rPr lang="en-US" altLang="en-US" b="1">
                <a:solidFill>
                  <a:srgbClr val="000000"/>
                </a:solidFill>
                <a:sym typeface="Symbol" charset="2"/>
              </a:rPr>
              <a:t></a:t>
            </a:r>
            <a:r>
              <a:rPr lang="en-US" altLang="en-US"/>
              <a:t>  </a:t>
            </a:r>
            <a:r>
              <a:rPr lang="en-US" altLang="en-US">
                <a:solidFill>
                  <a:schemeClr val="tx2"/>
                </a:solidFill>
              </a:rPr>
              <a:t>2  4  </a:t>
            </a:r>
            <a:r>
              <a:rPr lang="en-US" altLang="en-US" u="sng">
                <a:solidFill>
                  <a:srgbClr val="000000"/>
                </a:solidFill>
              </a:rPr>
              <a:t>6</a:t>
            </a:r>
            <a:r>
              <a:rPr lang="en-US" altLang="en-US">
                <a:solidFill>
                  <a:schemeClr val="tx2"/>
                </a:solidFill>
              </a:rPr>
              <a:t>  7  9</a:t>
            </a:r>
          </a:p>
        </p:txBody>
      </p:sp>
      <p:sp>
        <p:nvSpPr>
          <p:cNvPr id="9223" name="AutoShape 5"/>
          <p:cNvSpPr>
            <a:spLocks noChangeArrowheads="1"/>
          </p:cNvSpPr>
          <p:nvPr/>
        </p:nvSpPr>
        <p:spPr bwMode="auto">
          <a:xfrm>
            <a:off x="1981200" y="4876800"/>
            <a:ext cx="21336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u="sng">
                <a:solidFill>
                  <a:srgbClr val="000000"/>
                </a:solidFill>
              </a:rPr>
              <a:t>4</a:t>
            </a:r>
            <a:r>
              <a:rPr lang="en-US" altLang="en-US"/>
              <a:t>  2  </a:t>
            </a:r>
            <a:r>
              <a:rPr lang="en-US" altLang="en-US" b="1">
                <a:solidFill>
                  <a:srgbClr val="000000"/>
                </a:solidFill>
                <a:sym typeface="Symbol" charset="2"/>
              </a:rPr>
              <a:t></a:t>
            </a:r>
            <a:r>
              <a:rPr lang="en-US" altLang="en-US"/>
              <a:t>  </a:t>
            </a:r>
            <a:r>
              <a:rPr lang="en-US" altLang="en-US">
                <a:solidFill>
                  <a:schemeClr val="tx2"/>
                </a:solidFill>
              </a:rPr>
              <a:t>2  </a:t>
            </a:r>
            <a:r>
              <a:rPr lang="en-US" altLang="en-US" u="sng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9224" name="AutoShape 6"/>
          <p:cNvSpPr>
            <a:spLocks noChangeArrowheads="1"/>
          </p:cNvSpPr>
          <p:nvPr/>
        </p:nvSpPr>
        <p:spPr bwMode="auto">
          <a:xfrm>
            <a:off x="5029200" y="4876800"/>
            <a:ext cx="21336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u="sng">
                <a:solidFill>
                  <a:srgbClr val="000000"/>
                </a:solidFill>
              </a:rPr>
              <a:t>7</a:t>
            </a:r>
            <a:r>
              <a:rPr lang="en-US" altLang="en-US"/>
              <a:t>  9  </a:t>
            </a:r>
            <a:r>
              <a:rPr lang="en-US" altLang="en-US" b="1">
                <a:solidFill>
                  <a:srgbClr val="000000"/>
                </a:solidFill>
                <a:sym typeface="Symbol" charset="2"/>
              </a:rPr>
              <a:t></a:t>
            </a:r>
            <a:r>
              <a:rPr lang="en-US" altLang="en-US"/>
              <a:t>  </a:t>
            </a:r>
            <a:r>
              <a:rPr lang="en-US" altLang="en-US" u="sng">
                <a:solidFill>
                  <a:srgbClr val="000000"/>
                </a:solidFill>
              </a:rPr>
              <a:t>7</a:t>
            </a:r>
            <a:r>
              <a:rPr lang="en-US" altLang="en-US">
                <a:solidFill>
                  <a:schemeClr val="tx2"/>
                </a:solidFill>
              </a:rPr>
              <a:t>  9</a:t>
            </a:r>
          </a:p>
        </p:txBody>
      </p:sp>
      <p:sp>
        <p:nvSpPr>
          <p:cNvPr id="9225" name="AutoShape 7"/>
          <p:cNvSpPr>
            <a:spLocks noChangeArrowheads="1"/>
          </p:cNvSpPr>
          <p:nvPr/>
        </p:nvSpPr>
        <p:spPr bwMode="auto">
          <a:xfrm>
            <a:off x="1866900" y="5791200"/>
            <a:ext cx="1028700" cy="4572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/>
              <a:t>2 </a:t>
            </a:r>
            <a:r>
              <a:rPr lang="en-US" altLang="en-US" b="1">
                <a:solidFill>
                  <a:srgbClr val="000000"/>
                </a:solidFill>
                <a:sym typeface="Symbol" charset="2"/>
              </a:rPr>
              <a:t></a:t>
            </a:r>
            <a:r>
              <a:rPr lang="en-US" altLang="en-US"/>
              <a:t> </a:t>
            </a:r>
            <a:r>
              <a:rPr lang="en-US" altLang="en-US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9226" name="AutoShape 8"/>
          <p:cNvSpPr>
            <a:spLocks noChangeArrowheads="1"/>
          </p:cNvSpPr>
          <p:nvPr/>
        </p:nvSpPr>
        <p:spPr bwMode="auto">
          <a:xfrm>
            <a:off x="3276600" y="5791200"/>
            <a:ext cx="990600" cy="4572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9227" name="AutoShape 9"/>
          <p:cNvSpPr>
            <a:spLocks noChangeArrowheads="1"/>
          </p:cNvSpPr>
          <p:nvPr/>
        </p:nvSpPr>
        <p:spPr bwMode="auto">
          <a:xfrm>
            <a:off x="4905375" y="5791200"/>
            <a:ext cx="1009650" cy="4572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9228" name="AutoShape 10"/>
          <p:cNvSpPr>
            <a:spLocks noChangeArrowheads="1"/>
          </p:cNvSpPr>
          <p:nvPr/>
        </p:nvSpPr>
        <p:spPr bwMode="auto">
          <a:xfrm>
            <a:off x="6324600" y="5791200"/>
            <a:ext cx="981075" cy="4572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/>
              <a:t>9 </a:t>
            </a:r>
            <a:r>
              <a:rPr lang="en-US" altLang="en-US" b="1">
                <a:solidFill>
                  <a:srgbClr val="000000"/>
                </a:solidFill>
                <a:sym typeface="Symbol" charset="2"/>
              </a:rPr>
              <a:t></a:t>
            </a:r>
            <a:r>
              <a:rPr lang="en-US" altLang="en-US"/>
              <a:t> </a:t>
            </a:r>
            <a:r>
              <a:rPr lang="en-US" altLang="en-US">
                <a:solidFill>
                  <a:schemeClr val="tx2"/>
                </a:solidFill>
              </a:rPr>
              <a:t>9</a:t>
            </a:r>
          </a:p>
        </p:txBody>
      </p:sp>
      <p:cxnSp>
        <p:nvCxnSpPr>
          <p:cNvPr id="9229" name="AutoShape 11"/>
          <p:cNvCxnSpPr>
            <a:cxnSpLocks noChangeShapeType="1"/>
            <a:stCxn id="9223" idx="0"/>
            <a:endCxn id="9222" idx="2"/>
          </p:cNvCxnSpPr>
          <p:nvPr/>
        </p:nvCxnSpPr>
        <p:spPr bwMode="auto">
          <a:xfrm flipV="1">
            <a:off x="3048000" y="4429125"/>
            <a:ext cx="1511300" cy="4381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0" name="AutoShape 12"/>
          <p:cNvCxnSpPr>
            <a:cxnSpLocks noChangeShapeType="1"/>
            <a:stCxn id="9224" idx="0"/>
            <a:endCxn id="9222" idx="2"/>
          </p:cNvCxnSpPr>
          <p:nvPr/>
        </p:nvCxnSpPr>
        <p:spPr bwMode="auto">
          <a:xfrm flipH="1" flipV="1">
            <a:off x="4559300" y="4429125"/>
            <a:ext cx="1536700" cy="4381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1" name="AutoShape 13"/>
          <p:cNvCxnSpPr>
            <a:cxnSpLocks noChangeShapeType="1"/>
            <a:stCxn id="9225" idx="0"/>
            <a:endCxn id="9223" idx="2"/>
          </p:cNvCxnSpPr>
          <p:nvPr/>
        </p:nvCxnSpPr>
        <p:spPr bwMode="auto">
          <a:xfrm flipV="1">
            <a:off x="2381250" y="5343525"/>
            <a:ext cx="666750" cy="4381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2" name="AutoShape 14"/>
          <p:cNvCxnSpPr>
            <a:cxnSpLocks noChangeShapeType="1"/>
            <a:stCxn id="9227" idx="0"/>
            <a:endCxn id="9224" idx="2"/>
          </p:cNvCxnSpPr>
          <p:nvPr/>
        </p:nvCxnSpPr>
        <p:spPr bwMode="auto">
          <a:xfrm flipV="1">
            <a:off x="5410200" y="5343525"/>
            <a:ext cx="685800" cy="4381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3" name="AutoShape 15"/>
          <p:cNvCxnSpPr>
            <a:cxnSpLocks noChangeShapeType="1"/>
            <a:stCxn id="9223" idx="2"/>
            <a:endCxn id="9226" idx="0"/>
          </p:cNvCxnSpPr>
          <p:nvPr/>
        </p:nvCxnSpPr>
        <p:spPr bwMode="auto">
          <a:xfrm>
            <a:off x="3048000" y="5343525"/>
            <a:ext cx="723900" cy="4381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4" name="AutoShape 16"/>
          <p:cNvCxnSpPr>
            <a:cxnSpLocks noChangeShapeType="1"/>
            <a:stCxn id="9224" idx="2"/>
            <a:endCxn id="9228" idx="0"/>
          </p:cNvCxnSpPr>
          <p:nvPr/>
        </p:nvCxnSpPr>
        <p:spPr bwMode="auto">
          <a:xfrm>
            <a:off x="6096000" y="5343525"/>
            <a:ext cx="719138" cy="4381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텍스트 상자 2"/>
          <p:cNvSpPr txBox="1"/>
          <p:nvPr/>
        </p:nvSpPr>
        <p:spPr>
          <a:xfrm>
            <a:off x="304800" y="3962400"/>
            <a:ext cx="17508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R" sz="1800">
                <a:latin typeface="Calibri" charset="0"/>
                <a:ea typeface="Calibri" charset="0"/>
                <a:cs typeface="Calibri" charset="0"/>
              </a:rPr>
              <a:t>L=2,4 E=6, G=7,9</a:t>
            </a:r>
            <a:endParaRPr kumimoji="1" lang="ko-KR" altLang="en-US" sz="18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9" name="텍스트 상자 18"/>
          <p:cNvSpPr txBox="1"/>
          <p:nvPr/>
        </p:nvSpPr>
        <p:spPr>
          <a:xfrm>
            <a:off x="260387" y="4810668"/>
            <a:ext cx="1765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R" sz="1800" dirty="0">
                <a:latin typeface="Calibri" charset="0"/>
                <a:ea typeface="Calibri" charset="0"/>
                <a:cs typeface="Calibri" charset="0"/>
              </a:rPr>
              <a:t>L=2 E=4</a:t>
            </a:r>
            <a:r>
              <a:rPr kumimoji="1" lang="en-US" altLang="ko-KR" sz="1800">
                <a:latin typeface="Calibri" charset="0"/>
                <a:ea typeface="Calibri" charset="0"/>
                <a:cs typeface="Calibri" charset="0"/>
              </a:rPr>
              <a:t>, G=none</a:t>
            </a:r>
            <a:endParaRPr kumimoji="1" lang="ko-KR" altLang="en-US" sz="1800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49510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Partition</a:t>
            </a:r>
          </a:p>
        </p:txBody>
      </p:sp>
      <p:sp>
        <p:nvSpPr>
          <p:cNvPr id="1030" name="Rectangle 3" descr="Rectangle: Click to edit Master text styles&#13;&#10;Second level&#13;&#10;Third level&#13;&#10;Fourth level&#13;&#10;Fifth level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altLang="en-US" sz="2000" dirty="0"/>
              <a:t>We partition an input sequence as follows:</a:t>
            </a:r>
          </a:p>
          <a:p>
            <a:pPr lvl="1" eaLnBrk="1" hangingPunct="1"/>
            <a:r>
              <a:rPr lang="en-US" altLang="en-US" sz="1800" dirty="0"/>
              <a:t>We remove, in turn, each element </a:t>
            </a:r>
            <a:r>
              <a:rPr lang="en-US" altLang="en-US" sz="1800" b="1" i="1" dirty="0">
                <a:latin typeface="Times New Roman" charset="0"/>
              </a:rPr>
              <a:t>y</a:t>
            </a:r>
            <a:r>
              <a:rPr lang="en-US" altLang="en-US" sz="1800" dirty="0"/>
              <a:t> from </a:t>
            </a:r>
            <a:r>
              <a:rPr lang="en-US" altLang="en-US" sz="1800" b="1" i="1" dirty="0">
                <a:latin typeface="Times New Roman" charset="0"/>
              </a:rPr>
              <a:t>S</a:t>
            </a:r>
            <a:r>
              <a:rPr lang="en-US" altLang="en-US" sz="1800" dirty="0"/>
              <a:t> and </a:t>
            </a:r>
          </a:p>
          <a:p>
            <a:pPr lvl="1" eaLnBrk="1" hangingPunct="1"/>
            <a:r>
              <a:rPr lang="en-US" altLang="en-US" sz="1800" dirty="0"/>
              <a:t>We insert </a:t>
            </a:r>
            <a:r>
              <a:rPr lang="en-US" altLang="en-US" sz="1800" b="1" i="1" dirty="0">
                <a:latin typeface="Times New Roman" charset="0"/>
              </a:rPr>
              <a:t>y</a:t>
            </a:r>
            <a:r>
              <a:rPr lang="en-US" altLang="en-US" sz="1800" dirty="0"/>
              <a:t> into </a:t>
            </a:r>
            <a:r>
              <a:rPr lang="en-US" altLang="en-US" sz="1800" b="1" i="1" dirty="0">
                <a:latin typeface="Times New Roman" charset="0"/>
              </a:rPr>
              <a:t>L</a:t>
            </a:r>
            <a:r>
              <a:rPr lang="en-US" altLang="en-US" sz="1800" dirty="0"/>
              <a:t>, </a:t>
            </a:r>
            <a:r>
              <a:rPr lang="en-US" altLang="en-US" sz="1800" b="1" i="1" dirty="0">
                <a:latin typeface="Times New Roman" charset="0"/>
              </a:rPr>
              <a:t>E</a:t>
            </a:r>
            <a:r>
              <a:rPr lang="en-US" altLang="en-US" sz="1800" b="1" i="1" dirty="0"/>
              <a:t> </a:t>
            </a:r>
            <a:r>
              <a:rPr lang="en-US" altLang="en-US" sz="1800" dirty="0"/>
              <a:t>or </a:t>
            </a:r>
            <a:r>
              <a:rPr lang="en-US" altLang="en-US" sz="1800" b="1" i="1" dirty="0">
                <a:latin typeface="Times New Roman" charset="0"/>
              </a:rPr>
              <a:t>G</a:t>
            </a:r>
            <a:r>
              <a:rPr lang="en-US" altLang="en-US" sz="1800" dirty="0"/>
              <a:t>,</a:t>
            </a:r>
            <a:r>
              <a:rPr lang="en-US" altLang="en-US" sz="1800" b="1" i="1" dirty="0">
                <a:latin typeface="Times New Roman" charset="0"/>
              </a:rPr>
              <a:t> </a:t>
            </a:r>
            <a:r>
              <a:rPr lang="en-US" altLang="en-US" sz="1800" dirty="0"/>
              <a:t>depending on the result of the comparison with the pivot </a:t>
            </a:r>
            <a:r>
              <a:rPr lang="en-US" altLang="en-US" sz="1800" b="1" i="1" dirty="0">
                <a:latin typeface="Times New Roman" charset="0"/>
              </a:rPr>
              <a:t>x</a:t>
            </a:r>
          </a:p>
          <a:p>
            <a:pPr eaLnBrk="1" hangingPunct="1"/>
            <a:endParaRPr lang="en-US" altLang="en-US" sz="2000" dirty="0"/>
          </a:p>
          <a:p>
            <a:pPr eaLnBrk="1" hangingPunct="1"/>
            <a:r>
              <a:rPr lang="en-US" altLang="en-US" sz="2000" dirty="0"/>
              <a:t>Each insertion and removal is at the beginning or at the end of a sequence, and hence takes </a:t>
            </a:r>
            <a:r>
              <a:rPr lang="en-US" altLang="en-US" sz="2000" b="1" i="1" dirty="0">
                <a:latin typeface="Times New Roman" charset="0"/>
              </a:rPr>
              <a:t>O</a:t>
            </a:r>
            <a:r>
              <a:rPr lang="en-US" altLang="en-US" sz="2000" dirty="0">
                <a:latin typeface="Times New Roman" charset="0"/>
              </a:rPr>
              <a:t>(1)</a:t>
            </a:r>
            <a:r>
              <a:rPr lang="en-US" altLang="en-US" sz="2000" dirty="0"/>
              <a:t> time</a:t>
            </a:r>
          </a:p>
          <a:p>
            <a:pPr eaLnBrk="1" hangingPunct="1"/>
            <a:endParaRPr lang="en-US" altLang="en-US" sz="2000" dirty="0"/>
          </a:p>
          <a:p>
            <a:pPr eaLnBrk="1" hangingPunct="1"/>
            <a:r>
              <a:rPr lang="en-US" altLang="en-US" sz="2000" dirty="0"/>
              <a:t>Thus, the partition step of quick-sort takes </a:t>
            </a:r>
            <a:r>
              <a:rPr lang="en-US" altLang="en-US" sz="2000" b="1" i="1" dirty="0">
                <a:latin typeface="Times New Roman" charset="0"/>
              </a:rPr>
              <a:t>O</a:t>
            </a:r>
            <a:r>
              <a:rPr lang="en-US" altLang="en-US" sz="2000" dirty="0">
                <a:latin typeface="Times New Roman" charset="0"/>
              </a:rPr>
              <a:t>(</a:t>
            </a:r>
            <a:r>
              <a:rPr lang="en-US" altLang="en-US" sz="2000" b="1" i="1" dirty="0">
                <a:latin typeface="Times New Roman" charset="0"/>
              </a:rPr>
              <a:t>n</a:t>
            </a:r>
            <a:r>
              <a:rPr lang="en-US" altLang="en-US" sz="2000" dirty="0">
                <a:latin typeface="Times New Roman" charset="0"/>
              </a:rPr>
              <a:t>)</a:t>
            </a:r>
            <a:r>
              <a:rPr lang="en-US" altLang="en-US" sz="2000" dirty="0"/>
              <a:t>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903749F-3842-4CDA-A45E-FEEB9ACCE00B}" type="slidenum">
              <a:rPr lang="ko-KR" altLang="en-US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1031" name="Text Box 4"/>
          <p:cNvSpPr txBox="1">
            <a:spLocks noChangeArrowheads="1"/>
          </p:cNvSpPr>
          <p:nvPr/>
        </p:nvSpPr>
        <p:spPr bwMode="auto">
          <a:xfrm>
            <a:off x="4648200" y="1595438"/>
            <a:ext cx="4114800" cy="47863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defTabSz="342900"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342900" defTabSz="34290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defTabSz="3429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defTabSz="3429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defTabSz="3429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defTabSz="342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defTabSz="342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defTabSz="342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defTabSz="342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altLang="en-US" sz="1800" b="1">
                <a:solidFill>
                  <a:srgbClr val="000000"/>
                </a:solidFill>
                <a:latin typeface="Times New Roman" charset="0"/>
              </a:rPr>
              <a:t>Algorithm</a:t>
            </a:r>
            <a:r>
              <a:rPr lang="en-US" altLang="en-US" sz="1800">
                <a:latin typeface="Times New Roman" charset="0"/>
              </a:rPr>
              <a:t> </a:t>
            </a:r>
            <a:r>
              <a:rPr lang="en-US" altLang="en-US" sz="1800" b="1" i="1">
                <a:solidFill>
                  <a:schemeClr val="tx2"/>
                </a:solidFill>
                <a:latin typeface="Times New Roman" charset="0"/>
              </a:rPr>
              <a:t>partition</a:t>
            </a:r>
            <a:r>
              <a:rPr lang="en-US" altLang="en-US" sz="1800">
                <a:solidFill>
                  <a:schemeClr val="tx2"/>
                </a:solidFill>
                <a:latin typeface="Times New Roman" charset="0"/>
              </a:rPr>
              <a:t>(</a:t>
            </a:r>
            <a:r>
              <a:rPr lang="en-US" altLang="en-US" sz="1800" b="1" i="1">
                <a:solidFill>
                  <a:schemeClr val="tx2"/>
                </a:solidFill>
                <a:latin typeface="Times New Roman" charset="0"/>
              </a:rPr>
              <a:t>S,</a:t>
            </a:r>
            <a:r>
              <a:rPr lang="en-US" altLang="en-US" sz="1800">
                <a:solidFill>
                  <a:schemeClr val="tx2"/>
                </a:solidFill>
                <a:latin typeface="Times New Roman" charset="0"/>
              </a:rPr>
              <a:t> </a:t>
            </a:r>
            <a:r>
              <a:rPr lang="en-US" altLang="en-US" sz="1800" b="1" i="1">
                <a:solidFill>
                  <a:schemeClr val="tx2"/>
                </a:solidFill>
                <a:latin typeface="Times New Roman" charset="0"/>
              </a:rPr>
              <a:t>p</a:t>
            </a:r>
            <a:r>
              <a:rPr lang="en-US" altLang="en-US" sz="1800">
                <a:solidFill>
                  <a:schemeClr val="tx2"/>
                </a:solidFill>
                <a:latin typeface="Times New Roman" charset="0"/>
              </a:rPr>
              <a:t>)</a:t>
            </a:r>
          </a:p>
          <a:p>
            <a:pPr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altLang="en-US" sz="1800">
                <a:solidFill>
                  <a:schemeClr val="tx2"/>
                </a:solidFill>
                <a:latin typeface="Times New Roman" charset="0"/>
              </a:rPr>
              <a:t>	</a:t>
            </a:r>
            <a:r>
              <a:rPr lang="en-US" altLang="en-US" sz="1800" b="1">
                <a:solidFill>
                  <a:srgbClr val="000000"/>
                </a:solidFill>
                <a:latin typeface="Times New Roman" charset="0"/>
              </a:rPr>
              <a:t>Input</a:t>
            </a:r>
            <a:r>
              <a:rPr lang="en-US" altLang="en-US" sz="1800">
                <a:latin typeface="Times New Roman" charset="0"/>
              </a:rPr>
              <a:t> </a:t>
            </a:r>
            <a:r>
              <a:rPr lang="en-US" altLang="en-US" sz="1800">
                <a:solidFill>
                  <a:schemeClr val="accent2"/>
                </a:solidFill>
                <a:latin typeface="Times New Roman" charset="0"/>
              </a:rPr>
              <a:t>sequence </a:t>
            </a:r>
            <a:r>
              <a:rPr lang="en-US" altLang="en-US" sz="1800" b="1" i="1">
                <a:solidFill>
                  <a:schemeClr val="accent2"/>
                </a:solidFill>
                <a:latin typeface="Times New Roman" charset="0"/>
              </a:rPr>
              <a:t>S</a:t>
            </a:r>
            <a:r>
              <a:rPr lang="en-US" altLang="en-US" sz="1800">
                <a:solidFill>
                  <a:schemeClr val="accent2"/>
                </a:solidFill>
                <a:latin typeface="Times New Roman" charset="0"/>
              </a:rPr>
              <a:t>, position </a:t>
            </a:r>
            <a:r>
              <a:rPr lang="en-US" altLang="en-US" sz="1800" b="1" i="1">
                <a:solidFill>
                  <a:schemeClr val="accent2"/>
                </a:solidFill>
                <a:latin typeface="Times New Roman" charset="0"/>
              </a:rPr>
              <a:t>p</a:t>
            </a:r>
            <a:r>
              <a:rPr lang="en-US" altLang="en-US" sz="1800">
                <a:solidFill>
                  <a:schemeClr val="accent2"/>
                </a:solidFill>
                <a:latin typeface="Times New Roman" charset="0"/>
              </a:rPr>
              <a:t> of pivot </a:t>
            </a:r>
          </a:p>
          <a:p>
            <a:pPr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altLang="en-US" sz="1800">
                <a:solidFill>
                  <a:schemeClr val="accent2"/>
                </a:solidFill>
                <a:latin typeface="Times New Roman" charset="0"/>
              </a:rPr>
              <a:t>	</a:t>
            </a:r>
            <a:r>
              <a:rPr lang="en-US" altLang="en-US" sz="1800" b="1">
                <a:solidFill>
                  <a:srgbClr val="000000"/>
                </a:solidFill>
                <a:latin typeface="Times New Roman" charset="0"/>
              </a:rPr>
              <a:t>Output</a:t>
            </a:r>
            <a:r>
              <a:rPr lang="en-US" altLang="en-US" sz="1800">
                <a:latin typeface="Times New Roman" charset="0"/>
              </a:rPr>
              <a:t> </a:t>
            </a:r>
            <a:r>
              <a:rPr lang="en-US" altLang="en-US" sz="1800">
                <a:solidFill>
                  <a:schemeClr val="accent2"/>
                </a:solidFill>
                <a:latin typeface="Times New Roman" charset="0"/>
              </a:rPr>
              <a:t>subsequences </a:t>
            </a:r>
            <a:r>
              <a:rPr lang="en-US" altLang="en-US" sz="1800" b="1" i="1">
                <a:solidFill>
                  <a:schemeClr val="accent2"/>
                </a:solidFill>
                <a:latin typeface="Times New Roman" charset="0"/>
              </a:rPr>
              <a:t>L,</a:t>
            </a:r>
            <a:r>
              <a:rPr lang="en-US" altLang="en-US" sz="1800">
                <a:solidFill>
                  <a:schemeClr val="accent2"/>
                </a:solidFill>
                <a:latin typeface="Times New Roman" charset="0"/>
              </a:rPr>
              <a:t> </a:t>
            </a:r>
            <a:r>
              <a:rPr lang="en-US" altLang="en-US" sz="1800" b="1" i="1">
                <a:solidFill>
                  <a:schemeClr val="accent2"/>
                </a:solidFill>
                <a:latin typeface="Times New Roman" charset="0"/>
              </a:rPr>
              <a:t>E, G</a:t>
            </a:r>
            <a:r>
              <a:rPr lang="en-US" altLang="en-US" sz="1800">
                <a:solidFill>
                  <a:schemeClr val="accent2"/>
                </a:solidFill>
                <a:latin typeface="Times New Roman" charset="0"/>
              </a:rPr>
              <a:t> of the </a:t>
            </a:r>
            <a:br>
              <a:rPr lang="en-US" altLang="en-US" sz="1800">
                <a:solidFill>
                  <a:schemeClr val="accent2"/>
                </a:solidFill>
                <a:latin typeface="Times New Roman" charset="0"/>
              </a:rPr>
            </a:br>
            <a:r>
              <a:rPr lang="en-US" altLang="en-US" sz="1800">
                <a:solidFill>
                  <a:schemeClr val="accent2"/>
                </a:solidFill>
                <a:latin typeface="Times New Roman" charset="0"/>
              </a:rPr>
              <a:t>		elements of </a:t>
            </a:r>
            <a:r>
              <a:rPr lang="en-US" altLang="en-US" sz="1800" b="1" i="1">
                <a:solidFill>
                  <a:schemeClr val="accent2"/>
                </a:solidFill>
                <a:latin typeface="Times New Roman" charset="0"/>
              </a:rPr>
              <a:t>S</a:t>
            </a:r>
            <a:r>
              <a:rPr lang="en-US" altLang="en-US" sz="1800">
                <a:solidFill>
                  <a:schemeClr val="accent2"/>
                </a:solidFill>
                <a:latin typeface="Times New Roman" charset="0"/>
              </a:rPr>
              <a:t> less than, equal to,</a:t>
            </a:r>
            <a:br>
              <a:rPr lang="en-US" altLang="en-US" sz="1800">
                <a:solidFill>
                  <a:schemeClr val="accent2"/>
                </a:solidFill>
                <a:latin typeface="Times New Roman" charset="0"/>
              </a:rPr>
            </a:br>
            <a:r>
              <a:rPr lang="en-US" altLang="en-US" sz="1800">
                <a:solidFill>
                  <a:schemeClr val="accent2"/>
                </a:solidFill>
                <a:latin typeface="Times New Roman" charset="0"/>
              </a:rPr>
              <a:t>		or greater than the pivot, resp.</a:t>
            </a:r>
          </a:p>
          <a:p>
            <a:pPr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altLang="en-US" sz="1800">
                <a:solidFill>
                  <a:schemeClr val="accent2"/>
                </a:solidFill>
                <a:latin typeface="Times New Roman" charset="0"/>
              </a:rPr>
              <a:t>	</a:t>
            </a:r>
            <a:r>
              <a:rPr lang="en-US" altLang="en-US" sz="1800" b="1" i="1">
                <a:solidFill>
                  <a:schemeClr val="accent2"/>
                </a:solidFill>
                <a:latin typeface="Times New Roman" charset="0"/>
              </a:rPr>
              <a:t>L,</a:t>
            </a:r>
            <a:r>
              <a:rPr lang="en-US" altLang="en-US" sz="1800">
                <a:solidFill>
                  <a:schemeClr val="accent2"/>
                </a:solidFill>
                <a:latin typeface="Times New Roman" charset="0"/>
              </a:rPr>
              <a:t> </a:t>
            </a:r>
            <a:r>
              <a:rPr lang="en-US" altLang="en-US" sz="1800" b="1" i="1">
                <a:solidFill>
                  <a:schemeClr val="accent2"/>
                </a:solidFill>
                <a:latin typeface="Times New Roman" charset="0"/>
              </a:rPr>
              <a:t>E, G </a:t>
            </a:r>
            <a:r>
              <a:rPr lang="en-US" altLang="en-US" sz="1800">
                <a:solidFill>
                  <a:srgbClr val="000000"/>
                </a:solidFill>
                <a:latin typeface="Times New Roman" charset="0"/>
                <a:sym typeface="Symbol" charset="2"/>
              </a:rPr>
              <a:t></a:t>
            </a:r>
            <a:r>
              <a:rPr lang="en-US" altLang="en-US" sz="1800" b="1" i="1">
                <a:solidFill>
                  <a:schemeClr val="accent2"/>
                </a:solidFill>
                <a:latin typeface="Times New Roman" charset="0"/>
                <a:sym typeface="Symbol" charset="2"/>
              </a:rPr>
              <a:t> </a:t>
            </a:r>
            <a:r>
              <a:rPr lang="en-US" altLang="en-US" sz="1800">
                <a:solidFill>
                  <a:schemeClr val="accent2"/>
                </a:solidFill>
                <a:latin typeface="Times New Roman" charset="0"/>
              </a:rPr>
              <a:t>empty sequences</a:t>
            </a: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altLang="en-US" sz="1800" b="1" i="1">
                <a:solidFill>
                  <a:schemeClr val="accent2"/>
                </a:solidFill>
                <a:latin typeface="Times New Roman" charset="0"/>
              </a:rPr>
              <a:t>x </a:t>
            </a:r>
            <a:r>
              <a:rPr lang="en-US" altLang="en-US" sz="1800">
                <a:solidFill>
                  <a:srgbClr val="000000"/>
                </a:solidFill>
                <a:latin typeface="Times New Roman" charset="0"/>
                <a:sym typeface="Symbol" charset="2"/>
              </a:rPr>
              <a:t></a:t>
            </a:r>
            <a:r>
              <a:rPr lang="en-US" altLang="en-US" sz="1800" b="1" i="1">
                <a:solidFill>
                  <a:schemeClr val="accent2"/>
                </a:solidFill>
                <a:latin typeface="Times New Roman" charset="0"/>
                <a:sym typeface="Symbol" charset="2"/>
              </a:rPr>
              <a:t> </a:t>
            </a:r>
            <a:r>
              <a:rPr lang="en-US" altLang="en-US" sz="1800" b="1" i="1">
                <a:solidFill>
                  <a:schemeClr val="accent2"/>
                </a:solidFill>
                <a:latin typeface="Times New Roman" charset="0"/>
              </a:rPr>
              <a:t>S.erase</a:t>
            </a:r>
            <a:r>
              <a:rPr lang="en-US" altLang="en-US" sz="180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altLang="en-US" sz="1800" b="1" i="1">
                <a:solidFill>
                  <a:schemeClr val="accent2"/>
                </a:solidFill>
                <a:latin typeface="Times New Roman" charset="0"/>
              </a:rPr>
              <a:t>p</a:t>
            </a:r>
            <a:r>
              <a:rPr lang="en-US" altLang="en-US" sz="1800">
                <a:solidFill>
                  <a:schemeClr val="accent2"/>
                </a:solidFill>
                <a:latin typeface="Times New Roman" charset="0"/>
              </a:rPr>
              <a:t>)</a:t>
            </a:r>
            <a:r>
              <a:rPr lang="en-US" altLang="en-US" sz="1800" b="1">
                <a:solidFill>
                  <a:srgbClr val="000000"/>
                </a:solidFill>
                <a:latin typeface="Times New Roman" charset="0"/>
              </a:rPr>
              <a:t> </a:t>
            </a: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altLang="en-US" sz="1800" b="1">
                <a:solidFill>
                  <a:srgbClr val="000000"/>
                </a:solidFill>
                <a:latin typeface="Times New Roman" charset="0"/>
              </a:rPr>
              <a:t>while</a:t>
            </a:r>
            <a:r>
              <a:rPr lang="en-US" altLang="en-US" sz="1800">
                <a:solidFill>
                  <a:schemeClr val="tx2"/>
                </a:solidFill>
                <a:latin typeface="Times New Roman" charset="0"/>
              </a:rPr>
              <a:t> </a:t>
            </a:r>
            <a:r>
              <a:rPr lang="en-US" altLang="en-US" sz="1800">
                <a:solidFill>
                  <a:srgbClr val="000000"/>
                </a:solidFill>
                <a:latin typeface="Symbol" charset="2"/>
                <a:sym typeface="Symbol" charset="2"/>
              </a:rPr>
              <a:t></a:t>
            </a:r>
            <a:r>
              <a:rPr lang="en-US" altLang="en-US" sz="1800" b="1" i="1">
                <a:solidFill>
                  <a:schemeClr val="accent2"/>
                </a:solidFill>
                <a:latin typeface="Times New Roman" charset="0"/>
              </a:rPr>
              <a:t>S.empty</a:t>
            </a:r>
            <a:r>
              <a:rPr lang="en-US" altLang="en-US" sz="1800">
                <a:solidFill>
                  <a:schemeClr val="accent2"/>
                </a:solidFill>
                <a:latin typeface="Times New Roman" charset="0"/>
              </a:rPr>
              <a:t>()</a:t>
            </a: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altLang="en-US" sz="1800">
                <a:solidFill>
                  <a:schemeClr val="accent2"/>
                </a:solidFill>
                <a:latin typeface="Times New Roman" charset="0"/>
              </a:rPr>
              <a:t>	</a:t>
            </a:r>
            <a:r>
              <a:rPr lang="en-US" altLang="en-US" sz="1800" b="1" i="1">
                <a:solidFill>
                  <a:schemeClr val="accent2"/>
                </a:solidFill>
                <a:latin typeface="Times New Roman" charset="0"/>
              </a:rPr>
              <a:t>y </a:t>
            </a:r>
            <a:r>
              <a:rPr lang="en-US" altLang="en-US" sz="1800">
                <a:solidFill>
                  <a:srgbClr val="000000"/>
                </a:solidFill>
                <a:latin typeface="Times New Roman" charset="0"/>
                <a:sym typeface="Symbol" charset="2"/>
              </a:rPr>
              <a:t></a:t>
            </a:r>
            <a:r>
              <a:rPr lang="en-US" altLang="en-US" sz="1800" b="1" i="1">
                <a:solidFill>
                  <a:schemeClr val="accent2"/>
                </a:solidFill>
                <a:latin typeface="Times New Roman" charset="0"/>
                <a:sym typeface="Symbol" charset="2"/>
              </a:rPr>
              <a:t> </a:t>
            </a:r>
            <a:r>
              <a:rPr lang="en-US" altLang="en-US" sz="1800" b="1" i="1">
                <a:solidFill>
                  <a:schemeClr val="accent2"/>
                </a:solidFill>
                <a:latin typeface="Times New Roman" charset="0"/>
              </a:rPr>
              <a:t>S.eraseFront</a:t>
            </a:r>
            <a:r>
              <a:rPr lang="en-US" altLang="en-US" sz="1800">
                <a:solidFill>
                  <a:schemeClr val="accent2"/>
                </a:solidFill>
                <a:latin typeface="Times New Roman" charset="0"/>
              </a:rPr>
              <a:t>()</a:t>
            </a: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altLang="en-US" sz="1800">
                <a:solidFill>
                  <a:schemeClr val="accent2"/>
                </a:solidFill>
                <a:latin typeface="Times New Roman" charset="0"/>
                <a:sym typeface="Symbol" charset="2"/>
              </a:rPr>
              <a:t>	</a:t>
            </a:r>
            <a:r>
              <a:rPr lang="en-US" altLang="en-US" sz="1800" b="1">
                <a:solidFill>
                  <a:srgbClr val="000000"/>
                </a:solidFill>
                <a:latin typeface="Times New Roman" charset="0"/>
              </a:rPr>
              <a:t>if</a:t>
            </a:r>
            <a:r>
              <a:rPr lang="en-US" altLang="en-US" sz="1800">
                <a:solidFill>
                  <a:schemeClr val="tx2"/>
                </a:solidFill>
                <a:latin typeface="Times New Roman" charset="0"/>
              </a:rPr>
              <a:t> </a:t>
            </a:r>
            <a:r>
              <a:rPr lang="en-US" altLang="en-US" sz="1800" b="1" i="1">
                <a:solidFill>
                  <a:schemeClr val="accent2"/>
                </a:solidFill>
                <a:latin typeface="Times New Roman" charset="0"/>
              </a:rPr>
              <a:t>y</a:t>
            </a:r>
            <a:r>
              <a:rPr lang="en-US" altLang="en-US" sz="1800">
                <a:solidFill>
                  <a:schemeClr val="accent2"/>
                </a:solidFill>
                <a:latin typeface="Times New Roman" charset="0"/>
                <a:sym typeface="Symbol" charset="2"/>
              </a:rPr>
              <a:t> </a:t>
            </a:r>
            <a:r>
              <a:rPr lang="en-US" altLang="en-US" sz="1800">
                <a:solidFill>
                  <a:srgbClr val="000000"/>
                </a:solidFill>
                <a:latin typeface="Times New Roman" charset="0"/>
                <a:sym typeface="Symbol" charset="2"/>
              </a:rPr>
              <a:t>&lt;</a:t>
            </a:r>
            <a:r>
              <a:rPr lang="en-US" altLang="en-US" sz="1800">
                <a:solidFill>
                  <a:schemeClr val="accent2"/>
                </a:solidFill>
                <a:latin typeface="Times New Roman" charset="0"/>
                <a:sym typeface="Symbol" charset="2"/>
              </a:rPr>
              <a:t> </a:t>
            </a:r>
            <a:r>
              <a:rPr lang="en-US" altLang="en-US" sz="1800" b="1" i="1">
                <a:solidFill>
                  <a:schemeClr val="accent2"/>
                </a:solidFill>
                <a:latin typeface="Times New Roman" charset="0"/>
              </a:rPr>
              <a:t>x</a:t>
            </a:r>
            <a:endParaRPr lang="en-US" altLang="en-US" sz="1800">
              <a:solidFill>
                <a:schemeClr val="accent2"/>
              </a:solidFill>
              <a:latin typeface="Times New Roman" charset="0"/>
            </a:endParaRP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altLang="en-US" sz="1800">
                <a:solidFill>
                  <a:schemeClr val="accent2"/>
                </a:solidFill>
                <a:latin typeface="Times New Roman" charset="0"/>
              </a:rPr>
              <a:t>		</a:t>
            </a:r>
            <a:r>
              <a:rPr lang="en-US" altLang="en-US" sz="1800" b="1" i="1">
                <a:solidFill>
                  <a:schemeClr val="accent2"/>
                </a:solidFill>
                <a:latin typeface="Times New Roman" charset="0"/>
              </a:rPr>
              <a:t>L.insertBack</a:t>
            </a:r>
            <a:r>
              <a:rPr lang="en-US" altLang="en-US" sz="180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altLang="en-US" sz="1800" b="1" i="1">
                <a:solidFill>
                  <a:schemeClr val="accent2"/>
                </a:solidFill>
                <a:latin typeface="Times New Roman" charset="0"/>
              </a:rPr>
              <a:t>y</a:t>
            </a:r>
            <a:r>
              <a:rPr lang="en-US" altLang="en-US" sz="1800">
                <a:solidFill>
                  <a:schemeClr val="accent2"/>
                </a:solidFill>
                <a:latin typeface="Times New Roman" charset="0"/>
              </a:rPr>
              <a:t>)</a:t>
            </a: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altLang="en-US" sz="1800">
                <a:solidFill>
                  <a:schemeClr val="accent2"/>
                </a:solidFill>
                <a:latin typeface="Times New Roman" charset="0"/>
              </a:rPr>
              <a:t>	</a:t>
            </a:r>
            <a:r>
              <a:rPr lang="en-US" altLang="en-US" sz="1800" b="1">
                <a:solidFill>
                  <a:srgbClr val="000000"/>
                </a:solidFill>
                <a:latin typeface="Times New Roman" charset="0"/>
              </a:rPr>
              <a:t>else if </a:t>
            </a:r>
            <a:r>
              <a:rPr lang="en-US" altLang="en-US" sz="1800" b="1" i="1">
                <a:solidFill>
                  <a:schemeClr val="accent2"/>
                </a:solidFill>
                <a:latin typeface="Times New Roman" charset="0"/>
              </a:rPr>
              <a:t>y</a:t>
            </a:r>
            <a:r>
              <a:rPr lang="en-US" altLang="en-US" sz="1800">
                <a:solidFill>
                  <a:schemeClr val="accent2"/>
                </a:solidFill>
                <a:latin typeface="Times New Roman" charset="0"/>
                <a:sym typeface="Symbol" charset="2"/>
              </a:rPr>
              <a:t> </a:t>
            </a:r>
            <a:r>
              <a:rPr lang="en-US" altLang="en-US" sz="1800">
                <a:solidFill>
                  <a:srgbClr val="000000"/>
                </a:solidFill>
                <a:latin typeface="Times New Roman" charset="0"/>
                <a:sym typeface="Symbol" charset="2"/>
              </a:rPr>
              <a:t>=</a:t>
            </a:r>
            <a:r>
              <a:rPr lang="en-US" altLang="en-US" sz="1800">
                <a:solidFill>
                  <a:schemeClr val="accent2"/>
                </a:solidFill>
                <a:latin typeface="Times New Roman" charset="0"/>
                <a:sym typeface="Symbol" charset="2"/>
              </a:rPr>
              <a:t> </a:t>
            </a:r>
            <a:r>
              <a:rPr lang="en-US" altLang="en-US" sz="1800" b="1" i="1">
                <a:solidFill>
                  <a:schemeClr val="accent2"/>
                </a:solidFill>
                <a:latin typeface="Times New Roman" charset="0"/>
              </a:rPr>
              <a:t>x</a:t>
            </a:r>
            <a:endParaRPr lang="en-US" altLang="en-US" sz="1800">
              <a:solidFill>
                <a:schemeClr val="tx2"/>
              </a:solidFill>
              <a:latin typeface="Times New Roman" charset="0"/>
            </a:endParaRP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altLang="en-US" sz="1800">
                <a:solidFill>
                  <a:schemeClr val="accent2"/>
                </a:solidFill>
                <a:latin typeface="Times New Roman" charset="0"/>
              </a:rPr>
              <a:t>		 </a:t>
            </a:r>
            <a:r>
              <a:rPr lang="en-US" altLang="en-US" sz="1800" b="1" i="1">
                <a:solidFill>
                  <a:schemeClr val="accent2"/>
                </a:solidFill>
                <a:latin typeface="Times New Roman" charset="0"/>
              </a:rPr>
              <a:t>E.insertBack</a:t>
            </a:r>
            <a:r>
              <a:rPr lang="en-US" altLang="en-US" sz="180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altLang="en-US" sz="1800" b="1" i="1">
                <a:solidFill>
                  <a:schemeClr val="accent2"/>
                </a:solidFill>
                <a:latin typeface="Times New Roman" charset="0"/>
              </a:rPr>
              <a:t>y</a:t>
            </a:r>
            <a:r>
              <a:rPr lang="en-US" altLang="en-US" sz="1800">
                <a:solidFill>
                  <a:schemeClr val="accent2"/>
                </a:solidFill>
                <a:latin typeface="Times New Roman" charset="0"/>
              </a:rPr>
              <a:t>)</a:t>
            </a: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altLang="en-US" sz="1800">
                <a:solidFill>
                  <a:schemeClr val="accent2"/>
                </a:solidFill>
                <a:latin typeface="Times New Roman" charset="0"/>
                <a:sym typeface="Symbol" charset="2"/>
              </a:rPr>
              <a:t>	</a:t>
            </a:r>
            <a:r>
              <a:rPr lang="en-US" altLang="en-US" sz="1800" b="1">
                <a:solidFill>
                  <a:srgbClr val="000000"/>
                </a:solidFill>
                <a:latin typeface="Times New Roman" charset="0"/>
              </a:rPr>
              <a:t>else</a:t>
            </a:r>
            <a:r>
              <a:rPr lang="en-US" altLang="en-US" sz="1800">
                <a:solidFill>
                  <a:schemeClr val="tx2"/>
                </a:solidFill>
                <a:latin typeface="Times New Roman" charset="0"/>
              </a:rPr>
              <a:t> </a:t>
            </a:r>
            <a:r>
              <a:rPr lang="en-US" altLang="en-US" sz="1800">
                <a:latin typeface="Times New Roman" charset="0"/>
              </a:rPr>
              <a:t>{ </a:t>
            </a:r>
            <a:r>
              <a:rPr lang="en-US" altLang="en-US" sz="1800" b="1" i="1">
                <a:latin typeface="Times New Roman" charset="0"/>
              </a:rPr>
              <a:t>y</a:t>
            </a:r>
            <a:r>
              <a:rPr lang="en-US" altLang="en-US" sz="1800">
                <a:latin typeface="Times New Roman" charset="0"/>
                <a:sym typeface="Symbol" charset="2"/>
              </a:rPr>
              <a:t> &gt; </a:t>
            </a:r>
            <a:r>
              <a:rPr lang="en-US" altLang="en-US" sz="1800" b="1" i="1">
                <a:latin typeface="Times New Roman" charset="0"/>
              </a:rPr>
              <a:t>x </a:t>
            </a:r>
            <a:r>
              <a:rPr lang="en-US" altLang="en-US" sz="1800">
                <a:latin typeface="Times New Roman" charset="0"/>
              </a:rPr>
              <a:t>}</a:t>
            </a: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altLang="en-US" sz="1800">
                <a:solidFill>
                  <a:schemeClr val="accent2"/>
                </a:solidFill>
                <a:latin typeface="Times New Roman" charset="0"/>
              </a:rPr>
              <a:t>		</a:t>
            </a:r>
            <a:r>
              <a:rPr lang="en-US" altLang="en-US" sz="1800" b="1" i="1">
                <a:solidFill>
                  <a:schemeClr val="accent2"/>
                </a:solidFill>
                <a:latin typeface="Times New Roman" charset="0"/>
              </a:rPr>
              <a:t>G.insertBack</a:t>
            </a:r>
            <a:r>
              <a:rPr lang="en-US" altLang="en-US" sz="1800">
                <a:solidFill>
                  <a:schemeClr val="accent2"/>
                </a:solidFill>
                <a:latin typeface="Times New Roman" charset="0"/>
              </a:rPr>
              <a:t>(</a:t>
            </a:r>
            <a:r>
              <a:rPr lang="en-US" altLang="en-US" sz="1800" b="1" i="1">
                <a:solidFill>
                  <a:schemeClr val="accent2"/>
                </a:solidFill>
                <a:latin typeface="Times New Roman" charset="0"/>
              </a:rPr>
              <a:t>y</a:t>
            </a:r>
            <a:r>
              <a:rPr lang="en-US" altLang="en-US" sz="1800">
                <a:solidFill>
                  <a:schemeClr val="accent2"/>
                </a:solidFill>
                <a:latin typeface="Times New Roman" charset="0"/>
              </a:rPr>
              <a:t>)</a:t>
            </a:r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2"/>
              <a:buNone/>
            </a:pPr>
            <a:r>
              <a:rPr lang="en-US" altLang="en-US" sz="1800" b="1">
                <a:solidFill>
                  <a:srgbClr val="000000"/>
                </a:solidFill>
                <a:latin typeface="Times New Roman" charset="0"/>
              </a:rPr>
              <a:t>return </a:t>
            </a:r>
            <a:r>
              <a:rPr lang="en-US" altLang="en-US" sz="1800" b="1" i="1">
                <a:solidFill>
                  <a:schemeClr val="accent2"/>
                </a:solidFill>
                <a:latin typeface="Times New Roman" charset="0"/>
              </a:rPr>
              <a:t>L,</a:t>
            </a:r>
            <a:r>
              <a:rPr lang="en-US" altLang="en-US" sz="1800">
                <a:solidFill>
                  <a:schemeClr val="accent2"/>
                </a:solidFill>
                <a:latin typeface="Times New Roman" charset="0"/>
              </a:rPr>
              <a:t> </a:t>
            </a:r>
            <a:r>
              <a:rPr lang="en-US" altLang="en-US" sz="1800" b="1" i="1">
                <a:solidFill>
                  <a:schemeClr val="accent2"/>
                </a:solidFill>
                <a:latin typeface="Times New Roman" charset="0"/>
              </a:rPr>
              <a:t>E, G</a:t>
            </a:r>
          </a:p>
        </p:txBody>
      </p:sp>
    </p:spTree>
    <p:extLst>
      <p:ext uri="{BB962C8B-B14F-4D97-AF65-F5344CB8AC3E}">
        <p14:creationId xmlns:p14="http://schemas.microsoft.com/office/powerpoint/2010/main" val="1006928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Worst-case Running Time</a:t>
            </a:r>
          </a:p>
        </p:txBody>
      </p:sp>
      <p:sp>
        <p:nvSpPr>
          <p:cNvPr id="17413" name="Rectangle 3" descr="Rectangle: Click to edit Master text styles&#13;&#10;Second level&#13;&#10;Third level&#13;&#10;Fourth level&#13;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000" dirty="0"/>
              <a:t>The worst case for quick-sort occurs when the pivot is the unique minimum or maximum element</a:t>
            </a:r>
          </a:p>
          <a:p>
            <a:pPr eaLnBrk="1" hangingPunct="1"/>
            <a:r>
              <a:rPr lang="en-US" altLang="en-US" sz="2000" dirty="0"/>
              <a:t>One of </a:t>
            </a:r>
            <a:r>
              <a:rPr lang="en-US" altLang="en-US" sz="2000" b="1" i="1" dirty="0">
                <a:latin typeface="Times New Roman" charset="0"/>
              </a:rPr>
              <a:t>L</a:t>
            </a:r>
            <a:r>
              <a:rPr lang="en-US" altLang="en-US" sz="2000" dirty="0"/>
              <a:t> and </a:t>
            </a:r>
            <a:r>
              <a:rPr lang="en-US" altLang="en-US" sz="2000" b="1" i="1" dirty="0">
                <a:latin typeface="Times New Roman" charset="0"/>
              </a:rPr>
              <a:t>G</a:t>
            </a:r>
            <a:r>
              <a:rPr lang="en-US" altLang="en-US" sz="2000" dirty="0"/>
              <a:t> has size </a:t>
            </a:r>
            <a:r>
              <a:rPr lang="en-US" altLang="en-US" sz="2000" b="1" i="1" dirty="0">
                <a:latin typeface="Times New Roman" charset="0"/>
              </a:rPr>
              <a:t>n </a:t>
            </a:r>
            <a:r>
              <a:rPr lang="en-US" altLang="en-US" sz="2000" dirty="0">
                <a:latin typeface="Symbol" charset="2"/>
              </a:rPr>
              <a:t>- </a:t>
            </a:r>
            <a:r>
              <a:rPr lang="en-US" altLang="en-US" sz="2000" dirty="0">
                <a:latin typeface="Times New Roman" charset="0"/>
              </a:rPr>
              <a:t>1 </a:t>
            </a:r>
            <a:r>
              <a:rPr lang="en-US" altLang="en-US" sz="2000" dirty="0"/>
              <a:t>and the other has size </a:t>
            </a:r>
            <a:r>
              <a:rPr lang="en-US" altLang="en-US" sz="2000" dirty="0">
                <a:latin typeface="Times New Roman" charset="0"/>
              </a:rPr>
              <a:t>0</a:t>
            </a:r>
          </a:p>
          <a:p>
            <a:pPr eaLnBrk="1" hangingPunct="1"/>
            <a:r>
              <a:rPr lang="en-US" altLang="en-US" sz="2000" dirty="0"/>
              <a:t>The running time is proportional to the sum</a:t>
            </a:r>
          </a:p>
          <a:p>
            <a:pPr algn="ctr" eaLnBrk="1" hangingPunct="1">
              <a:buFont typeface="Wingdings" charset="2"/>
              <a:buNone/>
            </a:pPr>
            <a:r>
              <a:rPr lang="en-US" altLang="en-US" sz="2000" b="1" i="1" dirty="0">
                <a:latin typeface="Times New Roman" charset="0"/>
                <a:sym typeface="Symbol" charset="2"/>
              </a:rPr>
              <a:t>n</a:t>
            </a:r>
            <a:r>
              <a:rPr lang="en-US" altLang="en-US" sz="2000" dirty="0">
                <a:latin typeface="Times New Roman" charset="0"/>
                <a:sym typeface="Symbol" charset="2"/>
              </a:rPr>
              <a:t> </a:t>
            </a:r>
            <a:r>
              <a:rPr lang="en-US" altLang="en-US" sz="2000" dirty="0">
                <a:latin typeface="Symbol" charset="2"/>
                <a:sym typeface="Symbol" charset="2"/>
              </a:rPr>
              <a:t>+</a:t>
            </a:r>
            <a:r>
              <a:rPr lang="en-US" altLang="en-US" sz="2000" dirty="0">
                <a:latin typeface="Times New Roman" charset="0"/>
                <a:sym typeface="Symbol" charset="2"/>
              </a:rPr>
              <a:t> (</a:t>
            </a:r>
            <a:r>
              <a:rPr lang="en-US" altLang="en-US" sz="2000" b="1" i="1" dirty="0">
                <a:latin typeface="Times New Roman" charset="0"/>
                <a:sym typeface="Symbol" charset="2"/>
              </a:rPr>
              <a:t>n</a:t>
            </a:r>
            <a:r>
              <a:rPr lang="en-US" altLang="en-US" sz="2000" dirty="0">
                <a:latin typeface="Times New Roman" charset="0"/>
                <a:sym typeface="Symbol" charset="2"/>
              </a:rPr>
              <a:t> </a:t>
            </a:r>
            <a:r>
              <a:rPr lang="en-US" altLang="en-US" sz="2000" dirty="0">
                <a:latin typeface="Symbol" charset="2"/>
                <a:sym typeface="Symbol" charset="2"/>
              </a:rPr>
              <a:t>-</a:t>
            </a:r>
            <a:r>
              <a:rPr lang="en-US" altLang="en-US" sz="2000" dirty="0">
                <a:latin typeface="Times New Roman" charset="0"/>
                <a:sym typeface="Symbol" charset="2"/>
              </a:rPr>
              <a:t> 1) </a:t>
            </a:r>
            <a:r>
              <a:rPr lang="en-US" altLang="en-US" sz="2000" dirty="0">
                <a:latin typeface="Symbol" charset="2"/>
                <a:sym typeface="Symbol" charset="2"/>
              </a:rPr>
              <a:t>+ </a:t>
            </a:r>
            <a:r>
              <a:rPr lang="en-US" altLang="en-US" sz="2000" dirty="0">
                <a:latin typeface="Times New Roman" charset="0"/>
                <a:sym typeface="Symbol" charset="2"/>
              </a:rPr>
              <a:t>… </a:t>
            </a:r>
            <a:r>
              <a:rPr lang="en-US" altLang="en-US" sz="2000" dirty="0">
                <a:latin typeface="Symbol" charset="2"/>
                <a:sym typeface="Symbol" charset="2"/>
              </a:rPr>
              <a:t>+</a:t>
            </a:r>
            <a:r>
              <a:rPr lang="en-US" altLang="en-US" sz="2000" dirty="0">
                <a:latin typeface="Times New Roman" charset="0"/>
                <a:sym typeface="Symbol" charset="2"/>
              </a:rPr>
              <a:t> 2 </a:t>
            </a:r>
            <a:r>
              <a:rPr lang="en-US" altLang="en-US" sz="2000" dirty="0">
                <a:latin typeface="Symbol" charset="2"/>
                <a:sym typeface="Symbol" charset="2"/>
              </a:rPr>
              <a:t>+ 1</a:t>
            </a:r>
            <a:endParaRPr lang="en-US" altLang="en-US" sz="2000" dirty="0"/>
          </a:p>
          <a:p>
            <a:pPr eaLnBrk="1" hangingPunct="1"/>
            <a:r>
              <a:rPr lang="en-US" altLang="en-US" sz="2000" dirty="0"/>
              <a:t>Thus, the worst-case running time of quick-sort is </a:t>
            </a:r>
            <a:r>
              <a:rPr lang="en-US" altLang="en-US" sz="2000" b="1" i="1" dirty="0">
                <a:latin typeface="Times New Roman" charset="0"/>
              </a:rPr>
              <a:t>O</a:t>
            </a:r>
            <a:r>
              <a:rPr lang="en-US" altLang="en-US" sz="2000" dirty="0">
                <a:latin typeface="Times New Roman" charset="0"/>
              </a:rPr>
              <a:t>(</a:t>
            </a:r>
            <a:r>
              <a:rPr lang="en-US" altLang="en-US" sz="2000" b="1" i="1" dirty="0">
                <a:latin typeface="Times New Roman" charset="0"/>
              </a:rPr>
              <a:t>n</a:t>
            </a:r>
            <a:r>
              <a:rPr lang="en-US" altLang="en-US" sz="2000" baseline="30000" dirty="0">
                <a:latin typeface="Times New Roman" charset="0"/>
              </a:rPr>
              <a:t>2</a:t>
            </a:r>
            <a:r>
              <a:rPr lang="en-US" altLang="en-US" sz="2000" dirty="0">
                <a:latin typeface="Times New Roman" charset="0"/>
              </a:rPr>
              <a:t>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903749F-3842-4CDA-A45E-FEEB9ACCE00B}" type="slidenum">
              <a:rPr lang="ko-KR" altLang="en-US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17414" name="AutoShape 11"/>
          <p:cNvSpPr>
            <a:spLocks noChangeArrowheads="1"/>
          </p:cNvSpPr>
          <p:nvPr/>
        </p:nvSpPr>
        <p:spPr bwMode="auto">
          <a:xfrm>
            <a:off x="5992813" y="4791075"/>
            <a:ext cx="1304925" cy="21748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 sz="1800">
              <a:solidFill>
                <a:schemeClr val="accent1"/>
              </a:solidFill>
            </a:endParaRPr>
          </a:p>
        </p:txBody>
      </p:sp>
      <p:sp>
        <p:nvSpPr>
          <p:cNvPr id="17415" name="AutoShape 16"/>
          <p:cNvSpPr>
            <a:spLocks noChangeArrowheads="1"/>
          </p:cNvSpPr>
          <p:nvPr/>
        </p:nvSpPr>
        <p:spPr bwMode="auto">
          <a:xfrm>
            <a:off x="7340600" y="5600700"/>
            <a:ext cx="762000" cy="21748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 sz="1800">
              <a:solidFill>
                <a:schemeClr val="accent1"/>
              </a:solidFill>
            </a:endParaRPr>
          </a:p>
        </p:txBody>
      </p:sp>
      <p:sp>
        <p:nvSpPr>
          <p:cNvPr id="17416" name="AutoShape 20"/>
          <p:cNvSpPr>
            <a:spLocks noChangeArrowheads="1"/>
          </p:cNvSpPr>
          <p:nvPr/>
        </p:nvSpPr>
        <p:spPr bwMode="auto">
          <a:xfrm>
            <a:off x="4191000" y="4791075"/>
            <a:ext cx="360363" cy="217488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 sz="1800">
              <a:solidFill>
                <a:schemeClr val="folHlink"/>
              </a:solidFill>
            </a:endParaRPr>
          </a:p>
        </p:txBody>
      </p:sp>
      <p:sp>
        <p:nvSpPr>
          <p:cNvPr id="17417" name="AutoShape 23"/>
          <p:cNvSpPr>
            <a:spLocks noChangeArrowheads="1"/>
          </p:cNvSpPr>
          <p:nvPr/>
        </p:nvSpPr>
        <p:spPr bwMode="auto">
          <a:xfrm>
            <a:off x="5943600" y="5327650"/>
            <a:ext cx="352425" cy="217488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 sz="1800">
              <a:solidFill>
                <a:schemeClr val="folHlink"/>
              </a:solidFill>
            </a:endParaRPr>
          </a:p>
        </p:txBody>
      </p:sp>
      <p:sp>
        <p:nvSpPr>
          <p:cNvPr id="17418" name="AutoShape 24"/>
          <p:cNvSpPr>
            <a:spLocks noChangeArrowheads="1"/>
          </p:cNvSpPr>
          <p:nvPr/>
        </p:nvSpPr>
        <p:spPr bwMode="auto">
          <a:xfrm>
            <a:off x="7297738" y="6107113"/>
            <a:ext cx="358775" cy="21748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 sz="1800">
              <a:solidFill>
                <a:schemeClr val="folHlink"/>
              </a:solidFill>
            </a:endParaRPr>
          </a:p>
        </p:txBody>
      </p:sp>
      <p:sp>
        <p:nvSpPr>
          <p:cNvPr id="17419" name="AutoShape 25"/>
          <p:cNvSpPr>
            <a:spLocks noChangeArrowheads="1"/>
          </p:cNvSpPr>
          <p:nvPr/>
        </p:nvSpPr>
        <p:spPr bwMode="auto">
          <a:xfrm>
            <a:off x="7802563" y="6107113"/>
            <a:ext cx="350837" cy="21748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 sz="1800">
              <a:solidFill>
                <a:schemeClr val="folHlink"/>
              </a:solidFill>
            </a:endParaRPr>
          </a:p>
        </p:txBody>
      </p:sp>
      <p:cxnSp>
        <p:nvCxnSpPr>
          <p:cNvPr id="17420" name="AutoShape 26"/>
          <p:cNvCxnSpPr>
            <a:cxnSpLocks noChangeShapeType="1"/>
            <a:stCxn id="17417" idx="0"/>
            <a:endCxn id="17414" idx="2"/>
          </p:cNvCxnSpPr>
          <p:nvPr/>
        </p:nvCxnSpPr>
        <p:spPr bwMode="auto">
          <a:xfrm flipV="1">
            <a:off x="6119813" y="5008563"/>
            <a:ext cx="525462" cy="3190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21" name="AutoShape 27"/>
          <p:cNvCxnSpPr>
            <a:cxnSpLocks noChangeShapeType="1"/>
            <a:endCxn id="17414" idx="2"/>
          </p:cNvCxnSpPr>
          <p:nvPr/>
        </p:nvCxnSpPr>
        <p:spPr bwMode="auto">
          <a:xfrm flipH="1" flipV="1">
            <a:off x="6645275" y="5008563"/>
            <a:ext cx="593725" cy="2778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22" name="AutoShape 29"/>
          <p:cNvCxnSpPr>
            <a:cxnSpLocks noChangeShapeType="1"/>
            <a:stCxn id="17418" idx="0"/>
            <a:endCxn id="17415" idx="2"/>
          </p:cNvCxnSpPr>
          <p:nvPr/>
        </p:nvCxnSpPr>
        <p:spPr bwMode="auto">
          <a:xfrm flipV="1">
            <a:off x="7477125" y="5818188"/>
            <a:ext cx="244475" cy="2889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23" name="AutoShape 31"/>
          <p:cNvCxnSpPr>
            <a:cxnSpLocks noChangeShapeType="1"/>
            <a:stCxn id="17415" idx="2"/>
            <a:endCxn id="17419" idx="0"/>
          </p:cNvCxnSpPr>
          <p:nvPr/>
        </p:nvCxnSpPr>
        <p:spPr bwMode="auto">
          <a:xfrm>
            <a:off x="7721600" y="5818188"/>
            <a:ext cx="257175" cy="2889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24" name="AutoShape 32"/>
          <p:cNvSpPr>
            <a:spLocks noChangeArrowheads="1"/>
          </p:cNvSpPr>
          <p:nvPr/>
        </p:nvSpPr>
        <p:spPr bwMode="auto">
          <a:xfrm>
            <a:off x="4283075" y="4267200"/>
            <a:ext cx="2482850" cy="2190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 sz="1800">
              <a:solidFill>
                <a:schemeClr val="accent1"/>
              </a:solidFill>
            </a:endParaRPr>
          </a:p>
        </p:txBody>
      </p:sp>
      <p:cxnSp>
        <p:nvCxnSpPr>
          <p:cNvPr id="17425" name="AutoShape 33"/>
          <p:cNvCxnSpPr>
            <a:cxnSpLocks noChangeShapeType="1"/>
            <a:stCxn id="17416" idx="0"/>
            <a:endCxn id="17424" idx="2"/>
          </p:cNvCxnSpPr>
          <p:nvPr/>
        </p:nvCxnSpPr>
        <p:spPr bwMode="auto">
          <a:xfrm flipV="1">
            <a:off x="4371975" y="4486275"/>
            <a:ext cx="1152525" cy="3048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26" name="AutoShape 34"/>
          <p:cNvCxnSpPr>
            <a:cxnSpLocks noChangeShapeType="1"/>
            <a:stCxn id="17414" idx="0"/>
            <a:endCxn id="17424" idx="2"/>
          </p:cNvCxnSpPr>
          <p:nvPr/>
        </p:nvCxnSpPr>
        <p:spPr bwMode="auto">
          <a:xfrm flipH="1" flipV="1">
            <a:off x="5524500" y="4486275"/>
            <a:ext cx="1120775" cy="3048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162010" name="Group 218"/>
          <p:cNvGraphicFramePr>
            <a:graphicFrameLocks noGrp="1"/>
          </p:cNvGraphicFramePr>
          <p:nvPr/>
        </p:nvGraphicFramePr>
        <p:xfrm>
          <a:off x="2438400" y="3810000"/>
          <a:ext cx="1371600" cy="2590802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797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depth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time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276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086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sym typeface="Symbol" charset="2"/>
                        </a:rPr>
                        <a:t>n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sym typeface="Symbol" charset="2"/>
                        </a:rPr>
                        <a:t> 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charset="2"/>
                          <a:sym typeface="Symbol" charset="2"/>
                        </a:rPr>
                        <a:t>-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sym typeface="Symbol" charset="2"/>
                        </a:rPr>
                        <a:t> 1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216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…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…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7038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sym typeface="Symbol" charset="2"/>
                        </a:rPr>
                        <a:t>n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sym typeface="Symbol" charset="2"/>
                        </a:rPr>
                        <a:t> 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charset="2"/>
                          <a:sym typeface="Symbol" charset="2"/>
                        </a:rPr>
                        <a:t>-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sym typeface="Symbol" charset="2"/>
                        </a:rPr>
                        <a:t> 1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7438" name="Text Box 167"/>
          <p:cNvSpPr txBox="1">
            <a:spLocks noChangeArrowheads="1"/>
          </p:cNvSpPr>
          <p:nvPr/>
        </p:nvSpPr>
        <p:spPr bwMode="auto">
          <a:xfrm rot="2305880">
            <a:off x="7250113" y="5138738"/>
            <a:ext cx="433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61297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7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Expected Running Time (1)</a:t>
            </a:r>
          </a:p>
        </p:txBody>
      </p:sp>
      <p:sp>
        <p:nvSpPr>
          <p:cNvPr id="18437" name="Rectangle 3" descr="Rectangle: Click to edit Master text styles&#13;&#10;Second level&#13;&#10;Third level&#13;&#10;Fourth level&#13;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Consider a recursive call of quick-sort on a sequence of size </a:t>
            </a:r>
            <a:r>
              <a:rPr lang="en-US" altLang="en-US" sz="2000" b="1" i="1" dirty="0">
                <a:latin typeface="Times New Roman" charset="0"/>
              </a:rPr>
              <a:t>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b="1" dirty="0">
                <a:solidFill>
                  <a:schemeClr val="tx2"/>
                </a:solidFill>
              </a:rPr>
              <a:t>Good call</a:t>
            </a:r>
            <a:r>
              <a:rPr lang="en-US" altLang="en-US" sz="1800" b="1" dirty="0"/>
              <a:t>:</a:t>
            </a:r>
            <a:r>
              <a:rPr lang="en-US" altLang="en-US" sz="1800" dirty="0"/>
              <a:t> the sizes of </a:t>
            </a:r>
            <a:r>
              <a:rPr lang="en-US" altLang="en-US" sz="1800" b="1" i="1" dirty="0">
                <a:latin typeface="Times New Roman" charset="0"/>
              </a:rPr>
              <a:t>L</a:t>
            </a:r>
            <a:r>
              <a:rPr lang="en-US" altLang="en-US" sz="1800" dirty="0"/>
              <a:t> and </a:t>
            </a:r>
            <a:r>
              <a:rPr lang="en-US" altLang="en-US" sz="1800" b="1" i="1" dirty="0">
                <a:latin typeface="Times New Roman" charset="0"/>
              </a:rPr>
              <a:t>G</a:t>
            </a:r>
            <a:r>
              <a:rPr lang="en-US" altLang="en-US" sz="1800" dirty="0"/>
              <a:t> are each less than </a:t>
            </a:r>
            <a:r>
              <a:rPr lang="en-US" altLang="en-US" sz="1800" dirty="0">
                <a:latin typeface="Times New Roman" charset="0"/>
              </a:rPr>
              <a:t>3</a:t>
            </a:r>
            <a:r>
              <a:rPr lang="en-US" altLang="en-US" sz="1800" b="1" i="1" dirty="0">
                <a:latin typeface="Times New Roman" charset="0"/>
              </a:rPr>
              <a:t>s</a:t>
            </a:r>
            <a:r>
              <a:rPr lang="en-US" altLang="en-US" sz="1800" dirty="0">
                <a:latin typeface="Symbol" charset="2"/>
              </a:rPr>
              <a:t>/</a:t>
            </a:r>
            <a:r>
              <a:rPr lang="en-US" altLang="en-US" sz="1800" dirty="0">
                <a:latin typeface="Times New Roman" charset="0"/>
              </a:rPr>
              <a:t>4 (“unbiased to some degree”)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b="1" dirty="0">
                <a:solidFill>
                  <a:schemeClr val="tx2"/>
                </a:solidFill>
              </a:rPr>
              <a:t>Bad call</a:t>
            </a:r>
            <a:r>
              <a:rPr lang="en-US" altLang="en-US" sz="1800" b="1" dirty="0"/>
              <a:t>:</a:t>
            </a:r>
            <a:r>
              <a:rPr lang="en-US" altLang="en-US" sz="1800" dirty="0"/>
              <a:t> one of </a:t>
            </a:r>
            <a:r>
              <a:rPr lang="en-US" altLang="en-US" sz="1800" b="1" i="1" dirty="0">
                <a:latin typeface="Times New Roman" charset="0"/>
              </a:rPr>
              <a:t>L</a:t>
            </a:r>
            <a:r>
              <a:rPr lang="en-US" altLang="en-US" sz="1800" dirty="0"/>
              <a:t> and </a:t>
            </a:r>
            <a:r>
              <a:rPr lang="en-US" altLang="en-US" sz="1800" b="1" i="1" dirty="0">
                <a:latin typeface="Times New Roman" charset="0"/>
              </a:rPr>
              <a:t>G</a:t>
            </a:r>
            <a:r>
              <a:rPr lang="en-US" altLang="en-US" sz="1800" dirty="0"/>
              <a:t> has size greater than </a:t>
            </a:r>
            <a:r>
              <a:rPr lang="en-US" altLang="en-US" sz="1800" dirty="0">
                <a:latin typeface="Times New Roman" charset="0"/>
              </a:rPr>
              <a:t>3</a:t>
            </a:r>
            <a:r>
              <a:rPr lang="en-US" altLang="en-US" sz="1800" b="1" i="1" dirty="0">
                <a:latin typeface="Times New Roman" charset="0"/>
              </a:rPr>
              <a:t>s</a:t>
            </a:r>
            <a:r>
              <a:rPr lang="en-US" altLang="en-US" sz="1800" dirty="0">
                <a:latin typeface="Symbol" charset="2"/>
              </a:rPr>
              <a:t>/</a:t>
            </a:r>
            <a:r>
              <a:rPr lang="en-US" altLang="en-US" sz="1800" dirty="0">
                <a:latin typeface="Times New Roman" charset="0"/>
              </a:rPr>
              <a:t>4 (“biased to some degree”)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A call is </a:t>
            </a:r>
            <a:r>
              <a:rPr lang="en-US" altLang="en-US" sz="2000" dirty="0">
                <a:solidFill>
                  <a:schemeClr val="tx2"/>
                </a:solidFill>
              </a:rPr>
              <a:t>good</a:t>
            </a:r>
            <a:r>
              <a:rPr lang="en-US" altLang="en-US" sz="2000" dirty="0"/>
              <a:t> with probability </a:t>
            </a:r>
            <a:r>
              <a:rPr lang="en-US" altLang="en-US" sz="2000" dirty="0">
                <a:latin typeface="Times New Roman" charset="0"/>
              </a:rPr>
              <a:t>1</a:t>
            </a:r>
            <a:r>
              <a:rPr lang="en-US" altLang="en-US" sz="2000" dirty="0">
                <a:latin typeface="Symbol" charset="2"/>
              </a:rPr>
              <a:t>/</a:t>
            </a:r>
            <a:r>
              <a:rPr lang="en-US" altLang="en-US" sz="2000" dirty="0">
                <a:latin typeface="Times New Roman" charset="0"/>
              </a:rPr>
              <a:t>2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1/2 of the possible pivots cause good calls: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F849DB9-758D-4A23-930A-3B6D36D854FF}" type="slidenum">
              <a:rPr lang="ko-KR" altLang="en-US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18438" name="AutoShape 6"/>
          <p:cNvSpPr>
            <a:spLocks noChangeArrowheads="1"/>
          </p:cNvSpPr>
          <p:nvPr/>
        </p:nvSpPr>
        <p:spPr bwMode="auto">
          <a:xfrm>
            <a:off x="3390900" y="3286125"/>
            <a:ext cx="1257300" cy="2254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200"/>
              <a:t>7  9  7</a:t>
            </a:r>
            <a:r>
              <a:rPr lang="en-US" altLang="en-US" sz="1200">
                <a:solidFill>
                  <a:schemeClr val="accent1"/>
                </a:solidFill>
              </a:rPr>
              <a:t>  1  </a:t>
            </a:r>
            <a:r>
              <a:rPr lang="en-US" altLang="en-US" sz="1200" b="1">
                <a:solidFill>
                  <a:schemeClr val="accent1"/>
                </a:solidFill>
                <a:sym typeface="Symbol" charset="2"/>
              </a:rPr>
              <a:t></a:t>
            </a:r>
            <a:r>
              <a:rPr lang="en-US" altLang="en-US" sz="1200">
                <a:solidFill>
                  <a:schemeClr val="accent1"/>
                </a:solidFill>
              </a:rPr>
              <a:t>  1</a:t>
            </a:r>
          </a:p>
        </p:txBody>
      </p:sp>
      <p:sp>
        <p:nvSpPr>
          <p:cNvPr id="18439" name="AutoShape 7"/>
          <p:cNvSpPr>
            <a:spLocks noChangeArrowheads="1"/>
          </p:cNvSpPr>
          <p:nvPr/>
        </p:nvSpPr>
        <p:spPr bwMode="auto">
          <a:xfrm>
            <a:off x="1744663" y="2743200"/>
            <a:ext cx="2392362" cy="22701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200"/>
              <a:t>7  2  9  4 3  7  </a:t>
            </a:r>
            <a:r>
              <a:rPr lang="en-US" altLang="en-US" sz="1200" u="sng">
                <a:solidFill>
                  <a:srgbClr val="000000"/>
                </a:solidFill>
              </a:rPr>
              <a:t>6</a:t>
            </a:r>
            <a:r>
              <a:rPr lang="en-US" altLang="en-US" sz="1200"/>
              <a:t>  1</a:t>
            </a:r>
            <a:r>
              <a:rPr lang="en-US" altLang="en-US" sz="1200">
                <a:solidFill>
                  <a:schemeClr val="accent1"/>
                </a:solidFill>
              </a:rPr>
              <a:t> 9</a:t>
            </a:r>
          </a:p>
        </p:txBody>
      </p:sp>
      <p:cxnSp>
        <p:nvCxnSpPr>
          <p:cNvPr id="18440" name="AutoShape 8"/>
          <p:cNvCxnSpPr>
            <a:cxnSpLocks noChangeShapeType="1"/>
            <a:stCxn id="18442" idx="0"/>
            <a:endCxn id="18439" idx="2"/>
          </p:cNvCxnSpPr>
          <p:nvPr/>
        </p:nvCxnSpPr>
        <p:spPr bwMode="auto">
          <a:xfrm flipV="1">
            <a:off x="1852613" y="2974975"/>
            <a:ext cx="1087437" cy="3063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41" name="AutoShape 9"/>
          <p:cNvCxnSpPr>
            <a:cxnSpLocks noChangeShapeType="1"/>
            <a:stCxn id="18438" idx="0"/>
            <a:endCxn id="18439" idx="2"/>
          </p:cNvCxnSpPr>
          <p:nvPr/>
        </p:nvCxnSpPr>
        <p:spPr bwMode="auto">
          <a:xfrm flipH="1" flipV="1">
            <a:off x="2941638" y="2979738"/>
            <a:ext cx="1077912" cy="2968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442" name="AutoShape 10"/>
          <p:cNvSpPr>
            <a:spLocks noChangeArrowheads="1"/>
          </p:cNvSpPr>
          <p:nvPr/>
        </p:nvSpPr>
        <p:spPr bwMode="auto">
          <a:xfrm>
            <a:off x="1223963" y="3286125"/>
            <a:ext cx="1257300" cy="2254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algn="l" eaLnBrk="1" hangingPunct="1"/>
            <a:r>
              <a:rPr lang="en-US" altLang="en-US" sz="1200"/>
              <a:t>2  4  3  1 </a:t>
            </a:r>
            <a:endParaRPr lang="en-US" altLang="en-US" sz="1200">
              <a:solidFill>
                <a:schemeClr val="tx2"/>
              </a:solidFill>
            </a:endParaRPr>
          </a:p>
        </p:txBody>
      </p:sp>
      <p:sp>
        <p:nvSpPr>
          <p:cNvPr id="18443" name="Line 11"/>
          <p:cNvSpPr>
            <a:spLocks noChangeShapeType="1"/>
          </p:cNvSpPr>
          <p:nvPr/>
        </p:nvSpPr>
        <p:spPr bwMode="auto">
          <a:xfrm>
            <a:off x="3576638" y="3025775"/>
            <a:ext cx="336550" cy="1206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 flipH="1">
            <a:off x="2006600" y="3025775"/>
            <a:ext cx="336550" cy="1206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5" name="AutoShape 14"/>
          <p:cNvSpPr>
            <a:spLocks noChangeArrowheads="1"/>
          </p:cNvSpPr>
          <p:nvPr/>
        </p:nvSpPr>
        <p:spPr bwMode="auto">
          <a:xfrm>
            <a:off x="7153275" y="3267075"/>
            <a:ext cx="1304925" cy="21748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200"/>
              <a:t>7 2 9 4 3 7 6</a:t>
            </a:r>
          </a:p>
        </p:txBody>
      </p:sp>
      <p:sp>
        <p:nvSpPr>
          <p:cNvPr id="18446" name="AutoShape 15"/>
          <p:cNvSpPr>
            <a:spLocks noChangeArrowheads="1"/>
          </p:cNvSpPr>
          <p:nvPr/>
        </p:nvSpPr>
        <p:spPr bwMode="auto">
          <a:xfrm>
            <a:off x="5351463" y="3267075"/>
            <a:ext cx="360362" cy="217488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200"/>
              <a:t>1</a:t>
            </a:r>
          </a:p>
        </p:txBody>
      </p:sp>
      <p:sp>
        <p:nvSpPr>
          <p:cNvPr id="18447" name="AutoShape 16"/>
          <p:cNvSpPr>
            <a:spLocks noChangeArrowheads="1"/>
          </p:cNvSpPr>
          <p:nvPr/>
        </p:nvSpPr>
        <p:spPr bwMode="auto">
          <a:xfrm>
            <a:off x="5443538" y="2743200"/>
            <a:ext cx="2482850" cy="2190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200"/>
              <a:t>7  </a:t>
            </a:r>
            <a:r>
              <a:rPr lang="en-US" altLang="en-US" sz="1200" u="sng">
                <a:solidFill>
                  <a:srgbClr val="000000"/>
                </a:solidFill>
              </a:rPr>
              <a:t>2 </a:t>
            </a:r>
            <a:r>
              <a:rPr lang="en-US" altLang="en-US" sz="1200"/>
              <a:t> 9  4 3  7  6  1</a:t>
            </a:r>
            <a:endParaRPr lang="en-US" altLang="en-US" sz="1200" b="1">
              <a:solidFill>
                <a:schemeClr val="accent1"/>
              </a:solidFill>
              <a:sym typeface="Symbol" charset="2"/>
            </a:endParaRPr>
          </a:p>
        </p:txBody>
      </p:sp>
      <p:cxnSp>
        <p:nvCxnSpPr>
          <p:cNvPr id="18448" name="AutoShape 17"/>
          <p:cNvCxnSpPr>
            <a:cxnSpLocks noChangeShapeType="1"/>
            <a:stCxn id="18446" idx="0"/>
            <a:endCxn id="18447" idx="2"/>
          </p:cNvCxnSpPr>
          <p:nvPr/>
        </p:nvCxnSpPr>
        <p:spPr bwMode="auto">
          <a:xfrm flipV="1">
            <a:off x="5532438" y="2962275"/>
            <a:ext cx="1152525" cy="3048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49" name="AutoShape 18"/>
          <p:cNvCxnSpPr>
            <a:cxnSpLocks noChangeShapeType="1"/>
            <a:stCxn id="18445" idx="0"/>
            <a:endCxn id="18447" idx="2"/>
          </p:cNvCxnSpPr>
          <p:nvPr/>
        </p:nvCxnSpPr>
        <p:spPr bwMode="auto">
          <a:xfrm flipH="1" flipV="1">
            <a:off x="6684963" y="2962275"/>
            <a:ext cx="1120775" cy="3048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450" name="Line 19"/>
          <p:cNvSpPr>
            <a:spLocks noChangeShapeType="1"/>
          </p:cNvSpPr>
          <p:nvPr/>
        </p:nvSpPr>
        <p:spPr bwMode="auto">
          <a:xfrm>
            <a:off x="7435850" y="3048000"/>
            <a:ext cx="336550" cy="1206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1" name="Line 20"/>
          <p:cNvSpPr>
            <a:spLocks noChangeShapeType="1"/>
          </p:cNvSpPr>
          <p:nvPr/>
        </p:nvSpPr>
        <p:spPr bwMode="auto">
          <a:xfrm flipH="1">
            <a:off x="5759450" y="3003550"/>
            <a:ext cx="336550" cy="1206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2" name="Text Box 21"/>
          <p:cNvSpPr txBox="1">
            <a:spLocks noChangeArrowheads="1"/>
          </p:cNvSpPr>
          <p:nvPr/>
        </p:nvSpPr>
        <p:spPr bwMode="auto">
          <a:xfrm>
            <a:off x="2209800" y="3657600"/>
            <a:ext cx="1241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 b="1"/>
              <a:t>Good call</a:t>
            </a:r>
          </a:p>
        </p:txBody>
      </p:sp>
      <p:sp>
        <p:nvSpPr>
          <p:cNvPr id="18453" name="Text Box 22"/>
          <p:cNvSpPr txBox="1">
            <a:spLocks noChangeArrowheads="1"/>
          </p:cNvSpPr>
          <p:nvPr/>
        </p:nvSpPr>
        <p:spPr bwMode="auto">
          <a:xfrm>
            <a:off x="6096000" y="3657600"/>
            <a:ext cx="1082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 b="1"/>
              <a:t>Bad call</a:t>
            </a:r>
          </a:p>
        </p:txBody>
      </p:sp>
      <p:grpSp>
        <p:nvGrpSpPr>
          <p:cNvPr id="18454" name="Group 27"/>
          <p:cNvGrpSpPr>
            <a:grpSpLocks/>
          </p:cNvGrpSpPr>
          <p:nvPr/>
        </p:nvGrpSpPr>
        <p:grpSpPr bwMode="auto">
          <a:xfrm>
            <a:off x="2819400" y="4953000"/>
            <a:ext cx="4343400" cy="381000"/>
            <a:chOff x="1776" y="3264"/>
            <a:chExt cx="2736" cy="240"/>
          </a:xfrm>
        </p:grpSpPr>
        <p:sp>
          <p:nvSpPr>
            <p:cNvPr id="18461" name="AutoShape 25"/>
            <p:cNvSpPr>
              <a:spLocks noChangeArrowheads="1"/>
            </p:cNvSpPr>
            <p:nvPr/>
          </p:nvSpPr>
          <p:spPr bwMode="auto">
            <a:xfrm>
              <a:off x="3600" y="3264"/>
              <a:ext cx="912" cy="240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62" name="AutoShape 24"/>
            <p:cNvSpPr>
              <a:spLocks noChangeArrowheads="1"/>
            </p:cNvSpPr>
            <p:nvPr/>
          </p:nvSpPr>
          <p:spPr bwMode="auto">
            <a:xfrm>
              <a:off x="1776" y="3264"/>
              <a:ext cx="624" cy="240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63" name="Rectangle 26"/>
            <p:cNvSpPr>
              <a:spLocks noChangeArrowheads="1"/>
            </p:cNvSpPr>
            <p:nvPr/>
          </p:nvSpPr>
          <p:spPr bwMode="auto">
            <a:xfrm>
              <a:off x="2352" y="3264"/>
              <a:ext cx="1296" cy="24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64" name="AutoShape 23"/>
            <p:cNvSpPr>
              <a:spLocks noChangeArrowheads="1"/>
            </p:cNvSpPr>
            <p:nvPr/>
          </p:nvSpPr>
          <p:spPr bwMode="auto">
            <a:xfrm>
              <a:off x="1776" y="3264"/>
              <a:ext cx="2736" cy="240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r>
                <a:rPr lang="en-US" altLang="en-US" sz="1800"/>
                <a:t>1 2 3 4 5 6 7 8 9 10 11 12 13 14 15 16</a:t>
              </a:r>
              <a:endParaRPr lang="en-US" altLang="en-US" sz="1800">
                <a:solidFill>
                  <a:schemeClr val="accent1"/>
                </a:solidFill>
              </a:endParaRPr>
            </a:p>
          </p:txBody>
        </p:sp>
      </p:grpSp>
      <p:sp>
        <p:nvSpPr>
          <p:cNvPr id="18455" name="Text Box 28"/>
          <p:cNvSpPr txBox="1">
            <a:spLocks noChangeArrowheads="1"/>
          </p:cNvSpPr>
          <p:nvPr/>
        </p:nvSpPr>
        <p:spPr bwMode="auto">
          <a:xfrm>
            <a:off x="3963988" y="5638800"/>
            <a:ext cx="1546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 b="1"/>
              <a:t>Good pivots</a:t>
            </a:r>
          </a:p>
        </p:txBody>
      </p:sp>
      <p:sp>
        <p:nvSpPr>
          <p:cNvPr id="18456" name="Text Box 29"/>
          <p:cNvSpPr txBox="1">
            <a:spLocks noChangeArrowheads="1"/>
          </p:cNvSpPr>
          <p:nvPr/>
        </p:nvSpPr>
        <p:spPr bwMode="auto">
          <a:xfrm>
            <a:off x="2438400" y="5638800"/>
            <a:ext cx="13874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 b="1"/>
              <a:t>Bad pivots</a:t>
            </a:r>
          </a:p>
        </p:txBody>
      </p:sp>
      <p:sp>
        <p:nvSpPr>
          <p:cNvPr id="18457" name="Text Box 30"/>
          <p:cNvSpPr txBox="1">
            <a:spLocks noChangeArrowheads="1"/>
          </p:cNvSpPr>
          <p:nvPr/>
        </p:nvSpPr>
        <p:spPr bwMode="auto">
          <a:xfrm>
            <a:off x="5775325" y="5638800"/>
            <a:ext cx="13874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 b="1"/>
              <a:t>Bad pivots</a:t>
            </a:r>
          </a:p>
        </p:txBody>
      </p:sp>
      <p:sp>
        <p:nvSpPr>
          <p:cNvPr id="18458" name="AutoShape 31"/>
          <p:cNvSpPr>
            <a:spLocks/>
          </p:cNvSpPr>
          <p:nvPr/>
        </p:nvSpPr>
        <p:spPr bwMode="auto">
          <a:xfrm rot="-5400000">
            <a:off x="4610100" y="4533900"/>
            <a:ext cx="228600" cy="1981200"/>
          </a:xfrm>
          <a:prstGeom prst="leftBrace">
            <a:avLst>
              <a:gd name="adj1" fmla="val 72222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59" name="AutoShape 32"/>
          <p:cNvSpPr>
            <a:spLocks/>
          </p:cNvSpPr>
          <p:nvPr/>
        </p:nvSpPr>
        <p:spPr bwMode="auto">
          <a:xfrm rot="-5400000">
            <a:off x="3124200" y="5105400"/>
            <a:ext cx="228600" cy="838200"/>
          </a:xfrm>
          <a:prstGeom prst="leftBrace">
            <a:avLst>
              <a:gd name="adj1" fmla="val 30556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60" name="AutoShape 33"/>
          <p:cNvSpPr>
            <a:spLocks/>
          </p:cNvSpPr>
          <p:nvPr/>
        </p:nvSpPr>
        <p:spPr bwMode="auto">
          <a:xfrm rot="-5400000">
            <a:off x="6400800" y="4876800"/>
            <a:ext cx="228600" cy="1295400"/>
          </a:xfrm>
          <a:prstGeom prst="leftBrace">
            <a:avLst>
              <a:gd name="adj1" fmla="val 47222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9862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8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8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8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8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843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843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8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18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1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8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18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18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18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8" grpId="0" animBg="1"/>
      <p:bldP spid="18439" grpId="0" animBg="1"/>
      <p:bldP spid="18442" grpId="0" animBg="1"/>
      <p:bldP spid="18443" grpId="0" animBg="1"/>
      <p:bldP spid="18444" grpId="0" animBg="1"/>
      <p:bldP spid="18445" grpId="0" animBg="1"/>
      <p:bldP spid="18446" grpId="0" animBg="1"/>
      <p:bldP spid="18447" grpId="0" animBg="1"/>
      <p:bldP spid="18450" grpId="0" animBg="1"/>
      <p:bldP spid="18451" grpId="0" animBg="1"/>
      <p:bldP spid="18452" grpId="0"/>
      <p:bldP spid="18453" grpId="0"/>
      <p:bldP spid="18455" grpId="0"/>
      <p:bldP spid="18456" grpId="0"/>
      <p:bldP spid="18457" grpId="0"/>
      <p:bldP spid="18458" grpId="0" animBg="1"/>
      <p:bldP spid="18459" grpId="0" animBg="1"/>
      <p:bldP spid="1846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Expected Running Time (2)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54" name="Rectangle 3" descr="Rectangle: Click to edit Master text styles&#13;&#10;Second level&#13;&#10;Third level&#13;&#10;Fourth level&#13;&#10;Fifth level"/>
              <p:cNvSpPr>
                <a:spLocks noGrp="1" noChangeArrowheads="1"/>
              </p:cNvSpPr>
              <p:nvPr>
                <p:ph idx="1"/>
              </p:nvPr>
            </p:nvSpPr>
            <p:spPr/>
            <p:txBody>
              <a:bodyPr/>
              <a:lstStyle/>
              <a:p>
                <a:pPr eaLnBrk="1" hangingPunct="1">
                  <a:lnSpc>
                    <a:spcPct val="90000"/>
                  </a:lnSpc>
                </a:pPr>
                <a:r>
                  <a:rPr lang="en-US" altLang="en-US" sz="2000" dirty="0"/>
                  <a:t>Consider a binary tree T used in the Quick-sort.</a:t>
                </a:r>
              </a:p>
              <a:p>
                <a:pPr eaLnBrk="1" hangingPunct="1">
                  <a:lnSpc>
                    <a:spcPct val="90000"/>
                  </a:lnSpc>
                </a:pPr>
                <a:r>
                  <a:rPr lang="en-US" altLang="en-US" sz="2000" dirty="0"/>
                  <a:t>Definition</a:t>
                </a:r>
              </a:p>
              <a:p>
                <a:pPr lvl="1" eaLnBrk="1" hangingPunct="1">
                  <a:lnSpc>
                    <a:spcPct val="90000"/>
                  </a:lnSpc>
                </a:pPr>
                <a:r>
                  <a:rPr lang="en-US" altLang="en-US" sz="1800" dirty="0"/>
                  <a:t>A node v (a collection of elements) in T is said to be in size group </a:t>
                </a:r>
                <a:r>
                  <a:rPr lang="en-US" altLang="en-US" sz="1800" dirty="0" err="1"/>
                  <a:t>i</a:t>
                </a:r>
                <a:br>
                  <a:rPr lang="en-US" altLang="en-US" sz="1800" dirty="0"/>
                </a:br>
                <a:r>
                  <a:rPr lang="en-US" altLang="en-US" sz="1800" dirty="0"/>
                  <a:t>if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altLang="en-US" sz="1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en-US" sz="18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num>
                              <m:den>
                                <m:r>
                                  <a:rPr lang="en-US" altLang="en-US" sz="18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den>
                            </m:f>
                          </m:e>
                        </m:d>
                      </m:e>
                      <m:sup>
                        <m:d>
                          <m:dPr>
                            <m:begChr m:val="{"/>
                            <m:endChr m:val="}"/>
                            <m:ctrlPr>
                              <a:rPr lang="en-US" alt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en-US" sz="18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altLang="en-US" sz="1800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e>
                        </m:d>
                      </m:sup>
                    </m:sSup>
                    <m:r>
                      <a:rPr lang="en-US" altLang="en-US" sz="18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en-US" sz="1800" b="0" i="1" smtClean="0"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altLang="en-US" sz="1800" dirty="0"/>
                  <a:t> the size of v’s subproblem </a:t>
                </a:r>
                <a14:m>
                  <m:oMath xmlns:m="http://schemas.openxmlformats.org/officeDocument/2006/math">
                    <m:r>
                      <a:rPr lang="en-US" altLang="en-US" sz="1800" b="0" i="1" smtClean="0">
                        <a:latin typeface="Cambria Math" panose="02040503050406030204" pitchFamily="18" charset="0"/>
                      </a:rPr>
                      <m:t>≤</m:t>
                    </m:r>
                    <m:sSup>
                      <m:sSupPr>
                        <m:ctrlPr>
                          <a:rPr lang="en-US" altLang="en-US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en-US" sz="1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alt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en-US" sz="18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num>
                              <m:den>
                                <m:r>
                                  <a:rPr lang="en-US" altLang="en-US" sz="1800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den>
                            </m:f>
                          </m:e>
                        </m:d>
                      </m:e>
                      <m:sup>
                        <m:d>
                          <m:dPr>
                            <m:begChr m:val="{"/>
                            <m:endChr m:val="}"/>
                            <m:ctrlPr>
                              <a:rPr lang="en-US" altLang="en-US" sz="1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en-US" sz="18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</m:d>
                      </m:sup>
                    </m:sSup>
                    <m:r>
                      <a:rPr lang="en-US" altLang="en-US" sz="1800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US" altLang="en-US" sz="1800" dirty="0"/>
              </a:p>
              <a:p>
                <a:pPr lvl="1" eaLnBrk="1" hangingPunct="1">
                  <a:lnSpc>
                    <a:spcPct val="90000"/>
                  </a:lnSpc>
                </a:pPr>
                <a:r>
                  <a:rPr lang="en-US" altLang="en-US" sz="1800" dirty="0"/>
                  <a:t>Thus, every node is in some size group (e.g., the root node is in size group 0)</a:t>
                </a:r>
              </a:p>
              <a:p>
                <a:pPr eaLnBrk="1" hangingPunct="1">
                  <a:lnSpc>
                    <a:spcPct val="90000"/>
                  </a:lnSpc>
                </a:pPr>
                <a:endParaRPr lang="en-US" altLang="en-US" sz="2000" dirty="0"/>
              </a:p>
              <a:p>
                <a:pPr eaLnBrk="1" hangingPunct="1">
                  <a:lnSpc>
                    <a:spcPct val="90000"/>
                  </a:lnSpc>
                </a:pPr>
                <a:endParaRPr lang="en-US" altLang="en-US" sz="2000" dirty="0"/>
              </a:p>
            </p:txBody>
          </p:sp>
        </mc:Choice>
        <mc:Fallback xmlns="">
          <p:sp>
            <p:nvSpPr>
              <p:cNvPr id="2054" name="Rectangle 3" descr="Rectangle: Click to edit Master text styles&#13;&#10;Second level&#13;&#10;Third level&#13;&#10;Fourth level&#13;&#10;Fifth level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F849DB9-758D-4A23-930A-3B6D36D854FF}" type="slidenum">
              <a:rPr lang="ko-KR" altLang="en-US" smtClean="0"/>
              <a:pPr>
                <a:defRPr/>
              </a:pPr>
              <a:t>15</a:t>
            </a:fld>
            <a:endParaRPr lang="en-US" altLang="ko-KR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B92C9FD-FB3F-9647-A857-B5B1024761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3105684"/>
            <a:ext cx="6000750" cy="3713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20731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Expected Running Time (</a:t>
            </a:r>
            <a:r>
              <a:rPr lang="en-US" altLang="ko-KR" dirty="0"/>
              <a:t>3</a:t>
            </a:r>
            <a:r>
              <a:rPr lang="en-US" altLang="en-US" dirty="0"/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54" name="Rectangle 3" descr="Rectangle: Click to edit Master text styles&#13;&#10;Second level&#13;&#10;Third level&#13;&#10;Fourth level&#13;&#10;Fifth level"/>
              <p:cNvSpPr>
                <a:spLocks noGrp="1" noChangeArrowheads="1"/>
              </p:cNvSpPr>
              <p:nvPr>
                <p:ph idx="1"/>
              </p:nvPr>
            </p:nvSpPr>
            <p:spPr/>
            <p:txBody>
              <a:bodyPr/>
              <a:lstStyle/>
              <a:p>
                <a:pPr eaLnBrk="1" hangingPunct="1">
                  <a:lnSpc>
                    <a:spcPct val="90000"/>
                  </a:lnSpc>
                </a:pPr>
                <a:r>
                  <a:rPr lang="en-US" altLang="en-US" sz="2000" dirty="0"/>
                  <a:t>Q1. How many size groups?</a:t>
                </a:r>
              </a:p>
              <a:p>
                <a:pPr lvl="1" eaLnBrk="1" hangingPunct="1">
                  <a:lnSpc>
                    <a:spcPct val="90000"/>
                  </a:lnSpc>
                </a:pPr>
                <a:r>
                  <a:rPr lang="en-US" altLang="en-US" sz="1800" dirty="0"/>
                  <a:t>(Ans) </a:t>
                </a:r>
                <a:r>
                  <a:rPr lang="en-US" altLang="en-US" sz="1800" dirty="0" err="1"/>
                  <a:t>i</a:t>
                </a:r>
                <a:r>
                  <a:rPr lang="en-US" altLang="en-US" sz="1800" dirty="0"/>
                  <a:t>, such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en-US" sz="1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alt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en-US" sz="18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num>
                              <m:den>
                                <m:r>
                                  <a:rPr lang="en-US" altLang="en-US" sz="1800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den>
                            </m:f>
                          </m:e>
                        </m:d>
                      </m:e>
                      <m:sup>
                        <m:d>
                          <m:dPr>
                            <m:begChr m:val="{"/>
                            <m:endChr m:val="}"/>
                            <m:ctrlPr>
                              <a:rPr lang="en-US" altLang="en-US" sz="1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en-US" sz="18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</m:d>
                      </m:sup>
                    </m:sSup>
                    <m:r>
                      <a:rPr lang="en-US" altLang="en-US" sz="1800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altLang="en-US" sz="1800" dirty="0"/>
                  <a:t> = 1, i.e., </a:t>
                </a:r>
                <a:r>
                  <a:rPr lang="en-US" altLang="en-US" sz="1800" b="1" i="1" dirty="0" err="1"/>
                  <a:t>i</a:t>
                </a:r>
                <a:r>
                  <a:rPr lang="en-US" altLang="en-US" sz="1800" b="1" i="1" dirty="0"/>
                  <a:t> = 2log</a:t>
                </a:r>
                <a:r>
                  <a:rPr lang="en-US" altLang="en-US" sz="1800" b="1" i="1" baseline="-25000" dirty="0"/>
                  <a:t>4/3</a:t>
                </a:r>
                <a:r>
                  <a:rPr lang="en-US" altLang="en-US" sz="1800" b="1" i="1" dirty="0"/>
                  <a:t>n</a:t>
                </a:r>
                <a:endParaRPr lang="en-US" altLang="en-US" sz="1800" dirty="0"/>
              </a:p>
              <a:p>
                <a:pPr lvl="1" eaLnBrk="1" hangingPunct="1">
                  <a:lnSpc>
                    <a:spcPct val="90000"/>
                  </a:lnSpc>
                </a:pPr>
                <a:endParaRPr lang="en-US" altLang="en-US" sz="1800" dirty="0"/>
              </a:p>
              <a:p>
                <a:pPr eaLnBrk="1" hangingPunct="1">
                  <a:lnSpc>
                    <a:spcPct val="90000"/>
                  </a:lnSpc>
                </a:pPr>
                <a:r>
                  <a:rPr lang="en-US" altLang="en-US" sz="2000" dirty="0"/>
                  <a:t>Q2. What is the expected time spent working on all the subproblems for nodes in size group </a:t>
                </a:r>
                <a:r>
                  <a:rPr lang="en-US" altLang="en-US" sz="2000" i="1" dirty="0" err="1"/>
                  <a:t>i</a:t>
                </a:r>
                <a:r>
                  <a:rPr lang="en-US" altLang="en-US" sz="2000" dirty="0"/>
                  <a:t> (which we denote by T)?</a:t>
                </a:r>
              </a:p>
              <a:p>
                <a:pPr lvl="1" eaLnBrk="1" hangingPunct="1">
                  <a:lnSpc>
                    <a:spcPct val="90000"/>
                  </a:lnSpc>
                </a:pPr>
                <a:r>
                  <a:rPr lang="en-US" altLang="en-US" sz="1800" dirty="0"/>
                  <a:t>If the answer is O(n), then we are done, because the number of size groups * expected running time for each size group = n * log n. </a:t>
                </a:r>
              </a:p>
              <a:p>
                <a:pPr lvl="1" eaLnBrk="1" hangingPunct="1">
                  <a:lnSpc>
                    <a:spcPct val="90000"/>
                  </a:lnSpc>
                </a:pPr>
                <a:endParaRPr lang="en-US" altLang="en-US" sz="1800" dirty="0"/>
              </a:p>
              <a:p>
                <a:pPr lvl="1" eaLnBrk="1" hangingPunct="1">
                  <a:lnSpc>
                    <a:spcPct val="90000"/>
                  </a:lnSpc>
                </a:pPr>
                <a:r>
                  <a:rPr lang="en-US" altLang="en-US" sz="1800" dirty="0"/>
                  <a:t>T = sum of the expected times for each node, say </a:t>
                </a:r>
                <a:r>
                  <a:rPr lang="en-US" altLang="en-US" sz="1800" i="1" dirty="0"/>
                  <a:t>v</a:t>
                </a:r>
                <a:r>
                  <a:rPr lang="en-US" altLang="en-US" sz="1800" dirty="0"/>
                  <a:t>, in size group </a:t>
                </a:r>
                <a:r>
                  <a:rPr lang="en-US" altLang="en-US" sz="1800" i="1" dirty="0" err="1"/>
                  <a:t>i</a:t>
                </a:r>
                <a:r>
                  <a:rPr lang="en-US" altLang="en-US" sz="1800" dirty="0"/>
                  <a:t> (linearity of expectation). Thus, our question is “what is the expected time for a node in size group </a:t>
                </a:r>
                <a:r>
                  <a:rPr lang="en-US" altLang="en-US" sz="1800" dirty="0" err="1"/>
                  <a:t>i</a:t>
                </a:r>
                <a:r>
                  <a:rPr lang="en-US" altLang="en-US" sz="1800" dirty="0"/>
                  <a:t>”?</a:t>
                </a:r>
              </a:p>
              <a:p>
                <a:pPr lvl="1" eaLnBrk="1" hangingPunct="1">
                  <a:lnSpc>
                    <a:spcPct val="90000"/>
                  </a:lnSpc>
                </a:pPr>
                <a:r>
                  <a:rPr lang="en-US" altLang="en-US" sz="1800" dirty="0"/>
                  <a:t>v’s subproblem may be either of good call or bad call. </a:t>
                </a:r>
              </a:p>
              <a:p>
                <a:pPr lvl="1" eaLnBrk="1" hangingPunct="1">
                  <a:lnSpc>
                    <a:spcPct val="90000"/>
                  </a:lnSpc>
                </a:pPr>
                <a:r>
                  <a:rPr lang="en-US" altLang="en-US" sz="1800" dirty="0"/>
                  <a:t>(Two facts) Since a probability of good call is ½,</a:t>
                </a:r>
              </a:p>
              <a:p>
                <a:pPr lvl="2" eaLnBrk="1" hangingPunct="1">
                  <a:lnSpc>
                    <a:spcPct val="90000"/>
                  </a:lnSpc>
                </a:pPr>
                <a:r>
                  <a:rPr lang="en-US" altLang="en-US" sz="1400" dirty="0"/>
                  <a:t>(</a:t>
                </a:r>
                <a:r>
                  <a:rPr lang="en-US" altLang="en-US" sz="1400" dirty="0" err="1"/>
                  <a:t>i</a:t>
                </a:r>
                <a:r>
                  <a:rPr lang="en-US" altLang="en-US" sz="1400" dirty="0"/>
                  <a:t>) The expected number of consecutive calls before a good call is 2 (i.e., constant)</a:t>
                </a:r>
              </a:p>
              <a:p>
                <a:pPr lvl="2" eaLnBrk="1" hangingPunct="1">
                  <a:lnSpc>
                    <a:spcPct val="90000"/>
                  </a:lnSpc>
                </a:pPr>
                <a:r>
                  <a:rPr lang="en-US" altLang="en-US" sz="1400" dirty="0"/>
                  <a:t>(ii) As soon as we have a good call for node v (in size group </a:t>
                </a:r>
                <a:r>
                  <a:rPr lang="en-US" altLang="en-US" sz="1400" dirty="0" err="1"/>
                  <a:t>i</a:t>
                </a:r>
                <a:r>
                  <a:rPr lang="en-US" altLang="en-US" sz="1400" dirty="0"/>
                  <a:t>), its children will be in size groups higher than </a:t>
                </a:r>
                <a:r>
                  <a:rPr lang="en-US" altLang="en-US" sz="1400" dirty="0" err="1"/>
                  <a:t>i</a:t>
                </a:r>
                <a:r>
                  <a:rPr lang="en-US" altLang="en-US" sz="1400" dirty="0"/>
                  <a:t>. (because at least ¾ reduction of the original size happens)</a:t>
                </a:r>
              </a:p>
              <a:p>
                <a:pPr lvl="1" eaLnBrk="1" hangingPunct="1">
                  <a:lnSpc>
                    <a:spcPct val="90000"/>
                  </a:lnSpc>
                </a:pPr>
                <a:endParaRPr lang="en-US" altLang="en-US" sz="1800" dirty="0"/>
              </a:p>
            </p:txBody>
          </p:sp>
        </mc:Choice>
        <mc:Fallback xmlns="">
          <p:sp>
            <p:nvSpPr>
              <p:cNvPr id="2054" name="Rectangle 3" descr="Rectangle: Click to edit Master text styles&#13;&#10;Second level&#13;&#10;Third level&#13;&#10;Fourth level&#13;&#10;Fifth level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222" r="-10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F849DB9-758D-4A23-930A-3B6D36D854FF}" type="slidenum">
              <a:rPr lang="ko-KR" altLang="en-US" smtClean="0"/>
              <a:pPr>
                <a:defRPr/>
              </a:pPr>
              <a:t>16</a:t>
            </a:fld>
            <a:endParaRPr lang="en-US" altLang="ko-KR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B92C9FD-FB3F-9647-A857-B5B1024761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1200" y="303306"/>
            <a:ext cx="2971800" cy="1839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3361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Expected Running Time (</a:t>
            </a:r>
            <a:r>
              <a:rPr lang="en-US" altLang="ko-KR" dirty="0"/>
              <a:t>4</a:t>
            </a:r>
            <a:r>
              <a:rPr lang="en-US" altLang="en-US" dirty="0"/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54" name="Rectangle 3" descr="Rectangle: Click to edit Master text styles&#13;&#10;Second level&#13;&#10;Third level&#13;&#10;Fourth level&#13;&#10;Fifth level"/>
              <p:cNvSpPr>
                <a:spLocks noGrp="1" noChangeArrowheads="1"/>
              </p:cNvSpPr>
              <p:nvPr>
                <p:ph idx="1"/>
              </p:nvPr>
            </p:nvSpPr>
            <p:spPr/>
            <p:txBody>
              <a:bodyPr/>
              <a:lstStyle/>
              <a:p>
                <a:pPr eaLnBrk="1" hangingPunct="1">
                  <a:lnSpc>
                    <a:spcPct val="90000"/>
                  </a:lnSpc>
                </a:pPr>
                <a:r>
                  <a:rPr lang="en-US" altLang="en-US" sz="2000" dirty="0"/>
                  <a:t>Q1. How many size groups?</a:t>
                </a:r>
              </a:p>
              <a:p>
                <a:pPr lvl="1" eaLnBrk="1" hangingPunct="1">
                  <a:lnSpc>
                    <a:spcPct val="90000"/>
                  </a:lnSpc>
                </a:pPr>
                <a:r>
                  <a:rPr lang="en-US" altLang="en-US" sz="1800" dirty="0"/>
                  <a:t>(Ans) </a:t>
                </a:r>
                <a:r>
                  <a:rPr lang="en-US" altLang="en-US" sz="1800" dirty="0" err="1"/>
                  <a:t>i</a:t>
                </a:r>
                <a:r>
                  <a:rPr lang="en-US" altLang="en-US" sz="1800" dirty="0"/>
                  <a:t>, such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en-US" sz="1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alt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en-US" sz="18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num>
                              <m:den>
                                <m:r>
                                  <a:rPr lang="en-US" altLang="en-US" sz="1800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den>
                            </m:f>
                          </m:e>
                        </m:d>
                      </m:e>
                      <m:sup>
                        <m:d>
                          <m:dPr>
                            <m:begChr m:val="{"/>
                            <m:endChr m:val="}"/>
                            <m:ctrlPr>
                              <a:rPr lang="en-US" altLang="en-US" sz="1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en-US" sz="18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</m:d>
                      </m:sup>
                    </m:sSup>
                    <m:r>
                      <a:rPr lang="en-US" altLang="en-US" sz="1800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altLang="en-US" sz="1800" dirty="0"/>
                  <a:t> = 1, i.e., </a:t>
                </a:r>
                <a:r>
                  <a:rPr lang="en-US" altLang="en-US" sz="1800" b="1" i="1" dirty="0" err="1"/>
                  <a:t>i</a:t>
                </a:r>
                <a:r>
                  <a:rPr lang="en-US" altLang="en-US" sz="1800" b="1" i="1" dirty="0"/>
                  <a:t> = 2log</a:t>
                </a:r>
                <a:r>
                  <a:rPr lang="en-US" altLang="en-US" sz="1800" b="1" i="1" baseline="-25000" dirty="0"/>
                  <a:t>4/3</a:t>
                </a:r>
                <a:r>
                  <a:rPr lang="en-US" altLang="en-US" sz="1800" b="1" i="1" dirty="0"/>
                  <a:t>n</a:t>
                </a:r>
                <a:endParaRPr lang="en-US" altLang="en-US" sz="1800" dirty="0"/>
              </a:p>
              <a:p>
                <a:pPr lvl="1" eaLnBrk="1" hangingPunct="1">
                  <a:lnSpc>
                    <a:spcPct val="90000"/>
                  </a:lnSpc>
                </a:pPr>
                <a:endParaRPr lang="en-US" altLang="en-US" sz="1800" dirty="0"/>
              </a:p>
              <a:p>
                <a:pPr eaLnBrk="1" hangingPunct="1">
                  <a:lnSpc>
                    <a:spcPct val="90000"/>
                  </a:lnSpc>
                </a:pPr>
                <a:r>
                  <a:rPr lang="en-US" altLang="en-US" sz="2000" dirty="0"/>
                  <a:t>Q2. What is the expected time spent working on all the subproblems for nodes in size group </a:t>
                </a:r>
                <a:r>
                  <a:rPr lang="en-US" altLang="en-US" sz="2000" i="1" dirty="0" err="1"/>
                  <a:t>i</a:t>
                </a:r>
                <a:r>
                  <a:rPr lang="en-US" altLang="en-US" sz="2000" dirty="0"/>
                  <a:t> (which we denote by T)?</a:t>
                </a:r>
              </a:p>
              <a:p>
                <a:pPr lvl="1" eaLnBrk="1" hangingPunct="1">
                  <a:lnSpc>
                    <a:spcPct val="90000"/>
                  </a:lnSpc>
                </a:pPr>
                <a:r>
                  <a:rPr lang="en-US" altLang="en-US" sz="1800" dirty="0"/>
                  <a:t>Thus, for any elements x in the input list, the expected number of nodes in size group </a:t>
                </a:r>
                <a:r>
                  <a:rPr lang="en-US" altLang="en-US" sz="1800" dirty="0" err="1"/>
                  <a:t>i</a:t>
                </a:r>
                <a:r>
                  <a:rPr lang="en-US" altLang="en-US" sz="1800" dirty="0"/>
                  <a:t> containing x in their subproblems is 2. (on average, constant number times of being at a bad call group and then move to the size group higher than </a:t>
                </a:r>
                <a:r>
                  <a:rPr lang="en-US" altLang="en-US" sz="1800" dirty="0" err="1"/>
                  <a:t>i</a:t>
                </a:r>
                <a:r>
                  <a:rPr lang="en-US" altLang="en-US" sz="1800" dirty="0"/>
                  <a:t>)</a:t>
                </a:r>
              </a:p>
              <a:p>
                <a:pPr lvl="1" eaLnBrk="1" hangingPunct="1">
                  <a:lnSpc>
                    <a:spcPct val="90000"/>
                  </a:lnSpc>
                </a:pPr>
                <a:r>
                  <a:rPr lang="en-US" altLang="en-US" sz="1800" dirty="0">
                    <a:sym typeface="Wingdings" pitchFamily="2" charset="2"/>
                  </a:rPr>
                  <a:t> Expected total size of all the subproblems in size group </a:t>
                </a:r>
                <a:r>
                  <a:rPr lang="en-US" altLang="en-US" sz="1800" dirty="0" err="1">
                    <a:sym typeface="Wingdings" pitchFamily="2" charset="2"/>
                  </a:rPr>
                  <a:t>i</a:t>
                </a:r>
                <a:r>
                  <a:rPr lang="en-US" altLang="en-US" sz="1800" dirty="0">
                    <a:sym typeface="Wingdings" pitchFamily="2" charset="2"/>
                  </a:rPr>
                  <a:t> is 2n</a:t>
                </a:r>
              </a:p>
              <a:p>
                <a:pPr lvl="2" eaLnBrk="1" hangingPunct="1">
                  <a:lnSpc>
                    <a:spcPct val="90000"/>
                  </a:lnSpc>
                </a:pPr>
                <a:r>
                  <a:rPr lang="en-US" altLang="en-US" sz="1400" dirty="0">
                    <a:sym typeface="Wingdings" pitchFamily="2" charset="2"/>
                  </a:rPr>
                  <a:t> Non-recursive work we perform for any subproblem is proportional to its size</a:t>
                </a:r>
              </a:p>
              <a:p>
                <a:pPr lvl="2" eaLnBrk="1" hangingPunct="1">
                  <a:lnSpc>
                    <a:spcPct val="90000"/>
                  </a:lnSpc>
                </a:pPr>
                <a:r>
                  <a:rPr lang="en-US" altLang="en-US" sz="1400" dirty="0">
                    <a:sym typeface="Wingdings" pitchFamily="2" charset="2"/>
                  </a:rPr>
                  <a:t> Expected time per each size group is O(n)</a:t>
                </a:r>
              </a:p>
              <a:p>
                <a:pPr lvl="2" eaLnBrk="1" hangingPunct="1">
                  <a:lnSpc>
                    <a:spcPct val="90000"/>
                  </a:lnSpc>
                </a:pPr>
                <a:endParaRPr lang="en-US" altLang="en-US" sz="1400" dirty="0">
                  <a:sym typeface="Wingdings" pitchFamily="2" charset="2"/>
                </a:endParaRPr>
              </a:p>
              <a:p>
                <a:pPr eaLnBrk="1" hangingPunct="1">
                  <a:lnSpc>
                    <a:spcPct val="90000"/>
                  </a:lnSpc>
                </a:pPr>
                <a:r>
                  <a:rPr lang="en-US" altLang="en-US" sz="2000" dirty="0">
                    <a:sym typeface="Wingdings" pitchFamily="2" charset="2"/>
                  </a:rPr>
                  <a:t>Thus, </a:t>
                </a:r>
              </a:p>
              <a:p>
                <a:pPr lvl="1" eaLnBrk="1" hangingPunct="1">
                  <a:lnSpc>
                    <a:spcPct val="90000"/>
                  </a:lnSpc>
                </a:pPr>
                <a:r>
                  <a:rPr lang="en-US" altLang="en-US" sz="1800" dirty="0">
                    <a:sym typeface="Wingdings" pitchFamily="2" charset="2"/>
                  </a:rPr>
                  <a:t>log n size groups &amp; n computations per each size group</a:t>
                </a:r>
              </a:p>
              <a:p>
                <a:pPr lvl="1" eaLnBrk="1" hangingPunct="1">
                  <a:lnSpc>
                    <a:spcPct val="90000"/>
                  </a:lnSpc>
                </a:pPr>
                <a:r>
                  <a:rPr lang="en-US" altLang="en-US" sz="1800" dirty="0">
                    <a:sym typeface="Wingdings" pitchFamily="2" charset="2"/>
                  </a:rPr>
                  <a:t> O(n log n)</a:t>
                </a:r>
              </a:p>
              <a:p>
                <a:pPr lvl="1" eaLnBrk="1" hangingPunct="1">
                  <a:lnSpc>
                    <a:spcPct val="90000"/>
                  </a:lnSpc>
                </a:pPr>
                <a:endParaRPr lang="en-US" altLang="en-US" sz="1800" dirty="0"/>
              </a:p>
            </p:txBody>
          </p:sp>
        </mc:Choice>
        <mc:Fallback xmlns="">
          <p:sp>
            <p:nvSpPr>
              <p:cNvPr id="2054" name="Rectangle 3" descr="Rectangle: Click to edit Master text styles&#13;&#10;Second level&#13;&#10;Third level&#13;&#10;Fourth level&#13;&#10;Fifth level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222" r="-10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F849DB9-758D-4A23-930A-3B6D36D854FF}" type="slidenum">
              <a:rPr lang="ko-KR" altLang="en-US" smtClean="0"/>
              <a:pPr>
                <a:defRPr/>
              </a:pPr>
              <a:t>17</a:t>
            </a:fld>
            <a:endParaRPr lang="en-US" altLang="ko-KR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B92C9FD-FB3F-9647-A857-B5B1024761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1200" y="303306"/>
            <a:ext cx="2971800" cy="1839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5997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Summary of Sorting Algorithms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F849DB9-758D-4A23-930A-3B6D36D854FF}" type="slidenum">
              <a:rPr lang="ko-KR" altLang="en-US" smtClean="0"/>
              <a:pPr>
                <a:defRPr/>
              </a:pPr>
              <a:t>18</a:t>
            </a:fld>
            <a:endParaRPr lang="en-US" altLang="ko-KR"/>
          </a:p>
        </p:txBody>
      </p:sp>
      <p:graphicFrame>
        <p:nvGraphicFramePr>
          <p:cNvPr id="144644" name="Group 1284"/>
          <p:cNvGraphicFramePr>
            <a:graphicFrameLocks noGrp="1"/>
          </p:cNvGraphicFramePr>
          <p:nvPr/>
        </p:nvGraphicFramePr>
        <p:xfrm>
          <a:off x="857250" y="1628775"/>
          <a:ext cx="7905750" cy="4564063"/>
        </p:xfrm>
        <a:graphic>
          <a:graphicData uri="http://schemas.openxmlformats.org/drawingml/2006/table">
            <a:tbl>
              <a:tblPr/>
              <a:tblGrid>
                <a:gridCol w="2376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54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33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81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Algorithm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Time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Notes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65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selection-sort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</a:t>
                      </a: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1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in-place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1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slow (good for small inputs)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4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insertion-sort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</a:t>
                      </a: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1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in-place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1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slow (good for small inputs)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30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quick-sort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</a:t>
                      </a: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log </a:t>
                      </a: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  <a:b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expected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1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in-place, randomized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1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fastest (good for large inputs)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65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heap-sort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</a:t>
                      </a: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log </a:t>
                      </a: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1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in-place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1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fast (good for large inputs)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04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merge-sort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</a:t>
                      </a: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log </a:t>
                      </a: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1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sequential data access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1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fast  (good for huge inputs)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57468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4406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We will look at this later </a:t>
            </a:r>
            <a:r>
              <a:rPr lang="mr-IN" altLang="en-US" dirty="0"/>
              <a:t>…</a:t>
            </a:r>
            <a:endParaRPr lang="en-US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F849DB9-758D-4A23-930A-3B6D36D854FF}" type="slidenum">
              <a:rPr lang="ko-KR" altLang="en-US" smtClean="0"/>
              <a:pPr>
                <a:defRPr/>
              </a:pPr>
              <a:t>2</a:t>
            </a:fld>
            <a:endParaRPr lang="en-US" altLang="ko-KR"/>
          </a:p>
        </p:txBody>
      </p:sp>
      <p:graphicFrame>
        <p:nvGraphicFramePr>
          <p:cNvPr id="144644" name="Group 1284"/>
          <p:cNvGraphicFramePr>
            <a:graphicFrameLocks noGrp="1"/>
          </p:cNvGraphicFramePr>
          <p:nvPr/>
        </p:nvGraphicFramePr>
        <p:xfrm>
          <a:off x="857250" y="1628775"/>
          <a:ext cx="7905750" cy="4564063"/>
        </p:xfrm>
        <a:graphic>
          <a:graphicData uri="http://schemas.openxmlformats.org/drawingml/2006/table">
            <a:tbl>
              <a:tblPr/>
              <a:tblGrid>
                <a:gridCol w="2376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54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33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81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Algorithm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Time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Notes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65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selection-sort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</a:t>
                      </a: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1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in-place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1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slow (good for small inputs)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4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insertion-sort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</a:t>
                      </a: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1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in-place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1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slow (good for small inputs)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30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quick-sort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</a:t>
                      </a: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log </a:t>
                      </a: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  <a:b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expected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1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in-place, randomized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1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fastest (good for large inputs)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65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heap-sort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</a:t>
                      </a: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log </a:t>
                      </a: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1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in-place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1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fast (good for large inputs)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04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merge-sort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</a:t>
                      </a: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log </a:t>
                      </a: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1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sequential data access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1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fast  (good for huge inputs)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1470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50"/>
          <p:cNvSpPr>
            <a:spLocks noChangeArrowheads="1"/>
          </p:cNvSpPr>
          <p:nvPr/>
        </p:nvSpPr>
        <p:spPr bwMode="auto">
          <a:xfrm>
            <a:off x="5816600" y="5670550"/>
            <a:ext cx="228600" cy="3429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Quick-Sort</a:t>
            </a:r>
          </a:p>
        </p:txBody>
      </p:sp>
      <p:sp>
        <p:nvSpPr>
          <p:cNvPr id="8198" name="Rectangle 3" descr="Rectangle: Click to edit Master text styles&#13;&#10;Second level&#13;&#10;Third level&#13;&#10;Fourth level&#13;&#10;Fifth level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>
                <a:solidFill>
                  <a:schemeClr val="tx2"/>
                </a:solidFill>
              </a:rPr>
              <a:t>Quick-sort</a:t>
            </a:r>
            <a:r>
              <a:rPr lang="en-US" altLang="en-US" sz="2400" dirty="0"/>
              <a:t> is a randomized sorting algorithm based on the divide-and-conquer paradigm:</a:t>
            </a:r>
          </a:p>
          <a:p>
            <a:pPr lvl="1" eaLnBrk="1" hangingPunct="1"/>
            <a:r>
              <a:rPr lang="en-US" altLang="en-US" sz="2000" dirty="0">
                <a:solidFill>
                  <a:schemeClr val="tx2"/>
                </a:solidFill>
              </a:rPr>
              <a:t>Divide</a:t>
            </a:r>
            <a:r>
              <a:rPr lang="en-US" altLang="en-US" sz="2000" dirty="0"/>
              <a:t>: pick a </a:t>
            </a:r>
            <a:r>
              <a:rPr lang="en-US" altLang="en-US" sz="2000" b="1" u="sng" dirty="0"/>
              <a:t>random</a:t>
            </a:r>
            <a:r>
              <a:rPr lang="en-US" altLang="en-US" sz="2000" dirty="0"/>
              <a:t> element </a:t>
            </a:r>
            <a:r>
              <a:rPr lang="en-US" altLang="en-US" sz="2000" b="1" i="1" dirty="0">
                <a:latin typeface="Times New Roman" charset="0"/>
              </a:rPr>
              <a:t>x</a:t>
            </a:r>
            <a:r>
              <a:rPr lang="en-US" altLang="en-US" sz="2000" dirty="0"/>
              <a:t> (called </a:t>
            </a:r>
            <a:r>
              <a:rPr lang="en-US" altLang="en-US" sz="2000" dirty="0">
                <a:solidFill>
                  <a:schemeClr val="tx2"/>
                </a:solidFill>
              </a:rPr>
              <a:t>pivot</a:t>
            </a:r>
            <a:r>
              <a:rPr lang="en-US" altLang="en-US" sz="2000" dirty="0"/>
              <a:t>) and partition </a:t>
            </a:r>
            <a:r>
              <a:rPr lang="en-US" altLang="en-US" sz="2000" b="1" i="1" dirty="0">
                <a:latin typeface="Times New Roman" charset="0"/>
              </a:rPr>
              <a:t>S</a:t>
            </a:r>
            <a:r>
              <a:rPr lang="en-US" altLang="en-US" sz="2000" dirty="0"/>
              <a:t> into </a:t>
            </a:r>
          </a:p>
          <a:p>
            <a:pPr lvl="2" eaLnBrk="1" hangingPunct="1"/>
            <a:r>
              <a:rPr lang="en-US" altLang="en-US" sz="1800" b="1" i="1" dirty="0">
                <a:latin typeface="Times New Roman" charset="0"/>
              </a:rPr>
              <a:t>L </a:t>
            </a:r>
            <a:r>
              <a:rPr lang="en-US" altLang="en-US" sz="1800" dirty="0"/>
              <a:t>elements less than </a:t>
            </a:r>
            <a:r>
              <a:rPr lang="en-US" altLang="en-US" sz="1800" b="1" i="1" dirty="0">
                <a:latin typeface="Times New Roman" charset="0"/>
              </a:rPr>
              <a:t>x</a:t>
            </a:r>
          </a:p>
          <a:p>
            <a:pPr lvl="2" eaLnBrk="1" hangingPunct="1"/>
            <a:r>
              <a:rPr lang="en-US" altLang="en-US" sz="1800" b="1" i="1" dirty="0">
                <a:latin typeface="Times New Roman" charset="0"/>
              </a:rPr>
              <a:t>E </a:t>
            </a:r>
            <a:r>
              <a:rPr lang="en-US" altLang="en-US" sz="1800" dirty="0"/>
              <a:t>elements equal </a:t>
            </a:r>
            <a:r>
              <a:rPr lang="en-US" altLang="en-US" sz="1800" b="1" i="1" dirty="0">
                <a:latin typeface="Times New Roman" charset="0"/>
              </a:rPr>
              <a:t>x</a:t>
            </a:r>
            <a:endParaRPr lang="en-US" altLang="en-US" sz="1800" dirty="0"/>
          </a:p>
          <a:p>
            <a:pPr lvl="2" eaLnBrk="1" hangingPunct="1"/>
            <a:r>
              <a:rPr lang="en-US" altLang="en-US" sz="1800" b="1" i="1" dirty="0">
                <a:latin typeface="Times New Roman" charset="0"/>
              </a:rPr>
              <a:t>G </a:t>
            </a:r>
            <a:r>
              <a:rPr lang="en-US" altLang="en-US" sz="1800" dirty="0"/>
              <a:t>elements greater than </a:t>
            </a:r>
            <a:r>
              <a:rPr lang="en-US" altLang="en-US" sz="1800" b="1" i="1" dirty="0">
                <a:latin typeface="Times New Roman" charset="0"/>
              </a:rPr>
              <a:t>x</a:t>
            </a:r>
            <a:endParaRPr lang="en-US" altLang="en-US" sz="1800" dirty="0"/>
          </a:p>
          <a:p>
            <a:pPr lvl="1" eaLnBrk="1" hangingPunct="1"/>
            <a:r>
              <a:rPr lang="en-US" altLang="en-US" sz="2000" dirty="0">
                <a:solidFill>
                  <a:schemeClr val="tx2"/>
                </a:solidFill>
              </a:rPr>
              <a:t>Recur</a:t>
            </a:r>
            <a:r>
              <a:rPr lang="en-US" altLang="en-US" sz="2000" dirty="0"/>
              <a:t>: sort </a:t>
            </a:r>
            <a:r>
              <a:rPr lang="en-US" altLang="en-US" sz="2000" b="1" i="1" dirty="0">
                <a:latin typeface="Times New Roman" charset="0"/>
              </a:rPr>
              <a:t>L </a:t>
            </a:r>
            <a:r>
              <a:rPr lang="en-US" altLang="en-US" sz="2000" dirty="0"/>
              <a:t>and </a:t>
            </a:r>
            <a:r>
              <a:rPr lang="en-US" altLang="en-US" sz="2000" b="1" i="1" dirty="0">
                <a:latin typeface="Times New Roman" charset="0"/>
              </a:rPr>
              <a:t>G</a:t>
            </a:r>
            <a:endParaRPr lang="en-US" altLang="en-US" sz="2000" dirty="0"/>
          </a:p>
          <a:p>
            <a:pPr lvl="1" eaLnBrk="1" hangingPunct="1"/>
            <a:r>
              <a:rPr lang="en-US" altLang="en-US" sz="2000" dirty="0">
                <a:solidFill>
                  <a:schemeClr val="tx2"/>
                </a:solidFill>
              </a:rPr>
              <a:t>Conquer</a:t>
            </a:r>
            <a:r>
              <a:rPr lang="en-US" altLang="en-US" sz="2000" dirty="0"/>
              <a:t>: join </a:t>
            </a:r>
            <a:r>
              <a:rPr lang="en-US" altLang="en-US" sz="2000" b="1" i="1" dirty="0">
                <a:latin typeface="Times New Roman" charset="0"/>
              </a:rPr>
              <a:t>L</a:t>
            </a:r>
            <a:r>
              <a:rPr lang="en-US" altLang="en-US" sz="2000" dirty="0"/>
              <a:t>, </a:t>
            </a:r>
            <a:r>
              <a:rPr lang="en-US" altLang="en-US" sz="2000" b="1" i="1" dirty="0">
                <a:latin typeface="Times New Roman" charset="0"/>
              </a:rPr>
              <a:t>E</a:t>
            </a:r>
            <a:r>
              <a:rPr lang="en-US" altLang="en-US" sz="2000" b="1" i="1" dirty="0"/>
              <a:t> </a:t>
            </a:r>
            <a:r>
              <a:rPr lang="en-US" altLang="en-US" sz="2000" dirty="0"/>
              <a:t>and </a:t>
            </a:r>
            <a:r>
              <a:rPr lang="en-US" altLang="en-US" sz="2000" b="1" i="1" dirty="0">
                <a:latin typeface="Times New Roman" charset="0"/>
              </a:rPr>
              <a:t>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F849DB9-758D-4A23-930A-3B6D36D854FF}" type="slidenum">
              <a:rPr lang="ko-KR" altLang="en-US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8199" name="Rectangle 6"/>
          <p:cNvSpPr>
            <a:spLocks noChangeArrowheads="1"/>
          </p:cNvSpPr>
          <p:nvPr/>
        </p:nvSpPr>
        <p:spPr bwMode="auto">
          <a:xfrm>
            <a:off x="5410200" y="1635125"/>
            <a:ext cx="228600" cy="106045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00" name="Rectangle 7"/>
          <p:cNvSpPr>
            <a:spLocks noChangeArrowheads="1"/>
          </p:cNvSpPr>
          <p:nvPr/>
        </p:nvSpPr>
        <p:spPr bwMode="auto">
          <a:xfrm>
            <a:off x="5816600" y="2238375"/>
            <a:ext cx="228600" cy="4572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6629400" y="2409825"/>
            <a:ext cx="228600" cy="28575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7035800" y="2066925"/>
            <a:ext cx="228600" cy="62865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2000" b="1" i="1">
                <a:latin typeface="Times New Roman" charset="0"/>
              </a:rPr>
              <a:t>x</a:t>
            </a:r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7442200" y="1724025"/>
            <a:ext cx="228600" cy="97155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7848600" y="2352675"/>
            <a:ext cx="228600" cy="3429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05" name="Rectangle 23"/>
          <p:cNvSpPr>
            <a:spLocks noChangeArrowheads="1"/>
          </p:cNvSpPr>
          <p:nvPr/>
        </p:nvSpPr>
        <p:spPr bwMode="auto">
          <a:xfrm>
            <a:off x="6223000" y="1895475"/>
            <a:ext cx="228600" cy="8001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06" name="Rectangle 24"/>
          <p:cNvSpPr>
            <a:spLocks noChangeArrowheads="1"/>
          </p:cNvSpPr>
          <p:nvPr/>
        </p:nvSpPr>
        <p:spPr bwMode="auto">
          <a:xfrm>
            <a:off x="7543800" y="3095625"/>
            <a:ext cx="228600" cy="106045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07" name="Rectangle 25"/>
          <p:cNvSpPr>
            <a:spLocks noChangeArrowheads="1"/>
          </p:cNvSpPr>
          <p:nvPr/>
        </p:nvSpPr>
        <p:spPr bwMode="auto">
          <a:xfrm>
            <a:off x="8382000" y="3184525"/>
            <a:ext cx="228600" cy="97155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08" name="Rectangle 26"/>
          <p:cNvSpPr>
            <a:spLocks noChangeArrowheads="1"/>
          </p:cNvSpPr>
          <p:nvPr/>
        </p:nvSpPr>
        <p:spPr bwMode="auto">
          <a:xfrm>
            <a:off x="7962900" y="3355975"/>
            <a:ext cx="228600" cy="8001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8209" name="Group 31"/>
          <p:cNvGrpSpPr>
            <a:grpSpLocks/>
          </p:cNvGrpSpPr>
          <p:nvPr/>
        </p:nvGrpSpPr>
        <p:grpSpPr bwMode="auto">
          <a:xfrm>
            <a:off x="5111750" y="3705225"/>
            <a:ext cx="1054100" cy="457200"/>
            <a:chOff x="3320" y="2304"/>
            <a:chExt cx="664" cy="384"/>
          </a:xfrm>
        </p:grpSpPr>
        <p:sp>
          <p:nvSpPr>
            <p:cNvPr id="8220" name="Rectangle 27"/>
            <p:cNvSpPr>
              <a:spLocks noChangeArrowheads="1"/>
            </p:cNvSpPr>
            <p:nvPr/>
          </p:nvSpPr>
          <p:spPr bwMode="auto">
            <a:xfrm>
              <a:off x="3320" y="2304"/>
              <a:ext cx="144" cy="384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21" name="Rectangle 28"/>
            <p:cNvSpPr>
              <a:spLocks noChangeArrowheads="1"/>
            </p:cNvSpPr>
            <p:nvPr/>
          </p:nvSpPr>
          <p:spPr bwMode="auto">
            <a:xfrm>
              <a:off x="3580" y="2448"/>
              <a:ext cx="144" cy="24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22" name="Rectangle 29"/>
            <p:cNvSpPr>
              <a:spLocks noChangeArrowheads="1"/>
            </p:cNvSpPr>
            <p:nvPr/>
          </p:nvSpPr>
          <p:spPr bwMode="auto">
            <a:xfrm>
              <a:off x="3840" y="2400"/>
              <a:ext cx="144" cy="28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8210" name="Rectangle 30"/>
          <p:cNvSpPr>
            <a:spLocks noChangeArrowheads="1"/>
          </p:cNvSpPr>
          <p:nvPr/>
        </p:nvSpPr>
        <p:spPr bwMode="auto">
          <a:xfrm>
            <a:off x="6743700" y="3533775"/>
            <a:ext cx="228600" cy="62865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2000" b="1" i="1">
                <a:latin typeface="Times New Roman" charset="0"/>
              </a:rPr>
              <a:t>x</a:t>
            </a:r>
          </a:p>
        </p:txBody>
      </p:sp>
      <p:sp>
        <p:nvSpPr>
          <p:cNvPr id="8211" name="AutoShape 33"/>
          <p:cNvSpPr>
            <a:spLocks/>
          </p:cNvSpPr>
          <p:nvPr/>
        </p:nvSpPr>
        <p:spPr bwMode="auto">
          <a:xfrm rot="-5400000">
            <a:off x="5486400" y="3686175"/>
            <a:ext cx="304800" cy="1219200"/>
          </a:xfrm>
          <a:prstGeom prst="leftBrace">
            <a:avLst>
              <a:gd name="adj1" fmla="val 33333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tIns="0" rIns="548640" bIns="0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2000" b="1" i="1">
                <a:latin typeface="Times New Roman" charset="0"/>
              </a:rPr>
              <a:t>L</a:t>
            </a:r>
          </a:p>
        </p:txBody>
      </p:sp>
      <p:sp>
        <p:nvSpPr>
          <p:cNvPr id="8212" name="AutoShape 35"/>
          <p:cNvSpPr>
            <a:spLocks/>
          </p:cNvSpPr>
          <p:nvPr/>
        </p:nvSpPr>
        <p:spPr bwMode="auto">
          <a:xfrm rot="-5400000">
            <a:off x="7924800" y="3686175"/>
            <a:ext cx="304800" cy="1219200"/>
          </a:xfrm>
          <a:prstGeom prst="leftBrace">
            <a:avLst>
              <a:gd name="adj1" fmla="val 33333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tIns="0" rIns="548640" bIns="0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2000" b="1" i="1">
                <a:latin typeface="Times New Roman" charset="0"/>
              </a:rPr>
              <a:t>G</a:t>
            </a:r>
          </a:p>
        </p:txBody>
      </p:sp>
      <p:sp>
        <p:nvSpPr>
          <p:cNvPr id="8213" name="AutoShape 36"/>
          <p:cNvSpPr>
            <a:spLocks/>
          </p:cNvSpPr>
          <p:nvPr/>
        </p:nvSpPr>
        <p:spPr bwMode="auto">
          <a:xfrm rot="-5400000">
            <a:off x="6705600" y="3990975"/>
            <a:ext cx="304800" cy="609600"/>
          </a:xfrm>
          <a:prstGeom prst="leftBrace">
            <a:avLst>
              <a:gd name="adj1" fmla="val 16667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tIns="0" rIns="548640" bIns="0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2000" b="1" i="1">
                <a:latin typeface="Times New Roman" charset="0"/>
              </a:rPr>
              <a:t>E</a:t>
            </a:r>
          </a:p>
        </p:txBody>
      </p:sp>
      <p:sp>
        <p:nvSpPr>
          <p:cNvPr id="8214" name="Rectangle 38"/>
          <p:cNvSpPr>
            <a:spLocks noChangeArrowheads="1"/>
          </p:cNvSpPr>
          <p:nvPr/>
        </p:nvSpPr>
        <p:spPr bwMode="auto">
          <a:xfrm>
            <a:off x="7442200" y="5041900"/>
            <a:ext cx="228600" cy="97155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15" name="Rectangle 39"/>
          <p:cNvSpPr>
            <a:spLocks noChangeArrowheads="1"/>
          </p:cNvSpPr>
          <p:nvPr/>
        </p:nvSpPr>
        <p:spPr bwMode="auto">
          <a:xfrm>
            <a:off x="7848600" y="4953000"/>
            <a:ext cx="228600" cy="106045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16" name="Rectangle 42"/>
          <p:cNvSpPr>
            <a:spLocks noChangeArrowheads="1"/>
          </p:cNvSpPr>
          <p:nvPr/>
        </p:nvSpPr>
        <p:spPr bwMode="auto">
          <a:xfrm>
            <a:off x="6223000" y="5556250"/>
            <a:ext cx="228600" cy="4572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17" name="Rectangle 45"/>
          <p:cNvSpPr>
            <a:spLocks noChangeArrowheads="1"/>
          </p:cNvSpPr>
          <p:nvPr/>
        </p:nvSpPr>
        <p:spPr bwMode="auto">
          <a:xfrm>
            <a:off x="6629400" y="5384800"/>
            <a:ext cx="228600" cy="62865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2000" b="1" i="1">
                <a:latin typeface="Times New Roman" charset="0"/>
              </a:rPr>
              <a:t>x</a:t>
            </a:r>
          </a:p>
        </p:txBody>
      </p:sp>
      <p:sp>
        <p:nvSpPr>
          <p:cNvPr id="8218" name="Rectangle 49"/>
          <p:cNvSpPr>
            <a:spLocks noChangeArrowheads="1"/>
          </p:cNvSpPr>
          <p:nvPr/>
        </p:nvSpPr>
        <p:spPr bwMode="auto">
          <a:xfrm>
            <a:off x="5410200" y="5727700"/>
            <a:ext cx="228600" cy="28575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19" name="Rectangle 51"/>
          <p:cNvSpPr>
            <a:spLocks noChangeArrowheads="1"/>
          </p:cNvSpPr>
          <p:nvPr/>
        </p:nvSpPr>
        <p:spPr bwMode="auto">
          <a:xfrm>
            <a:off x="7035800" y="5213350"/>
            <a:ext cx="228600" cy="8001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8859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81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81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Execution Example</a:t>
            </a:r>
          </a:p>
        </p:txBody>
      </p:sp>
      <p:sp>
        <p:nvSpPr>
          <p:cNvPr id="10245" name="Rectangle 3" descr="Rectangle: Click to edit Master text styles&#13;&#10;Second level&#13;&#10;Third level&#13;&#10;Fourth level&#13;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Pivot selection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903749F-3842-4CDA-A45E-FEEB9ACCE00B}" type="slidenum">
              <a:rPr lang="ko-KR" altLang="en-US" smtClean="0"/>
              <a:pPr>
                <a:defRPr/>
              </a:pPr>
              <a:t>4</a:t>
            </a:fld>
            <a:endParaRPr lang="en-US" altLang="ko-KR"/>
          </a:p>
        </p:txBody>
      </p:sp>
      <p:cxnSp>
        <p:nvCxnSpPr>
          <p:cNvPr id="10246" name="AutoShape 4"/>
          <p:cNvCxnSpPr>
            <a:cxnSpLocks noChangeShapeType="1"/>
            <a:stCxn id="10249" idx="0"/>
            <a:endCxn id="10248" idx="2"/>
          </p:cNvCxnSpPr>
          <p:nvPr/>
        </p:nvCxnSpPr>
        <p:spPr bwMode="auto">
          <a:xfrm flipV="1">
            <a:off x="1414463" y="4054475"/>
            <a:ext cx="1090612" cy="5842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47" name="AutoShape 5"/>
          <p:cNvCxnSpPr>
            <a:cxnSpLocks noChangeShapeType="1"/>
            <a:stCxn id="10260" idx="0"/>
            <a:endCxn id="10248" idx="2"/>
          </p:cNvCxnSpPr>
          <p:nvPr/>
        </p:nvCxnSpPr>
        <p:spPr bwMode="auto">
          <a:xfrm flipH="1" flipV="1">
            <a:off x="2505075" y="4054475"/>
            <a:ext cx="1066800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48" name="AutoShape 11"/>
          <p:cNvSpPr>
            <a:spLocks noChangeArrowheads="1"/>
          </p:cNvSpPr>
          <p:nvPr/>
        </p:nvSpPr>
        <p:spPr bwMode="auto">
          <a:xfrm>
            <a:off x="1223963" y="3617913"/>
            <a:ext cx="2562225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chemeClr val="accent1"/>
                </a:solidFill>
              </a:rPr>
              <a:t>7  2  9  4  </a:t>
            </a:r>
            <a:r>
              <a:rPr lang="en-US" altLang="en-US" sz="1800" b="1">
                <a:solidFill>
                  <a:schemeClr val="accent1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accent1"/>
                </a:solidFill>
              </a:rPr>
              <a:t>  2  4  7  9</a:t>
            </a:r>
          </a:p>
        </p:txBody>
      </p:sp>
      <p:sp>
        <p:nvSpPr>
          <p:cNvPr id="10249" name="AutoShape 20"/>
          <p:cNvSpPr>
            <a:spLocks noChangeArrowheads="1"/>
          </p:cNvSpPr>
          <p:nvPr/>
        </p:nvSpPr>
        <p:spPr bwMode="auto">
          <a:xfrm>
            <a:off x="1066800" y="4648200"/>
            <a:ext cx="693738" cy="427038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chemeClr val="folHlink"/>
                </a:solidFill>
              </a:rPr>
              <a:t>2 </a:t>
            </a:r>
            <a:r>
              <a:rPr lang="en-US" altLang="en-US" sz="1800" b="1">
                <a:solidFill>
                  <a:schemeClr val="folHlink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folHlink"/>
                </a:solidFill>
              </a:rPr>
              <a:t> 2</a:t>
            </a:r>
          </a:p>
        </p:txBody>
      </p:sp>
      <p:sp>
        <p:nvSpPr>
          <p:cNvPr id="10250" name="AutoShape 33"/>
          <p:cNvSpPr>
            <a:spLocks noChangeArrowheads="1"/>
          </p:cNvSpPr>
          <p:nvPr/>
        </p:nvSpPr>
        <p:spPr bwMode="auto">
          <a:xfrm>
            <a:off x="2286000" y="2590800"/>
            <a:ext cx="4876800" cy="43021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 dirty="0"/>
              <a:t>7  2  9  4 3  </a:t>
            </a:r>
            <a:r>
              <a:rPr lang="en-US" altLang="ko-KR" sz="1800" dirty="0"/>
              <a:t>8</a:t>
            </a:r>
            <a:r>
              <a:rPr lang="en-US" altLang="en-US" sz="1800" dirty="0"/>
              <a:t>  </a:t>
            </a:r>
            <a:r>
              <a:rPr lang="en-US" altLang="en-US" sz="1800" u="sng" dirty="0">
                <a:solidFill>
                  <a:srgbClr val="000000"/>
                </a:solidFill>
              </a:rPr>
              <a:t>6</a:t>
            </a:r>
            <a:r>
              <a:rPr lang="en-US" altLang="en-US" sz="1800" dirty="0"/>
              <a:t>  1</a:t>
            </a:r>
            <a:r>
              <a:rPr lang="en-US" altLang="en-US" sz="1800" dirty="0">
                <a:solidFill>
                  <a:schemeClr val="accent1"/>
                </a:solidFill>
              </a:rPr>
              <a:t>  </a:t>
            </a:r>
            <a:r>
              <a:rPr lang="en-US" altLang="en-US" sz="1800" b="1" dirty="0">
                <a:solidFill>
                  <a:schemeClr val="accent1"/>
                </a:solidFill>
                <a:sym typeface="Symbol" charset="2"/>
              </a:rPr>
              <a:t></a:t>
            </a:r>
            <a:r>
              <a:rPr lang="en-US" altLang="en-US" sz="1800" dirty="0"/>
              <a:t>  </a:t>
            </a:r>
            <a:r>
              <a:rPr lang="en-US" altLang="en-US" sz="1800" dirty="0">
                <a:solidFill>
                  <a:schemeClr val="accent1"/>
                </a:solidFill>
              </a:rPr>
              <a:t>1  2  3  4  6  7  8  9</a:t>
            </a:r>
          </a:p>
        </p:txBody>
      </p:sp>
      <p:cxnSp>
        <p:nvCxnSpPr>
          <p:cNvPr id="10251" name="AutoShape 34"/>
          <p:cNvCxnSpPr>
            <a:cxnSpLocks noChangeShapeType="1"/>
            <a:stCxn id="10248" idx="0"/>
            <a:endCxn id="10250" idx="2"/>
          </p:cNvCxnSpPr>
          <p:nvPr/>
        </p:nvCxnSpPr>
        <p:spPr bwMode="auto">
          <a:xfrm flipV="1">
            <a:off x="2505075" y="3040063"/>
            <a:ext cx="2219325" cy="5683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2" name="AutoShape 35"/>
          <p:cNvCxnSpPr>
            <a:cxnSpLocks noChangeShapeType="1"/>
            <a:stCxn id="10253" idx="0"/>
            <a:endCxn id="10250" idx="2"/>
          </p:cNvCxnSpPr>
          <p:nvPr/>
        </p:nvCxnSpPr>
        <p:spPr bwMode="auto">
          <a:xfrm flipH="1" flipV="1">
            <a:off x="4724400" y="3040063"/>
            <a:ext cx="2200275" cy="5683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53" name="AutoShape 36"/>
          <p:cNvSpPr>
            <a:spLocks noChangeArrowheads="1"/>
          </p:cNvSpPr>
          <p:nvPr/>
        </p:nvSpPr>
        <p:spPr bwMode="auto">
          <a:xfrm>
            <a:off x="5643563" y="3617913"/>
            <a:ext cx="2562225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chemeClr val="accent1"/>
                </a:solidFill>
              </a:rPr>
              <a:t>3  8  6  1  </a:t>
            </a:r>
            <a:r>
              <a:rPr lang="en-US" altLang="en-US" sz="1800" b="1">
                <a:solidFill>
                  <a:schemeClr val="accent1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accent1"/>
                </a:solidFill>
              </a:rPr>
              <a:t>  1  3  8  6</a:t>
            </a:r>
          </a:p>
        </p:txBody>
      </p:sp>
      <p:sp>
        <p:nvSpPr>
          <p:cNvPr id="10254" name="AutoShape 37"/>
          <p:cNvSpPr>
            <a:spLocks noChangeArrowheads="1"/>
          </p:cNvSpPr>
          <p:nvPr/>
        </p:nvSpPr>
        <p:spPr bwMode="auto">
          <a:xfrm>
            <a:off x="5486400" y="4646613"/>
            <a:ext cx="720725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chemeClr val="folHlink"/>
                </a:solidFill>
              </a:rPr>
              <a:t>3 </a:t>
            </a:r>
            <a:r>
              <a:rPr lang="en-US" altLang="en-US" sz="1800" b="1">
                <a:solidFill>
                  <a:schemeClr val="folHlink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folHlink"/>
                </a:solidFill>
              </a:rPr>
              <a:t> 3</a:t>
            </a:r>
          </a:p>
        </p:txBody>
      </p:sp>
      <p:sp>
        <p:nvSpPr>
          <p:cNvPr id="10255" name="AutoShape 38"/>
          <p:cNvSpPr>
            <a:spLocks noChangeArrowheads="1"/>
          </p:cNvSpPr>
          <p:nvPr/>
        </p:nvSpPr>
        <p:spPr bwMode="auto">
          <a:xfrm>
            <a:off x="7620000" y="4646613"/>
            <a:ext cx="693738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chemeClr val="folHlink"/>
                </a:solidFill>
              </a:rPr>
              <a:t>8 </a:t>
            </a:r>
            <a:r>
              <a:rPr lang="en-US" altLang="en-US" sz="1800" b="1">
                <a:solidFill>
                  <a:schemeClr val="folHlink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folHlink"/>
                </a:solidFill>
              </a:rPr>
              <a:t> 8</a:t>
            </a:r>
          </a:p>
        </p:txBody>
      </p:sp>
      <p:cxnSp>
        <p:nvCxnSpPr>
          <p:cNvPr id="10256" name="AutoShape 39"/>
          <p:cNvCxnSpPr>
            <a:cxnSpLocks noChangeShapeType="1"/>
            <a:stCxn id="10254" idx="0"/>
            <a:endCxn id="10253" idx="2"/>
          </p:cNvCxnSpPr>
          <p:nvPr/>
        </p:nvCxnSpPr>
        <p:spPr bwMode="auto">
          <a:xfrm flipV="1">
            <a:off x="5846763" y="4054475"/>
            <a:ext cx="1077912" cy="5826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7" name="AutoShape 40"/>
          <p:cNvCxnSpPr>
            <a:cxnSpLocks noChangeShapeType="1"/>
            <a:stCxn id="10255" idx="0"/>
            <a:endCxn id="10253" idx="2"/>
          </p:cNvCxnSpPr>
          <p:nvPr/>
        </p:nvCxnSpPr>
        <p:spPr bwMode="auto">
          <a:xfrm flipH="1" flipV="1">
            <a:off x="6924675" y="4054475"/>
            <a:ext cx="1042988" cy="5826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8" name="AutoShape 41"/>
          <p:cNvCxnSpPr>
            <a:cxnSpLocks noChangeShapeType="1"/>
            <a:stCxn id="10261" idx="0"/>
            <a:endCxn id="10260" idx="2"/>
          </p:cNvCxnSpPr>
          <p:nvPr/>
        </p:nvCxnSpPr>
        <p:spPr bwMode="auto">
          <a:xfrm flipV="1">
            <a:off x="3092450" y="5080000"/>
            <a:ext cx="47942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9" name="AutoShape 42"/>
          <p:cNvCxnSpPr>
            <a:cxnSpLocks noChangeShapeType="1"/>
            <a:stCxn id="10260" idx="2"/>
            <a:endCxn id="10262" idx="0"/>
          </p:cNvCxnSpPr>
          <p:nvPr/>
        </p:nvCxnSpPr>
        <p:spPr bwMode="auto">
          <a:xfrm>
            <a:off x="3571875" y="5080000"/>
            <a:ext cx="50482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60" name="AutoShape 43"/>
          <p:cNvSpPr>
            <a:spLocks noChangeArrowheads="1"/>
          </p:cNvSpPr>
          <p:nvPr/>
        </p:nvSpPr>
        <p:spPr bwMode="auto">
          <a:xfrm>
            <a:off x="2824163" y="4643438"/>
            <a:ext cx="1495425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chemeClr val="accent1"/>
                </a:solidFill>
              </a:rPr>
              <a:t>9  4  </a:t>
            </a:r>
            <a:r>
              <a:rPr lang="en-US" altLang="en-US" sz="1800" b="1">
                <a:solidFill>
                  <a:schemeClr val="accent1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accent1"/>
                </a:solidFill>
              </a:rPr>
              <a:t>  4  9</a:t>
            </a:r>
          </a:p>
        </p:txBody>
      </p:sp>
      <p:sp>
        <p:nvSpPr>
          <p:cNvPr id="10261" name="AutoShape 44"/>
          <p:cNvSpPr>
            <a:spLocks noChangeArrowheads="1"/>
          </p:cNvSpPr>
          <p:nvPr/>
        </p:nvSpPr>
        <p:spPr bwMode="auto">
          <a:xfrm>
            <a:off x="2738438" y="5668963"/>
            <a:ext cx="706437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chemeClr val="folHlink"/>
                </a:solidFill>
              </a:rPr>
              <a:t>9 </a:t>
            </a:r>
            <a:r>
              <a:rPr lang="en-US" altLang="en-US" sz="1800" b="1">
                <a:solidFill>
                  <a:schemeClr val="folHlink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folHlink"/>
                </a:solidFill>
              </a:rPr>
              <a:t> 9</a:t>
            </a:r>
          </a:p>
        </p:txBody>
      </p:sp>
      <p:sp>
        <p:nvSpPr>
          <p:cNvPr id="10262" name="AutoShape 45"/>
          <p:cNvSpPr>
            <a:spLocks noChangeArrowheads="1"/>
          </p:cNvSpPr>
          <p:nvPr/>
        </p:nvSpPr>
        <p:spPr bwMode="auto">
          <a:xfrm>
            <a:off x="3732213" y="5668963"/>
            <a:ext cx="687387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chemeClr val="folHlink"/>
                </a:solidFill>
              </a:rPr>
              <a:t>4 </a:t>
            </a:r>
            <a:r>
              <a:rPr lang="en-US" altLang="en-US" sz="1800" b="1">
                <a:solidFill>
                  <a:schemeClr val="folHlink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folHlink"/>
                </a:solidFill>
              </a:rPr>
              <a:t> 4</a:t>
            </a:r>
          </a:p>
        </p:txBody>
      </p:sp>
    </p:spTree>
    <p:extLst>
      <p:ext uri="{BB962C8B-B14F-4D97-AF65-F5344CB8AC3E}">
        <p14:creationId xmlns:p14="http://schemas.microsoft.com/office/powerpoint/2010/main" val="2094306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Execution Example (cont.)</a:t>
            </a:r>
          </a:p>
        </p:txBody>
      </p:sp>
      <p:sp>
        <p:nvSpPr>
          <p:cNvPr id="11269" name="Rectangle 3" descr="Rectangle: Click to edit Master text styles&#13;&#10;Second level&#13;&#10;Third level&#13;&#10;Fourth level&#13;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Partition, recursive call, pivot selection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903749F-3842-4CDA-A45E-FEEB9ACCE00B}" type="slidenum">
              <a:rPr lang="ko-KR" altLang="en-US" smtClean="0"/>
              <a:pPr>
                <a:defRPr/>
              </a:pPr>
              <a:t>5</a:t>
            </a:fld>
            <a:endParaRPr lang="en-US" altLang="ko-KR"/>
          </a:p>
        </p:txBody>
      </p:sp>
      <p:cxnSp>
        <p:nvCxnSpPr>
          <p:cNvPr id="11270" name="AutoShape 4"/>
          <p:cNvCxnSpPr>
            <a:cxnSpLocks noChangeShapeType="1"/>
            <a:stCxn id="11287" idx="0"/>
            <a:endCxn id="11274" idx="2"/>
          </p:cNvCxnSpPr>
          <p:nvPr/>
        </p:nvCxnSpPr>
        <p:spPr bwMode="auto">
          <a:xfrm flipV="1">
            <a:off x="1414463" y="4064000"/>
            <a:ext cx="1090612" cy="5746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1" name="AutoShape 5"/>
          <p:cNvCxnSpPr>
            <a:cxnSpLocks noChangeShapeType="1"/>
            <a:stCxn id="11275" idx="0"/>
            <a:endCxn id="11274" idx="2"/>
          </p:cNvCxnSpPr>
          <p:nvPr/>
        </p:nvCxnSpPr>
        <p:spPr bwMode="auto">
          <a:xfrm flipH="1" flipV="1">
            <a:off x="2505075" y="4064000"/>
            <a:ext cx="1066800" cy="5699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2" name="AutoShape 7"/>
          <p:cNvCxnSpPr>
            <a:cxnSpLocks noChangeShapeType="1"/>
            <a:stCxn id="11276" idx="0"/>
            <a:endCxn id="11275" idx="2"/>
          </p:cNvCxnSpPr>
          <p:nvPr/>
        </p:nvCxnSpPr>
        <p:spPr bwMode="auto">
          <a:xfrm flipV="1">
            <a:off x="3092450" y="5080000"/>
            <a:ext cx="47942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3" name="AutoShape 9"/>
          <p:cNvCxnSpPr>
            <a:cxnSpLocks noChangeShapeType="1"/>
            <a:stCxn id="11275" idx="2"/>
            <a:endCxn id="11277" idx="0"/>
          </p:cNvCxnSpPr>
          <p:nvPr/>
        </p:nvCxnSpPr>
        <p:spPr bwMode="auto">
          <a:xfrm>
            <a:off x="3571875" y="5080000"/>
            <a:ext cx="50482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274" name="AutoShape 11"/>
          <p:cNvSpPr>
            <a:spLocks noChangeArrowheads="1"/>
          </p:cNvSpPr>
          <p:nvPr/>
        </p:nvSpPr>
        <p:spPr bwMode="auto">
          <a:xfrm>
            <a:off x="1223963" y="3617913"/>
            <a:ext cx="2562225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/>
              <a:t> </a:t>
            </a:r>
            <a:r>
              <a:rPr lang="en-US" altLang="en-US" sz="1800" u="sng">
                <a:solidFill>
                  <a:srgbClr val="000000"/>
                </a:solidFill>
              </a:rPr>
              <a:t>2</a:t>
            </a:r>
            <a:r>
              <a:rPr lang="en-US" altLang="en-US" sz="1800"/>
              <a:t>  4  3  1</a:t>
            </a:r>
            <a:r>
              <a:rPr lang="en-US" altLang="en-US" sz="1800">
                <a:solidFill>
                  <a:schemeClr val="accent1"/>
                </a:solidFill>
              </a:rPr>
              <a:t> </a:t>
            </a:r>
            <a:r>
              <a:rPr lang="en-US" altLang="en-US" sz="1800" b="1">
                <a:solidFill>
                  <a:schemeClr val="accent1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accent1"/>
                </a:solidFill>
              </a:rPr>
              <a:t>  2  4  7  9</a:t>
            </a:r>
          </a:p>
        </p:txBody>
      </p:sp>
      <p:sp>
        <p:nvSpPr>
          <p:cNvPr id="11275" name="AutoShape 15"/>
          <p:cNvSpPr>
            <a:spLocks noChangeArrowheads="1"/>
          </p:cNvSpPr>
          <p:nvPr/>
        </p:nvSpPr>
        <p:spPr bwMode="auto">
          <a:xfrm>
            <a:off x="2824163" y="4643438"/>
            <a:ext cx="1495425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chemeClr val="accent1"/>
                </a:solidFill>
              </a:rPr>
              <a:t>9  4  </a:t>
            </a:r>
            <a:r>
              <a:rPr lang="en-US" altLang="en-US" sz="1800" b="1">
                <a:solidFill>
                  <a:schemeClr val="accent1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accent1"/>
                </a:solidFill>
              </a:rPr>
              <a:t>  4  9</a:t>
            </a:r>
          </a:p>
        </p:txBody>
      </p:sp>
      <p:sp>
        <p:nvSpPr>
          <p:cNvPr id="11276" name="AutoShape 21"/>
          <p:cNvSpPr>
            <a:spLocks noChangeArrowheads="1"/>
          </p:cNvSpPr>
          <p:nvPr/>
        </p:nvSpPr>
        <p:spPr bwMode="auto">
          <a:xfrm>
            <a:off x="2738438" y="5668963"/>
            <a:ext cx="706437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chemeClr val="folHlink"/>
                </a:solidFill>
              </a:rPr>
              <a:t>9 </a:t>
            </a:r>
            <a:r>
              <a:rPr lang="en-US" altLang="en-US" sz="1800" b="1">
                <a:solidFill>
                  <a:schemeClr val="folHlink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folHlink"/>
                </a:solidFill>
              </a:rPr>
              <a:t> 9</a:t>
            </a:r>
          </a:p>
        </p:txBody>
      </p:sp>
      <p:sp>
        <p:nvSpPr>
          <p:cNvPr id="11277" name="AutoShape 22"/>
          <p:cNvSpPr>
            <a:spLocks noChangeArrowheads="1"/>
          </p:cNvSpPr>
          <p:nvPr/>
        </p:nvSpPr>
        <p:spPr bwMode="auto">
          <a:xfrm>
            <a:off x="3732213" y="5668963"/>
            <a:ext cx="687387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chemeClr val="folHlink"/>
                </a:solidFill>
              </a:rPr>
              <a:t>4 </a:t>
            </a:r>
            <a:r>
              <a:rPr lang="en-US" altLang="en-US" sz="1800" b="1">
                <a:solidFill>
                  <a:schemeClr val="folHlink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folHlink"/>
                </a:solidFill>
              </a:rPr>
              <a:t> 4</a:t>
            </a:r>
          </a:p>
        </p:txBody>
      </p:sp>
      <p:sp>
        <p:nvSpPr>
          <p:cNvPr id="11278" name="AutoShape 33"/>
          <p:cNvSpPr>
            <a:spLocks noChangeArrowheads="1"/>
          </p:cNvSpPr>
          <p:nvPr/>
        </p:nvSpPr>
        <p:spPr bwMode="auto">
          <a:xfrm>
            <a:off x="2286000" y="2590800"/>
            <a:ext cx="4876800" cy="43021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 dirty="0"/>
              <a:t>7  2  9  4  3  </a:t>
            </a:r>
            <a:r>
              <a:rPr lang="en-US" altLang="ko-KR" sz="1800" dirty="0"/>
              <a:t>8</a:t>
            </a:r>
            <a:r>
              <a:rPr lang="en-US" altLang="en-US" sz="1800" dirty="0"/>
              <a:t>  </a:t>
            </a:r>
            <a:r>
              <a:rPr lang="en-US" altLang="en-US" sz="1800" u="sng" dirty="0">
                <a:solidFill>
                  <a:srgbClr val="000000"/>
                </a:solidFill>
              </a:rPr>
              <a:t>6</a:t>
            </a:r>
            <a:r>
              <a:rPr lang="en-US" altLang="en-US" sz="1800" dirty="0"/>
              <a:t>  1</a:t>
            </a:r>
            <a:r>
              <a:rPr lang="en-US" altLang="en-US" sz="1800" dirty="0">
                <a:solidFill>
                  <a:schemeClr val="accent1"/>
                </a:solidFill>
              </a:rPr>
              <a:t> </a:t>
            </a:r>
            <a:r>
              <a:rPr lang="en-US" altLang="en-US" sz="1800" b="1" dirty="0">
                <a:solidFill>
                  <a:schemeClr val="accent1"/>
                </a:solidFill>
                <a:sym typeface="Symbol" charset="2"/>
              </a:rPr>
              <a:t></a:t>
            </a:r>
            <a:r>
              <a:rPr lang="en-US" altLang="en-US" sz="1800" dirty="0"/>
              <a:t>  </a:t>
            </a:r>
            <a:r>
              <a:rPr lang="en-US" altLang="en-US" sz="1800" dirty="0">
                <a:solidFill>
                  <a:schemeClr val="accent1"/>
                </a:solidFill>
              </a:rPr>
              <a:t>1  2  3  4  6  7  8  9</a:t>
            </a:r>
          </a:p>
        </p:txBody>
      </p:sp>
      <p:cxnSp>
        <p:nvCxnSpPr>
          <p:cNvPr id="11279" name="AutoShape 34"/>
          <p:cNvCxnSpPr>
            <a:cxnSpLocks noChangeShapeType="1"/>
            <a:stCxn id="11274" idx="0"/>
            <a:endCxn id="11278" idx="2"/>
          </p:cNvCxnSpPr>
          <p:nvPr/>
        </p:nvCxnSpPr>
        <p:spPr bwMode="auto">
          <a:xfrm flipV="1">
            <a:off x="2505075" y="3030538"/>
            <a:ext cx="2219325" cy="5683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80" name="AutoShape 35"/>
          <p:cNvCxnSpPr>
            <a:cxnSpLocks noChangeShapeType="1"/>
            <a:stCxn id="11282" idx="0"/>
            <a:endCxn id="11278" idx="2"/>
          </p:cNvCxnSpPr>
          <p:nvPr/>
        </p:nvCxnSpPr>
        <p:spPr bwMode="auto">
          <a:xfrm flipH="1" flipV="1">
            <a:off x="4724400" y="3030538"/>
            <a:ext cx="2200275" cy="5778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281" name="Line 37"/>
          <p:cNvSpPr>
            <a:spLocks noChangeShapeType="1"/>
          </p:cNvSpPr>
          <p:nvPr/>
        </p:nvSpPr>
        <p:spPr bwMode="auto">
          <a:xfrm flipH="1">
            <a:off x="2438400" y="3200400"/>
            <a:ext cx="533400" cy="152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2" name="AutoShape 39"/>
          <p:cNvSpPr>
            <a:spLocks noChangeArrowheads="1"/>
          </p:cNvSpPr>
          <p:nvPr/>
        </p:nvSpPr>
        <p:spPr bwMode="auto">
          <a:xfrm>
            <a:off x="5643563" y="3617913"/>
            <a:ext cx="2562225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chemeClr val="accent1"/>
                </a:solidFill>
              </a:rPr>
              <a:t>3  8  6  1  </a:t>
            </a:r>
            <a:r>
              <a:rPr lang="en-US" altLang="en-US" sz="1800" b="1">
                <a:solidFill>
                  <a:schemeClr val="accent1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accent1"/>
                </a:solidFill>
              </a:rPr>
              <a:t>  1  3  8  6</a:t>
            </a:r>
          </a:p>
        </p:txBody>
      </p:sp>
      <p:sp>
        <p:nvSpPr>
          <p:cNvPr id="11283" name="AutoShape 40"/>
          <p:cNvSpPr>
            <a:spLocks noChangeArrowheads="1"/>
          </p:cNvSpPr>
          <p:nvPr/>
        </p:nvSpPr>
        <p:spPr bwMode="auto">
          <a:xfrm>
            <a:off x="5486400" y="4646613"/>
            <a:ext cx="720725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chemeClr val="folHlink"/>
                </a:solidFill>
              </a:rPr>
              <a:t>3 </a:t>
            </a:r>
            <a:r>
              <a:rPr lang="en-US" altLang="en-US" sz="1800" b="1">
                <a:solidFill>
                  <a:schemeClr val="folHlink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folHlink"/>
                </a:solidFill>
              </a:rPr>
              <a:t> 3</a:t>
            </a:r>
          </a:p>
        </p:txBody>
      </p:sp>
      <p:sp>
        <p:nvSpPr>
          <p:cNvPr id="11284" name="AutoShape 41"/>
          <p:cNvSpPr>
            <a:spLocks noChangeArrowheads="1"/>
          </p:cNvSpPr>
          <p:nvPr/>
        </p:nvSpPr>
        <p:spPr bwMode="auto">
          <a:xfrm>
            <a:off x="7620000" y="4646613"/>
            <a:ext cx="693738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chemeClr val="folHlink"/>
                </a:solidFill>
              </a:rPr>
              <a:t>8 </a:t>
            </a:r>
            <a:r>
              <a:rPr lang="en-US" altLang="en-US" sz="1800" b="1">
                <a:solidFill>
                  <a:schemeClr val="folHlink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folHlink"/>
                </a:solidFill>
              </a:rPr>
              <a:t> 8</a:t>
            </a:r>
          </a:p>
        </p:txBody>
      </p:sp>
      <p:cxnSp>
        <p:nvCxnSpPr>
          <p:cNvPr id="11285" name="AutoShape 42"/>
          <p:cNvCxnSpPr>
            <a:cxnSpLocks noChangeShapeType="1"/>
            <a:stCxn id="11283" idx="0"/>
            <a:endCxn id="11282" idx="2"/>
          </p:cNvCxnSpPr>
          <p:nvPr/>
        </p:nvCxnSpPr>
        <p:spPr bwMode="auto">
          <a:xfrm flipV="1">
            <a:off x="5846763" y="4054475"/>
            <a:ext cx="1077912" cy="5826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86" name="AutoShape 43"/>
          <p:cNvCxnSpPr>
            <a:cxnSpLocks noChangeShapeType="1"/>
            <a:stCxn id="11284" idx="0"/>
            <a:endCxn id="11282" idx="2"/>
          </p:cNvCxnSpPr>
          <p:nvPr/>
        </p:nvCxnSpPr>
        <p:spPr bwMode="auto">
          <a:xfrm flipH="1" flipV="1">
            <a:off x="6924675" y="4054475"/>
            <a:ext cx="1042988" cy="5826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287" name="AutoShape 44"/>
          <p:cNvSpPr>
            <a:spLocks noChangeArrowheads="1"/>
          </p:cNvSpPr>
          <p:nvPr/>
        </p:nvSpPr>
        <p:spPr bwMode="auto">
          <a:xfrm>
            <a:off x="1066800" y="4648200"/>
            <a:ext cx="693738" cy="427038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chemeClr val="folHlink"/>
                </a:solidFill>
              </a:rPr>
              <a:t>2 </a:t>
            </a:r>
            <a:r>
              <a:rPr lang="en-US" altLang="en-US" sz="1800" b="1">
                <a:solidFill>
                  <a:schemeClr val="folHlink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folHlink"/>
                </a:solidFill>
              </a:rPr>
              <a:t> 2</a:t>
            </a:r>
          </a:p>
        </p:txBody>
      </p:sp>
    </p:spTree>
    <p:extLst>
      <p:ext uri="{BB962C8B-B14F-4D97-AF65-F5344CB8AC3E}">
        <p14:creationId xmlns:p14="http://schemas.microsoft.com/office/powerpoint/2010/main" val="792160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Execution Example (cont.)</a:t>
            </a:r>
          </a:p>
        </p:txBody>
      </p:sp>
      <p:sp>
        <p:nvSpPr>
          <p:cNvPr id="12293" name="Rectangle 3" descr="Rectangle: Click to edit Master text styles&#13;&#10;Second level&#13;&#10;Third level&#13;&#10;Fourth level&#13;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Partition, recursive call, base case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903749F-3842-4CDA-A45E-FEEB9ACCE00B}" type="slidenum">
              <a:rPr lang="ko-KR" altLang="en-US" smtClean="0"/>
              <a:pPr>
                <a:defRPr/>
              </a:pPr>
              <a:t>6</a:t>
            </a:fld>
            <a:endParaRPr lang="en-US" altLang="ko-KR"/>
          </a:p>
        </p:txBody>
      </p:sp>
      <p:cxnSp>
        <p:nvCxnSpPr>
          <p:cNvPr id="12294" name="AutoShape 4"/>
          <p:cNvCxnSpPr>
            <a:cxnSpLocks noChangeShapeType="1"/>
            <a:stCxn id="12299" idx="0"/>
            <a:endCxn id="12298" idx="2"/>
          </p:cNvCxnSpPr>
          <p:nvPr/>
        </p:nvCxnSpPr>
        <p:spPr bwMode="auto">
          <a:xfrm flipV="1">
            <a:off x="1524000" y="4054475"/>
            <a:ext cx="981075" cy="5699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295" name="AutoShape 5"/>
          <p:cNvCxnSpPr>
            <a:cxnSpLocks noChangeShapeType="1"/>
            <a:stCxn id="12300" idx="0"/>
            <a:endCxn id="12298" idx="2"/>
          </p:cNvCxnSpPr>
          <p:nvPr/>
        </p:nvCxnSpPr>
        <p:spPr bwMode="auto">
          <a:xfrm flipH="1" flipV="1">
            <a:off x="2505075" y="4054475"/>
            <a:ext cx="1066800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296" name="AutoShape 7"/>
          <p:cNvCxnSpPr>
            <a:cxnSpLocks noChangeShapeType="1"/>
            <a:stCxn id="12301" idx="0"/>
            <a:endCxn id="12300" idx="2"/>
          </p:cNvCxnSpPr>
          <p:nvPr/>
        </p:nvCxnSpPr>
        <p:spPr bwMode="auto">
          <a:xfrm flipV="1">
            <a:off x="3092450" y="5080000"/>
            <a:ext cx="47942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297" name="AutoShape 9"/>
          <p:cNvCxnSpPr>
            <a:cxnSpLocks noChangeShapeType="1"/>
            <a:stCxn id="12300" idx="2"/>
            <a:endCxn id="12302" idx="0"/>
          </p:cNvCxnSpPr>
          <p:nvPr/>
        </p:nvCxnSpPr>
        <p:spPr bwMode="auto">
          <a:xfrm>
            <a:off x="3571875" y="5080000"/>
            <a:ext cx="50482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298" name="AutoShape 10"/>
          <p:cNvSpPr>
            <a:spLocks noChangeArrowheads="1"/>
          </p:cNvSpPr>
          <p:nvPr/>
        </p:nvSpPr>
        <p:spPr bwMode="auto">
          <a:xfrm>
            <a:off x="1223963" y="3617913"/>
            <a:ext cx="2562225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/>
              <a:t>  </a:t>
            </a:r>
            <a:r>
              <a:rPr lang="en-US" altLang="en-US" sz="1800" u="sng">
                <a:solidFill>
                  <a:srgbClr val="000000"/>
                </a:solidFill>
              </a:rPr>
              <a:t>2</a:t>
            </a:r>
            <a:r>
              <a:rPr lang="en-US" altLang="en-US" sz="1800"/>
              <a:t>  4  3  1</a:t>
            </a:r>
            <a:r>
              <a:rPr lang="en-US" altLang="en-US" sz="1800">
                <a:solidFill>
                  <a:schemeClr val="accent1"/>
                </a:solidFill>
              </a:rPr>
              <a:t> </a:t>
            </a:r>
            <a:r>
              <a:rPr lang="en-US" altLang="en-US" sz="1800" b="1">
                <a:solidFill>
                  <a:schemeClr val="accent1"/>
                </a:solidFill>
                <a:sym typeface="Symbol" charset="2"/>
              </a:rPr>
              <a:t></a:t>
            </a:r>
            <a:r>
              <a:rPr lang="en-US" altLang="en-US" sz="1800">
                <a:solidFill>
                  <a:schemeClr val="accent1"/>
                </a:solidFill>
              </a:rPr>
              <a:t>  2  4  7  </a:t>
            </a:r>
          </a:p>
        </p:txBody>
      </p:sp>
      <p:sp>
        <p:nvSpPr>
          <p:cNvPr id="12299" name="AutoShape 13"/>
          <p:cNvSpPr>
            <a:spLocks noChangeArrowheads="1"/>
          </p:cNvSpPr>
          <p:nvPr/>
        </p:nvSpPr>
        <p:spPr bwMode="auto">
          <a:xfrm>
            <a:off x="1066800" y="4643438"/>
            <a:ext cx="914400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/>
              <a:t>1</a:t>
            </a:r>
            <a:r>
              <a:rPr lang="en-US" altLang="en-US" sz="1800">
                <a:solidFill>
                  <a:schemeClr val="accent1"/>
                </a:solidFill>
              </a:rPr>
              <a:t> </a:t>
            </a:r>
            <a:r>
              <a:rPr lang="en-US" altLang="en-US" sz="1800" b="1">
                <a:solidFill>
                  <a:srgbClr val="000000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accent1"/>
                </a:solidFill>
              </a:rPr>
              <a:t> </a:t>
            </a:r>
            <a:r>
              <a:rPr lang="en-US" altLang="en-US" sz="180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12300" name="AutoShape 14"/>
          <p:cNvSpPr>
            <a:spLocks noChangeArrowheads="1"/>
          </p:cNvSpPr>
          <p:nvPr/>
        </p:nvSpPr>
        <p:spPr bwMode="auto">
          <a:xfrm>
            <a:off x="2824163" y="4643438"/>
            <a:ext cx="1495425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chemeClr val="accent1"/>
                </a:solidFill>
              </a:rPr>
              <a:t>9  4  </a:t>
            </a:r>
            <a:r>
              <a:rPr lang="en-US" altLang="en-US" sz="1800" b="1">
                <a:solidFill>
                  <a:schemeClr val="accent1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accent1"/>
                </a:solidFill>
              </a:rPr>
              <a:t>  4  9</a:t>
            </a:r>
          </a:p>
        </p:txBody>
      </p:sp>
      <p:sp>
        <p:nvSpPr>
          <p:cNvPr id="12301" name="AutoShape 20"/>
          <p:cNvSpPr>
            <a:spLocks noChangeArrowheads="1"/>
          </p:cNvSpPr>
          <p:nvPr/>
        </p:nvSpPr>
        <p:spPr bwMode="auto">
          <a:xfrm>
            <a:off x="2738438" y="5668963"/>
            <a:ext cx="706437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chemeClr val="folHlink"/>
                </a:solidFill>
              </a:rPr>
              <a:t>9 </a:t>
            </a:r>
            <a:r>
              <a:rPr lang="en-US" altLang="en-US" sz="1800" b="1">
                <a:solidFill>
                  <a:schemeClr val="folHlink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folHlink"/>
                </a:solidFill>
              </a:rPr>
              <a:t> 9</a:t>
            </a:r>
          </a:p>
        </p:txBody>
      </p:sp>
      <p:sp>
        <p:nvSpPr>
          <p:cNvPr id="12302" name="AutoShape 21"/>
          <p:cNvSpPr>
            <a:spLocks noChangeArrowheads="1"/>
          </p:cNvSpPr>
          <p:nvPr/>
        </p:nvSpPr>
        <p:spPr bwMode="auto">
          <a:xfrm>
            <a:off x="3732213" y="5668963"/>
            <a:ext cx="687387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chemeClr val="folHlink"/>
                </a:solidFill>
              </a:rPr>
              <a:t>4 </a:t>
            </a:r>
            <a:r>
              <a:rPr lang="en-US" altLang="en-US" sz="1800" b="1">
                <a:solidFill>
                  <a:schemeClr val="folHlink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folHlink"/>
                </a:solidFill>
              </a:rPr>
              <a:t> 4</a:t>
            </a:r>
          </a:p>
        </p:txBody>
      </p:sp>
      <p:sp>
        <p:nvSpPr>
          <p:cNvPr id="12303" name="AutoShape 32"/>
          <p:cNvSpPr>
            <a:spLocks noChangeArrowheads="1"/>
          </p:cNvSpPr>
          <p:nvPr/>
        </p:nvSpPr>
        <p:spPr bwMode="auto">
          <a:xfrm>
            <a:off x="2286000" y="2590800"/>
            <a:ext cx="4876800" cy="43021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 dirty="0"/>
              <a:t>7  2  9  4 </a:t>
            </a:r>
            <a:r>
              <a:rPr lang="ko-KR" altLang="en-US" sz="1800" dirty="0"/>
              <a:t> </a:t>
            </a:r>
            <a:r>
              <a:rPr lang="en-US" altLang="en-US" sz="1800" dirty="0"/>
              <a:t>3  </a:t>
            </a:r>
            <a:r>
              <a:rPr lang="en-US" altLang="ko-KR" sz="1800" dirty="0"/>
              <a:t>8</a:t>
            </a:r>
            <a:r>
              <a:rPr lang="en-US" altLang="en-US" sz="1800" dirty="0"/>
              <a:t>  </a:t>
            </a:r>
            <a:r>
              <a:rPr lang="en-US" altLang="en-US" sz="1800" u="sng" dirty="0">
                <a:solidFill>
                  <a:srgbClr val="000000"/>
                </a:solidFill>
              </a:rPr>
              <a:t>6</a:t>
            </a:r>
            <a:r>
              <a:rPr lang="en-US" altLang="en-US" sz="1800" dirty="0"/>
              <a:t>  1</a:t>
            </a:r>
            <a:r>
              <a:rPr lang="en-US" altLang="en-US" sz="1800" dirty="0">
                <a:solidFill>
                  <a:schemeClr val="accent1"/>
                </a:solidFill>
              </a:rPr>
              <a:t> </a:t>
            </a:r>
            <a:r>
              <a:rPr lang="en-US" altLang="en-US" sz="1800" b="1" dirty="0">
                <a:solidFill>
                  <a:schemeClr val="accent1"/>
                </a:solidFill>
                <a:sym typeface="Symbol" charset="2"/>
              </a:rPr>
              <a:t></a:t>
            </a:r>
            <a:r>
              <a:rPr lang="en-US" altLang="en-US" sz="1800" dirty="0">
                <a:solidFill>
                  <a:schemeClr val="accent1"/>
                </a:solidFill>
              </a:rPr>
              <a:t> </a:t>
            </a:r>
            <a:r>
              <a:rPr lang="en-US" altLang="en-US" sz="1800" b="1" dirty="0">
                <a:solidFill>
                  <a:schemeClr val="accent1"/>
                </a:solidFill>
                <a:sym typeface="Symbol" charset="2"/>
              </a:rPr>
              <a:t></a:t>
            </a:r>
            <a:r>
              <a:rPr lang="en-US" altLang="en-US" sz="1800" dirty="0"/>
              <a:t>  </a:t>
            </a:r>
            <a:r>
              <a:rPr lang="en-US" altLang="en-US" sz="1800" dirty="0">
                <a:solidFill>
                  <a:schemeClr val="accent1"/>
                </a:solidFill>
              </a:rPr>
              <a:t>1  2  3  4  6  7  8  9</a:t>
            </a:r>
          </a:p>
        </p:txBody>
      </p:sp>
      <p:cxnSp>
        <p:nvCxnSpPr>
          <p:cNvPr id="12304" name="AutoShape 33"/>
          <p:cNvCxnSpPr>
            <a:cxnSpLocks noChangeShapeType="1"/>
            <a:stCxn id="12298" idx="0"/>
            <a:endCxn id="12303" idx="2"/>
          </p:cNvCxnSpPr>
          <p:nvPr/>
        </p:nvCxnSpPr>
        <p:spPr bwMode="auto">
          <a:xfrm flipV="1">
            <a:off x="2505075" y="3030538"/>
            <a:ext cx="2219325" cy="5778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05" name="AutoShape 34"/>
          <p:cNvCxnSpPr>
            <a:cxnSpLocks noChangeShapeType="1"/>
            <a:stCxn id="12307" idx="0"/>
            <a:endCxn id="12303" idx="2"/>
          </p:cNvCxnSpPr>
          <p:nvPr/>
        </p:nvCxnSpPr>
        <p:spPr bwMode="auto">
          <a:xfrm flipH="1" flipV="1">
            <a:off x="4724400" y="3030538"/>
            <a:ext cx="2200275" cy="5778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306" name="Line 35"/>
          <p:cNvSpPr>
            <a:spLocks noChangeShapeType="1"/>
          </p:cNvSpPr>
          <p:nvPr/>
        </p:nvSpPr>
        <p:spPr bwMode="auto">
          <a:xfrm flipH="1">
            <a:off x="1219200" y="4191000"/>
            <a:ext cx="533400" cy="304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7" name="AutoShape 36"/>
          <p:cNvSpPr>
            <a:spLocks noChangeArrowheads="1"/>
          </p:cNvSpPr>
          <p:nvPr/>
        </p:nvSpPr>
        <p:spPr bwMode="auto">
          <a:xfrm>
            <a:off x="5643563" y="3617913"/>
            <a:ext cx="2562225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chemeClr val="accent1"/>
                </a:solidFill>
              </a:rPr>
              <a:t>3  8  6  1  </a:t>
            </a:r>
            <a:r>
              <a:rPr lang="en-US" altLang="en-US" sz="1800" b="1">
                <a:solidFill>
                  <a:schemeClr val="accent1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accent1"/>
                </a:solidFill>
              </a:rPr>
              <a:t>  1  3  8  6</a:t>
            </a:r>
          </a:p>
        </p:txBody>
      </p:sp>
      <p:sp>
        <p:nvSpPr>
          <p:cNvPr id="12308" name="AutoShape 37"/>
          <p:cNvSpPr>
            <a:spLocks noChangeArrowheads="1"/>
          </p:cNvSpPr>
          <p:nvPr/>
        </p:nvSpPr>
        <p:spPr bwMode="auto">
          <a:xfrm>
            <a:off x="5486400" y="4646613"/>
            <a:ext cx="720725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chemeClr val="folHlink"/>
                </a:solidFill>
              </a:rPr>
              <a:t>3 </a:t>
            </a:r>
            <a:r>
              <a:rPr lang="en-US" altLang="en-US" sz="1800" b="1">
                <a:solidFill>
                  <a:schemeClr val="folHlink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folHlink"/>
                </a:solidFill>
              </a:rPr>
              <a:t> 3</a:t>
            </a:r>
          </a:p>
        </p:txBody>
      </p:sp>
      <p:sp>
        <p:nvSpPr>
          <p:cNvPr id="12309" name="AutoShape 38"/>
          <p:cNvSpPr>
            <a:spLocks noChangeArrowheads="1"/>
          </p:cNvSpPr>
          <p:nvPr/>
        </p:nvSpPr>
        <p:spPr bwMode="auto">
          <a:xfrm>
            <a:off x="7620000" y="4646613"/>
            <a:ext cx="693738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chemeClr val="folHlink"/>
                </a:solidFill>
              </a:rPr>
              <a:t>8 </a:t>
            </a:r>
            <a:r>
              <a:rPr lang="en-US" altLang="en-US" sz="1800" b="1">
                <a:solidFill>
                  <a:schemeClr val="folHlink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folHlink"/>
                </a:solidFill>
              </a:rPr>
              <a:t> 8</a:t>
            </a:r>
          </a:p>
        </p:txBody>
      </p:sp>
      <p:cxnSp>
        <p:nvCxnSpPr>
          <p:cNvPr id="12310" name="AutoShape 39"/>
          <p:cNvCxnSpPr>
            <a:cxnSpLocks noChangeShapeType="1"/>
            <a:stCxn id="12308" idx="0"/>
            <a:endCxn id="12307" idx="2"/>
          </p:cNvCxnSpPr>
          <p:nvPr/>
        </p:nvCxnSpPr>
        <p:spPr bwMode="auto">
          <a:xfrm flipV="1">
            <a:off x="5846763" y="4054475"/>
            <a:ext cx="1077912" cy="5826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11" name="AutoShape 40"/>
          <p:cNvCxnSpPr>
            <a:cxnSpLocks noChangeShapeType="1"/>
            <a:stCxn id="12309" idx="0"/>
            <a:endCxn id="12307" idx="2"/>
          </p:cNvCxnSpPr>
          <p:nvPr/>
        </p:nvCxnSpPr>
        <p:spPr bwMode="auto">
          <a:xfrm flipH="1" flipV="1">
            <a:off x="6924675" y="4054475"/>
            <a:ext cx="1042988" cy="5826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8112967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Execution Example (cont.)</a:t>
            </a:r>
          </a:p>
        </p:txBody>
      </p:sp>
      <p:sp>
        <p:nvSpPr>
          <p:cNvPr id="13317" name="Rectangle 3" descr="Rectangle: Click to edit Master text styles&#13;&#10;Second level&#13;&#10;Third level&#13;&#10;Fourth level&#13;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Recursive call, …, base case, join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903749F-3842-4CDA-A45E-FEEB9ACCE00B}" type="slidenum">
              <a:rPr lang="ko-KR" altLang="en-US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13318" name="AutoShape 11"/>
          <p:cNvSpPr>
            <a:spLocks noChangeArrowheads="1"/>
          </p:cNvSpPr>
          <p:nvPr/>
        </p:nvSpPr>
        <p:spPr bwMode="auto">
          <a:xfrm>
            <a:off x="5643563" y="3617913"/>
            <a:ext cx="2562225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chemeClr val="accent1"/>
                </a:solidFill>
              </a:rPr>
              <a:t>3  8  6  1  </a:t>
            </a:r>
            <a:r>
              <a:rPr lang="en-US" altLang="en-US" sz="1800" b="1">
                <a:solidFill>
                  <a:schemeClr val="accent1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accent1"/>
                </a:solidFill>
              </a:rPr>
              <a:t>  1  3  8  6</a:t>
            </a:r>
          </a:p>
        </p:txBody>
      </p:sp>
      <p:sp>
        <p:nvSpPr>
          <p:cNvPr id="13319" name="AutoShape 22"/>
          <p:cNvSpPr>
            <a:spLocks noChangeArrowheads="1"/>
          </p:cNvSpPr>
          <p:nvPr/>
        </p:nvSpPr>
        <p:spPr bwMode="auto">
          <a:xfrm>
            <a:off x="5486400" y="4646613"/>
            <a:ext cx="720725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chemeClr val="folHlink"/>
                </a:solidFill>
              </a:rPr>
              <a:t>3 </a:t>
            </a:r>
            <a:r>
              <a:rPr lang="en-US" altLang="en-US" sz="1800" b="1">
                <a:solidFill>
                  <a:schemeClr val="folHlink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folHlink"/>
                </a:solidFill>
              </a:rPr>
              <a:t> 3</a:t>
            </a:r>
          </a:p>
        </p:txBody>
      </p:sp>
      <p:sp>
        <p:nvSpPr>
          <p:cNvPr id="13320" name="AutoShape 23"/>
          <p:cNvSpPr>
            <a:spLocks noChangeArrowheads="1"/>
          </p:cNvSpPr>
          <p:nvPr/>
        </p:nvSpPr>
        <p:spPr bwMode="auto">
          <a:xfrm>
            <a:off x="7620000" y="4646613"/>
            <a:ext cx="693738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chemeClr val="folHlink"/>
                </a:solidFill>
              </a:rPr>
              <a:t>8 </a:t>
            </a:r>
            <a:r>
              <a:rPr lang="en-US" altLang="en-US" sz="1800" b="1">
                <a:solidFill>
                  <a:schemeClr val="folHlink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folHlink"/>
                </a:solidFill>
              </a:rPr>
              <a:t> 8</a:t>
            </a:r>
          </a:p>
        </p:txBody>
      </p:sp>
      <p:cxnSp>
        <p:nvCxnSpPr>
          <p:cNvPr id="13321" name="AutoShape 26"/>
          <p:cNvCxnSpPr>
            <a:cxnSpLocks noChangeShapeType="1"/>
            <a:stCxn id="13319" idx="0"/>
            <a:endCxn id="13318" idx="2"/>
          </p:cNvCxnSpPr>
          <p:nvPr/>
        </p:nvCxnSpPr>
        <p:spPr bwMode="auto">
          <a:xfrm flipV="1">
            <a:off x="5846763" y="4054475"/>
            <a:ext cx="1077912" cy="5826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22" name="AutoShape 27"/>
          <p:cNvCxnSpPr>
            <a:cxnSpLocks noChangeShapeType="1"/>
            <a:stCxn id="13320" idx="0"/>
            <a:endCxn id="13318" idx="2"/>
          </p:cNvCxnSpPr>
          <p:nvPr/>
        </p:nvCxnSpPr>
        <p:spPr bwMode="auto">
          <a:xfrm flipH="1" flipV="1">
            <a:off x="6924675" y="4054475"/>
            <a:ext cx="1042988" cy="5826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23" name="AutoShape 32"/>
          <p:cNvSpPr>
            <a:spLocks noChangeArrowheads="1"/>
          </p:cNvSpPr>
          <p:nvPr/>
        </p:nvSpPr>
        <p:spPr bwMode="auto">
          <a:xfrm>
            <a:off x="2286000" y="2590800"/>
            <a:ext cx="4876800" cy="43021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 dirty="0"/>
              <a:t>7  2  9  4 </a:t>
            </a:r>
            <a:r>
              <a:rPr lang="ko-KR" altLang="en-US" sz="1800" dirty="0"/>
              <a:t> </a:t>
            </a:r>
            <a:r>
              <a:rPr lang="en-US" altLang="en-US" sz="1800" dirty="0"/>
              <a:t>3  </a:t>
            </a:r>
            <a:r>
              <a:rPr lang="en-US" altLang="ko-KR" sz="1800" dirty="0"/>
              <a:t>8</a:t>
            </a:r>
            <a:r>
              <a:rPr lang="en-US" altLang="en-US" sz="1800" dirty="0"/>
              <a:t>  </a:t>
            </a:r>
            <a:r>
              <a:rPr lang="en-US" altLang="en-US" sz="1800" u="sng" dirty="0">
                <a:solidFill>
                  <a:srgbClr val="000000"/>
                </a:solidFill>
              </a:rPr>
              <a:t>6</a:t>
            </a:r>
            <a:r>
              <a:rPr lang="en-US" altLang="en-US" sz="1800" dirty="0"/>
              <a:t>  1</a:t>
            </a:r>
            <a:r>
              <a:rPr lang="en-US" altLang="en-US" sz="1800" dirty="0">
                <a:solidFill>
                  <a:schemeClr val="accent1"/>
                </a:solidFill>
              </a:rPr>
              <a:t> </a:t>
            </a:r>
            <a:r>
              <a:rPr lang="en-US" altLang="en-US" sz="1800" b="1" dirty="0">
                <a:solidFill>
                  <a:schemeClr val="accent1"/>
                </a:solidFill>
                <a:sym typeface="Symbol" charset="2"/>
              </a:rPr>
              <a:t></a:t>
            </a:r>
            <a:r>
              <a:rPr lang="en-US" altLang="en-US" sz="1800" dirty="0"/>
              <a:t>  </a:t>
            </a:r>
            <a:r>
              <a:rPr lang="en-US" altLang="en-US" sz="1800" dirty="0">
                <a:solidFill>
                  <a:schemeClr val="accent1"/>
                </a:solidFill>
              </a:rPr>
              <a:t>1  2  3  4  6  7  8  9</a:t>
            </a:r>
          </a:p>
        </p:txBody>
      </p:sp>
      <p:cxnSp>
        <p:nvCxnSpPr>
          <p:cNvPr id="13324" name="AutoShape 33"/>
          <p:cNvCxnSpPr>
            <a:cxnSpLocks noChangeShapeType="1"/>
            <a:stCxn id="13330" idx="0"/>
            <a:endCxn id="13323" idx="2"/>
          </p:cNvCxnSpPr>
          <p:nvPr/>
        </p:nvCxnSpPr>
        <p:spPr bwMode="auto">
          <a:xfrm flipV="1">
            <a:off x="2505075" y="3030538"/>
            <a:ext cx="2219325" cy="5683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25" name="AutoShape 34"/>
          <p:cNvCxnSpPr>
            <a:cxnSpLocks noChangeShapeType="1"/>
            <a:stCxn id="13318" idx="0"/>
            <a:endCxn id="13323" idx="2"/>
          </p:cNvCxnSpPr>
          <p:nvPr/>
        </p:nvCxnSpPr>
        <p:spPr bwMode="auto">
          <a:xfrm flipH="1" flipV="1">
            <a:off x="4724400" y="3030538"/>
            <a:ext cx="2200275" cy="5778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26" name="AutoShape 36"/>
          <p:cNvCxnSpPr>
            <a:cxnSpLocks noChangeShapeType="1"/>
            <a:stCxn id="13331" idx="0"/>
            <a:endCxn id="13330" idx="2"/>
          </p:cNvCxnSpPr>
          <p:nvPr/>
        </p:nvCxnSpPr>
        <p:spPr bwMode="auto">
          <a:xfrm flipV="1">
            <a:off x="1524000" y="4064000"/>
            <a:ext cx="981075" cy="5715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27" name="AutoShape 37"/>
          <p:cNvCxnSpPr>
            <a:cxnSpLocks noChangeShapeType="1"/>
            <a:stCxn id="13332" idx="0"/>
            <a:endCxn id="13330" idx="2"/>
          </p:cNvCxnSpPr>
          <p:nvPr/>
        </p:nvCxnSpPr>
        <p:spPr bwMode="auto">
          <a:xfrm flipH="1" flipV="1">
            <a:off x="2505075" y="4064000"/>
            <a:ext cx="1066800" cy="5715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28" name="AutoShape 38"/>
          <p:cNvCxnSpPr>
            <a:cxnSpLocks noChangeShapeType="1"/>
            <a:stCxn id="13333" idx="0"/>
            <a:endCxn id="13332" idx="2"/>
          </p:cNvCxnSpPr>
          <p:nvPr/>
        </p:nvCxnSpPr>
        <p:spPr bwMode="auto">
          <a:xfrm flipV="1">
            <a:off x="3092450" y="5081588"/>
            <a:ext cx="479425" cy="5778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29" name="AutoShape 39"/>
          <p:cNvCxnSpPr>
            <a:cxnSpLocks noChangeShapeType="1"/>
            <a:stCxn id="13332" idx="2"/>
            <a:endCxn id="13334" idx="0"/>
          </p:cNvCxnSpPr>
          <p:nvPr/>
        </p:nvCxnSpPr>
        <p:spPr bwMode="auto">
          <a:xfrm>
            <a:off x="3571875" y="5081588"/>
            <a:ext cx="504825" cy="5778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30" name="AutoShape 40"/>
          <p:cNvSpPr>
            <a:spLocks noChangeArrowheads="1"/>
          </p:cNvSpPr>
          <p:nvPr/>
        </p:nvSpPr>
        <p:spPr bwMode="auto">
          <a:xfrm>
            <a:off x="1223963" y="3617913"/>
            <a:ext cx="2562225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rgbClr val="000000"/>
                </a:solidFill>
              </a:rPr>
              <a:t>2</a:t>
            </a:r>
            <a:r>
              <a:rPr lang="en-US" altLang="en-US" sz="1800"/>
              <a:t>  4  3  1 </a:t>
            </a:r>
            <a:r>
              <a:rPr lang="en-US" altLang="en-US" sz="1800">
                <a:solidFill>
                  <a:schemeClr val="accent1"/>
                </a:solidFill>
              </a:rPr>
              <a:t> </a:t>
            </a:r>
            <a:r>
              <a:rPr lang="en-US" altLang="en-US" sz="1800" b="1">
                <a:solidFill>
                  <a:srgbClr val="000000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tx2"/>
                </a:solidFill>
              </a:rPr>
              <a:t>  1  </a:t>
            </a:r>
            <a:r>
              <a:rPr lang="en-US" altLang="en-US" sz="1800" u="sng">
                <a:solidFill>
                  <a:srgbClr val="000000"/>
                </a:solidFill>
              </a:rPr>
              <a:t>2</a:t>
            </a:r>
            <a:r>
              <a:rPr lang="en-US" altLang="en-US" sz="1800">
                <a:solidFill>
                  <a:srgbClr val="000000"/>
                </a:solidFill>
              </a:rPr>
              <a:t> </a:t>
            </a:r>
            <a:r>
              <a:rPr lang="en-US" altLang="en-US" sz="1800">
                <a:solidFill>
                  <a:schemeClr val="tx2"/>
                </a:solidFill>
              </a:rPr>
              <a:t> 3  4</a:t>
            </a:r>
          </a:p>
        </p:txBody>
      </p:sp>
      <p:sp>
        <p:nvSpPr>
          <p:cNvPr id="13331" name="AutoShape 41"/>
          <p:cNvSpPr>
            <a:spLocks noChangeArrowheads="1"/>
          </p:cNvSpPr>
          <p:nvPr/>
        </p:nvSpPr>
        <p:spPr bwMode="auto">
          <a:xfrm>
            <a:off x="1066800" y="4645025"/>
            <a:ext cx="914400" cy="427038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/>
              <a:t>1</a:t>
            </a:r>
            <a:r>
              <a:rPr lang="en-US" altLang="en-US" sz="1800">
                <a:solidFill>
                  <a:schemeClr val="accent1"/>
                </a:solidFill>
              </a:rPr>
              <a:t> </a:t>
            </a:r>
            <a:r>
              <a:rPr lang="en-US" altLang="en-US" sz="1800" b="1">
                <a:solidFill>
                  <a:srgbClr val="000000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accent1"/>
                </a:solidFill>
              </a:rPr>
              <a:t> </a:t>
            </a:r>
            <a:r>
              <a:rPr lang="en-US" altLang="en-US" sz="180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13332" name="AutoShape 42"/>
          <p:cNvSpPr>
            <a:spLocks noChangeArrowheads="1"/>
          </p:cNvSpPr>
          <p:nvPr/>
        </p:nvSpPr>
        <p:spPr bwMode="auto">
          <a:xfrm>
            <a:off x="2824163" y="4645025"/>
            <a:ext cx="1495425" cy="42703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/>
              <a:t>4  </a:t>
            </a:r>
            <a:r>
              <a:rPr lang="en-US" altLang="en-US" sz="1800" u="sng">
                <a:solidFill>
                  <a:srgbClr val="000000"/>
                </a:solidFill>
              </a:rPr>
              <a:t>3</a:t>
            </a:r>
            <a:r>
              <a:rPr lang="en-US" altLang="en-US" sz="1800"/>
              <a:t>  </a:t>
            </a:r>
            <a:r>
              <a:rPr lang="en-US" altLang="en-US" sz="1800" b="1">
                <a:solidFill>
                  <a:srgbClr val="000000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accent1"/>
                </a:solidFill>
              </a:rPr>
              <a:t> </a:t>
            </a:r>
            <a:r>
              <a:rPr lang="en-US" altLang="en-US" sz="1800">
                <a:solidFill>
                  <a:srgbClr val="000000"/>
                </a:solidFill>
              </a:rPr>
              <a:t> </a:t>
            </a:r>
            <a:r>
              <a:rPr lang="en-US" altLang="en-US" sz="1800" u="sng">
                <a:solidFill>
                  <a:srgbClr val="000000"/>
                </a:solidFill>
              </a:rPr>
              <a:t>3</a:t>
            </a:r>
            <a:r>
              <a:rPr lang="en-US" altLang="en-US" sz="1800">
                <a:solidFill>
                  <a:srgbClr val="000000"/>
                </a:solidFill>
              </a:rPr>
              <a:t>  </a:t>
            </a:r>
            <a:r>
              <a:rPr lang="en-US" altLang="en-US" sz="1800">
                <a:solidFill>
                  <a:schemeClr val="tx2"/>
                </a:solidFill>
              </a:rPr>
              <a:t>4</a:t>
            </a:r>
          </a:p>
        </p:txBody>
      </p:sp>
      <p:sp>
        <p:nvSpPr>
          <p:cNvPr id="13333" name="AutoShape 43"/>
          <p:cNvSpPr>
            <a:spLocks noChangeArrowheads="1"/>
          </p:cNvSpPr>
          <p:nvPr/>
        </p:nvSpPr>
        <p:spPr bwMode="auto">
          <a:xfrm>
            <a:off x="2738438" y="5668963"/>
            <a:ext cx="706437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chemeClr val="folHlink"/>
                </a:solidFill>
              </a:rPr>
              <a:t>9 </a:t>
            </a:r>
            <a:r>
              <a:rPr lang="en-US" altLang="en-US" sz="1800" b="1">
                <a:solidFill>
                  <a:schemeClr val="folHlink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folHlink"/>
                </a:solidFill>
              </a:rPr>
              <a:t> 9</a:t>
            </a:r>
          </a:p>
        </p:txBody>
      </p:sp>
      <p:sp>
        <p:nvSpPr>
          <p:cNvPr id="13334" name="AutoShape 44"/>
          <p:cNvSpPr>
            <a:spLocks noChangeArrowheads="1"/>
          </p:cNvSpPr>
          <p:nvPr/>
        </p:nvSpPr>
        <p:spPr bwMode="auto">
          <a:xfrm>
            <a:off x="3732213" y="5668963"/>
            <a:ext cx="687387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/>
              <a:t>4</a:t>
            </a:r>
            <a:r>
              <a:rPr lang="en-US" altLang="en-US" sz="1800">
                <a:solidFill>
                  <a:schemeClr val="accent1"/>
                </a:solidFill>
              </a:rPr>
              <a:t> </a:t>
            </a:r>
            <a:r>
              <a:rPr lang="en-US" altLang="en-US" sz="1800" b="1">
                <a:solidFill>
                  <a:srgbClr val="000000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accent1"/>
                </a:solidFill>
              </a:rPr>
              <a:t> </a:t>
            </a:r>
            <a:r>
              <a:rPr lang="en-US" altLang="en-US" sz="1800">
                <a:solidFill>
                  <a:schemeClr val="tx2"/>
                </a:solidFill>
              </a:rPr>
              <a:t>4</a:t>
            </a:r>
          </a:p>
        </p:txBody>
      </p:sp>
      <p:sp>
        <p:nvSpPr>
          <p:cNvPr id="13335" name="Line 46"/>
          <p:cNvSpPr>
            <a:spLocks noChangeShapeType="1"/>
          </p:cNvSpPr>
          <p:nvPr/>
        </p:nvSpPr>
        <p:spPr bwMode="auto">
          <a:xfrm flipH="1">
            <a:off x="1143000" y="4191000"/>
            <a:ext cx="609600" cy="3048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6" name="Line 47"/>
          <p:cNvSpPr>
            <a:spLocks noChangeShapeType="1"/>
          </p:cNvSpPr>
          <p:nvPr/>
        </p:nvSpPr>
        <p:spPr bwMode="auto">
          <a:xfrm>
            <a:off x="3276600" y="4191000"/>
            <a:ext cx="609600" cy="3048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1219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Execution Example (cont.)</a:t>
            </a:r>
          </a:p>
        </p:txBody>
      </p:sp>
      <p:sp>
        <p:nvSpPr>
          <p:cNvPr id="14341" name="Rectangle 3" descr="Rectangle: Click to edit Master text styles&#13;&#10;Second level&#13;&#10;Third level&#13;&#10;Fourth level&#13;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Recursive call, pivot selection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903749F-3842-4CDA-A45E-FEEB9ACCE00B}" type="slidenum">
              <a:rPr lang="ko-KR" altLang="en-US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14342" name="AutoShape 36"/>
          <p:cNvSpPr>
            <a:spLocks noChangeArrowheads="1"/>
          </p:cNvSpPr>
          <p:nvPr/>
        </p:nvSpPr>
        <p:spPr bwMode="auto">
          <a:xfrm>
            <a:off x="5643563" y="3617913"/>
            <a:ext cx="2562225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 dirty="0"/>
              <a:t>7  9  </a:t>
            </a:r>
            <a:r>
              <a:rPr lang="en-US" altLang="ko-KR" sz="1800" u="sng" dirty="0">
                <a:solidFill>
                  <a:srgbClr val="000000"/>
                </a:solidFill>
              </a:rPr>
              <a:t>8</a:t>
            </a:r>
            <a:r>
              <a:rPr lang="en-US" altLang="en-US" sz="1800" dirty="0">
                <a:solidFill>
                  <a:schemeClr val="accent1"/>
                </a:solidFill>
              </a:rPr>
              <a:t>  1  </a:t>
            </a:r>
            <a:r>
              <a:rPr lang="en-US" altLang="en-US" sz="1800" b="1" dirty="0">
                <a:solidFill>
                  <a:schemeClr val="accent1"/>
                </a:solidFill>
                <a:sym typeface="Symbol" charset="2"/>
              </a:rPr>
              <a:t></a:t>
            </a:r>
            <a:r>
              <a:rPr lang="en-US" altLang="en-US" sz="1800" dirty="0">
                <a:solidFill>
                  <a:schemeClr val="accent1"/>
                </a:solidFill>
              </a:rPr>
              <a:t>  1  3  8  6</a:t>
            </a:r>
          </a:p>
        </p:txBody>
      </p:sp>
      <p:sp>
        <p:nvSpPr>
          <p:cNvPr id="14343" name="AutoShape 40"/>
          <p:cNvSpPr>
            <a:spLocks noChangeArrowheads="1"/>
          </p:cNvSpPr>
          <p:nvPr/>
        </p:nvSpPr>
        <p:spPr bwMode="auto">
          <a:xfrm>
            <a:off x="5486400" y="4643438"/>
            <a:ext cx="693738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chemeClr val="folHlink"/>
                </a:solidFill>
              </a:rPr>
              <a:t>8 </a:t>
            </a:r>
            <a:r>
              <a:rPr lang="en-US" altLang="en-US" sz="1800" b="1">
                <a:solidFill>
                  <a:schemeClr val="folHlink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folHlink"/>
                </a:solidFill>
              </a:rPr>
              <a:t> 8</a:t>
            </a:r>
          </a:p>
        </p:txBody>
      </p:sp>
      <p:cxnSp>
        <p:nvCxnSpPr>
          <p:cNvPr id="14344" name="AutoShape 43"/>
          <p:cNvCxnSpPr>
            <a:cxnSpLocks noChangeShapeType="1"/>
            <a:stCxn id="14343" idx="0"/>
            <a:endCxn id="14342" idx="2"/>
          </p:cNvCxnSpPr>
          <p:nvPr/>
        </p:nvCxnSpPr>
        <p:spPr bwMode="auto">
          <a:xfrm flipV="1">
            <a:off x="5834063" y="4064000"/>
            <a:ext cx="1090612" cy="5699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45" name="AutoShape 44"/>
          <p:cNvCxnSpPr>
            <a:cxnSpLocks noChangeShapeType="1"/>
            <a:stCxn id="14359" idx="0"/>
            <a:endCxn id="14342" idx="2"/>
          </p:cNvCxnSpPr>
          <p:nvPr/>
        </p:nvCxnSpPr>
        <p:spPr bwMode="auto">
          <a:xfrm flipH="1" flipV="1">
            <a:off x="6924675" y="4064000"/>
            <a:ext cx="1042988" cy="5699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46" name="AutoShape 49"/>
          <p:cNvSpPr>
            <a:spLocks noChangeArrowheads="1"/>
          </p:cNvSpPr>
          <p:nvPr/>
        </p:nvSpPr>
        <p:spPr bwMode="auto">
          <a:xfrm>
            <a:off x="2286000" y="2590800"/>
            <a:ext cx="4876800" cy="43021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 dirty="0"/>
              <a:t>7  2  9  4 </a:t>
            </a:r>
            <a:r>
              <a:rPr lang="ko-KR" altLang="en-US" sz="1800" dirty="0"/>
              <a:t> </a:t>
            </a:r>
            <a:r>
              <a:rPr lang="en-US" altLang="en-US" sz="1800" dirty="0"/>
              <a:t>3  </a:t>
            </a:r>
            <a:r>
              <a:rPr lang="en-US" altLang="ko-KR" sz="1800" dirty="0"/>
              <a:t>8</a:t>
            </a:r>
            <a:r>
              <a:rPr lang="en-US" altLang="en-US" sz="1800" dirty="0"/>
              <a:t>  </a:t>
            </a:r>
            <a:r>
              <a:rPr lang="en-US" altLang="en-US" sz="1800" u="sng" dirty="0">
                <a:solidFill>
                  <a:srgbClr val="000000"/>
                </a:solidFill>
              </a:rPr>
              <a:t>6</a:t>
            </a:r>
            <a:r>
              <a:rPr lang="en-US" altLang="en-US" sz="1800" dirty="0"/>
              <a:t>  1</a:t>
            </a:r>
            <a:r>
              <a:rPr lang="en-US" altLang="en-US" sz="1800" dirty="0">
                <a:solidFill>
                  <a:schemeClr val="accent1"/>
                </a:solidFill>
              </a:rPr>
              <a:t> </a:t>
            </a:r>
            <a:r>
              <a:rPr lang="en-US" altLang="en-US" sz="1800" b="1" dirty="0">
                <a:solidFill>
                  <a:schemeClr val="accent1"/>
                </a:solidFill>
                <a:sym typeface="Symbol" charset="2"/>
              </a:rPr>
              <a:t></a:t>
            </a:r>
            <a:r>
              <a:rPr lang="en-US" altLang="en-US" sz="1800" dirty="0"/>
              <a:t>  </a:t>
            </a:r>
            <a:r>
              <a:rPr lang="en-US" altLang="en-US" sz="1800" dirty="0">
                <a:solidFill>
                  <a:schemeClr val="accent1"/>
                </a:solidFill>
              </a:rPr>
              <a:t>1  2  3  4  6  7  8  9</a:t>
            </a:r>
          </a:p>
        </p:txBody>
      </p:sp>
      <p:cxnSp>
        <p:nvCxnSpPr>
          <p:cNvPr id="14347" name="AutoShape 50"/>
          <p:cNvCxnSpPr>
            <a:cxnSpLocks noChangeShapeType="1"/>
            <a:stCxn id="14353" idx="0"/>
            <a:endCxn id="14346" idx="2"/>
          </p:cNvCxnSpPr>
          <p:nvPr/>
        </p:nvCxnSpPr>
        <p:spPr bwMode="auto">
          <a:xfrm flipV="1">
            <a:off x="2505075" y="3030538"/>
            <a:ext cx="2219325" cy="5778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48" name="AutoShape 51"/>
          <p:cNvCxnSpPr>
            <a:cxnSpLocks noChangeShapeType="1"/>
            <a:stCxn id="14342" idx="0"/>
            <a:endCxn id="14346" idx="2"/>
          </p:cNvCxnSpPr>
          <p:nvPr/>
        </p:nvCxnSpPr>
        <p:spPr bwMode="auto">
          <a:xfrm flipH="1" flipV="1">
            <a:off x="4724400" y="3030538"/>
            <a:ext cx="2200275" cy="5683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49" name="AutoShape 52"/>
          <p:cNvCxnSpPr>
            <a:cxnSpLocks noChangeShapeType="1"/>
            <a:stCxn id="14354" idx="0"/>
            <a:endCxn id="14353" idx="2"/>
          </p:cNvCxnSpPr>
          <p:nvPr/>
        </p:nvCxnSpPr>
        <p:spPr bwMode="auto">
          <a:xfrm flipV="1">
            <a:off x="1524000" y="4054475"/>
            <a:ext cx="98107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50" name="AutoShape 53"/>
          <p:cNvCxnSpPr>
            <a:cxnSpLocks noChangeShapeType="1"/>
            <a:stCxn id="14355" idx="0"/>
            <a:endCxn id="14353" idx="2"/>
          </p:cNvCxnSpPr>
          <p:nvPr/>
        </p:nvCxnSpPr>
        <p:spPr bwMode="auto">
          <a:xfrm flipH="1" flipV="1">
            <a:off x="2505075" y="4054475"/>
            <a:ext cx="1066800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51" name="AutoShape 54"/>
          <p:cNvCxnSpPr>
            <a:cxnSpLocks noChangeShapeType="1"/>
            <a:stCxn id="14356" idx="0"/>
            <a:endCxn id="14355" idx="2"/>
          </p:cNvCxnSpPr>
          <p:nvPr/>
        </p:nvCxnSpPr>
        <p:spPr bwMode="auto">
          <a:xfrm flipV="1">
            <a:off x="3092450" y="5080000"/>
            <a:ext cx="47942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52" name="AutoShape 55"/>
          <p:cNvCxnSpPr>
            <a:cxnSpLocks noChangeShapeType="1"/>
            <a:stCxn id="14355" idx="2"/>
            <a:endCxn id="14357" idx="0"/>
          </p:cNvCxnSpPr>
          <p:nvPr/>
        </p:nvCxnSpPr>
        <p:spPr bwMode="auto">
          <a:xfrm>
            <a:off x="3571875" y="5080000"/>
            <a:ext cx="50482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53" name="AutoShape 56"/>
          <p:cNvSpPr>
            <a:spLocks noChangeArrowheads="1"/>
          </p:cNvSpPr>
          <p:nvPr/>
        </p:nvSpPr>
        <p:spPr bwMode="auto">
          <a:xfrm>
            <a:off x="1223963" y="3617913"/>
            <a:ext cx="2562225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 u="sng">
                <a:solidFill>
                  <a:srgbClr val="000000"/>
                </a:solidFill>
              </a:rPr>
              <a:t>2</a:t>
            </a:r>
            <a:r>
              <a:rPr lang="en-US" altLang="en-US" sz="1800"/>
              <a:t>  4  3  1 </a:t>
            </a:r>
            <a:r>
              <a:rPr lang="en-US" altLang="en-US" sz="1800">
                <a:solidFill>
                  <a:schemeClr val="accent1"/>
                </a:solidFill>
              </a:rPr>
              <a:t> </a:t>
            </a:r>
            <a:r>
              <a:rPr lang="en-US" altLang="en-US" sz="1800" b="1">
                <a:solidFill>
                  <a:srgbClr val="000000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tx2"/>
                </a:solidFill>
              </a:rPr>
              <a:t>  1  </a:t>
            </a:r>
            <a:r>
              <a:rPr lang="en-US" altLang="en-US" sz="1800" u="sng">
                <a:solidFill>
                  <a:srgbClr val="000000"/>
                </a:solidFill>
              </a:rPr>
              <a:t>2</a:t>
            </a:r>
            <a:r>
              <a:rPr lang="en-US" altLang="en-US" sz="1800">
                <a:solidFill>
                  <a:srgbClr val="000000"/>
                </a:solidFill>
              </a:rPr>
              <a:t> </a:t>
            </a:r>
            <a:r>
              <a:rPr lang="en-US" altLang="en-US" sz="1800">
                <a:solidFill>
                  <a:schemeClr val="tx2"/>
                </a:solidFill>
              </a:rPr>
              <a:t> 3  4</a:t>
            </a:r>
          </a:p>
        </p:txBody>
      </p:sp>
      <p:sp>
        <p:nvSpPr>
          <p:cNvPr id="14354" name="AutoShape 57"/>
          <p:cNvSpPr>
            <a:spLocks noChangeArrowheads="1"/>
          </p:cNvSpPr>
          <p:nvPr/>
        </p:nvSpPr>
        <p:spPr bwMode="auto">
          <a:xfrm>
            <a:off x="1066800" y="4643438"/>
            <a:ext cx="914400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/>
              <a:t>1</a:t>
            </a:r>
            <a:r>
              <a:rPr lang="en-US" altLang="en-US" sz="1800">
                <a:solidFill>
                  <a:schemeClr val="accent1"/>
                </a:solidFill>
              </a:rPr>
              <a:t> </a:t>
            </a:r>
            <a:r>
              <a:rPr lang="en-US" altLang="en-US" sz="1800" b="1">
                <a:solidFill>
                  <a:srgbClr val="000000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accent1"/>
                </a:solidFill>
              </a:rPr>
              <a:t> </a:t>
            </a:r>
            <a:r>
              <a:rPr lang="en-US" altLang="en-US" sz="180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14355" name="AutoShape 58"/>
          <p:cNvSpPr>
            <a:spLocks noChangeArrowheads="1"/>
          </p:cNvSpPr>
          <p:nvPr/>
        </p:nvSpPr>
        <p:spPr bwMode="auto">
          <a:xfrm>
            <a:off x="2824163" y="4643438"/>
            <a:ext cx="1495425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/>
              <a:t>4  </a:t>
            </a:r>
            <a:r>
              <a:rPr lang="en-US" altLang="en-US" sz="1800" u="sng">
                <a:solidFill>
                  <a:srgbClr val="000000"/>
                </a:solidFill>
              </a:rPr>
              <a:t>3</a:t>
            </a:r>
            <a:r>
              <a:rPr lang="en-US" altLang="en-US" sz="1800"/>
              <a:t>  </a:t>
            </a:r>
            <a:r>
              <a:rPr lang="en-US" altLang="en-US" sz="1800" b="1">
                <a:solidFill>
                  <a:srgbClr val="000000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accent1"/>
                </a:solidFill>
              </a:rPr>
              <a:t> </a:t>
            </a:r>
            <a:r>
              <a:rPr lang="en-US" altLang="en-US" sz="1800">
                <a:solidFill>
                  <a:srgbClr val="000000"/>
                </a:solidFill>
              </a:rPr>
              <a:t> </a:t>
            </a:r>
            <a:r>
              <a:rPr lang="en-US" altLang="en-US" sz="1800" u="sng">
                <a:solidFill>
                  <a:srgbClr val="000000"/>
                </a:solidFill>
              </a:rPr>
              <a:t>3</a:t>
            </a:r>
            <a:r>
              <a:rPr lang="en-US" altLang="en-US" sz="1800">
                <a:solidFill>
                  <a:srgbClr val="000000"/>
                </a:solidFill>
              </a:rPr>
              <a:t>  </a:t>
            </a:r>
            <a:r>
              <a:rPr lang="en-US" altLang="en-US" sz="1800">
                <a:solidFill>
                  <a:schemeClr val="tx2"/>
                </a:solidFill>
              </a:rPr>
              <a:t>4</a:t>
            </a:r>
          </a:p>
        </p:txBody>
      </p:sp>
      <p:sp>
        <p:nvSpPr>
          <p:cNvPr id="14356" name="AutoShape 59"/>
          <p:cNvSpPr>
            <a:spLocks noChangeArrowheads="1"/>
          </p:cNvSpPr>
          <p:nvPr/>
        </p:nvSpPr>
        <p:spPr bwMode="auto">
          <a:xfrm>
            <a:off x="2738438" y="5668963"/>
            <a:ext cx="706437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chemeClr val="folHlink"/>
                </a:solidFill>
              </a:rPr>
              <a:t>9 </a:t>
            </a:r>
            <a:r>
              <a:rPr lang="en-US" altLang="en-US" sz="1800" b="1">
                <a:solidFill>
                  <a:schemeClr val="folHlink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folHlink"/>
                </a:solidFill>
              </a:rPr>
              <a:t> 9</a:t>
            </a:r>
          </a:p>
        </p:txBody>
      </p:sp>
      <p:sp>
        <p:nvSpPr>
          <p:cNvPr id="14357" name="AutoShape 60"/>
          <p:cNvSpPr>
            <a:spLocks noChangeArrowheads="1"/>
          </p:cNvSpPr>
          <p:nvPr/>
        </p:nvSpPr>
        <p:spPr bwMode="auto">
          <a:xfrm>
            <a:off x="3732213" y="5668963"/>
            <a:ext cx="687387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/>
              <a:t>4</a:t>
            </a:r>
            <a:r>
              <a:rPr lang="en-US" altLang="en-US" sz="1800">
                <a:solidFill>
                  <a:schemeClr val="accent1"/>
                </a:solidFill>
              </a:rPr>
              <a:t> </a:t>
            </a:r>
            <a:r>
              <a:rPr lang="en-US" altLang="en-US" sz="1800" b="1">
                <a:solidFill>
                  <a:srgbClr val="000000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accent1"/>
                </a:solidFill>
              </a:rPr>
              <a:t> </a:t>
            </a:r>
            <a:r>
              <a:rPr lang="en-US" altLang="en-US" sz="1800">
                <a:solidFill>
                  <a:schemeClr val="tx2"/>
                </a:solidFill>
              </a:rPr>
              <a:t>4</a:t>
            </a:r>
          </a:p>
        </p:txBody>
      </p:sp>
      <p:sp>
        <p:nvSpPr>
          <p:cNvPr id="14358" name="Line 63"/>
          <p:cNvSpPr>
            <a:spLocks noChangeShapeType="1"/>
          </p:cNvSpPr>
          <p:nvPr/>
        </p:nvSpPr>
        <p:spPr bwMode="auto">
          <a:xfrm>
            <a:off x="6019800" y="3124200"/>
            <a:ext cx="685800" cy="228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AutoShape 64"/>
          <p:cNvSpPr>
            <a:spLocks noChangeArrowheads="1"/>
          </p:cNvSpPr>
          <p:nvPr/>
        </p:nvSpPr>
        <p:spPr bwMode="auto">
          <a:xfrm>
            <a:off x="7620000" y="4643438"/>
            <a:ext cx="693738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chemeClr val="folHlink"/>
                </a:solidFill>
              </a:rPr>
              <a:t>9 </a:t>
            </a:r>
            <a:r>
              <a:rPr lang="en-US" altLang="en-US" sz="1800" b="1">
                <a:solidFill>
                  <a:schemeClr val="folHlink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folHlink"/>
                </a:solidFill>
              </a:rPr>
              <a:t> 9</a:t>
            </a:r>
          </a:p>
        </p:txBody>
      </p:sp>
    </p:spTree>
    <p:extLst>
      <p:ext uri="{BB962C8B-B14F-4D97-AF65-F5344CB8AC3E}">
        <p14:creationId xmlns:p14="http://schemas.microsoft.com/office/powerpoint/2010/main" val="7369159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Execution Example (cont.)</a:t>
            </a:r>
          </a:p>
        </p:txBody>
      </p:sp>
      <p:sp>
        <p:nvSpPr>
          <p:cNvPr id="15365" name="Rectangle 3" descr="Rectangle: Click to edit Master text styles&#13;&#10;Second level&#13;&#10;Third level&#13;&#10;Fourth level&#13;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Partition, …, recursive call, base case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903749F-3842-4CDA-A45E-FEEB9ACCE00B}" type="slidenum">
              <a:rPr lang="ko-KR" altLang="en-US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15366" name="AutoShape 36"/>
          <p:cNvSpPr>
            <a:spLocks noChangeArrowheads="1"/>
          </p:cNvSpPr>
          <p:nvPr/>
        </p:nvSpPr>
        <p:spPr bwMode="auto">
          <a:xfrm>
            <a:off x="5643563" y="3617913"/>
            <a:ext cx="2562225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 dirty="0"/>
              <a:t>7  9  </a:t>
            </a:r>
            <a:r>
              <a:rPr lang="en-US" altLang="ko-KR" sz="1800" u="sng" dirty="0">
                <a:solidFill>
                  <a:srgbClr val="000000"/>
                </a:solidFill>
              </a:rPr>
              <a:t>8</a:t>
            </a:r>
            <a:r>
              <a:rPr lang="en-US" altLang="en-US" sz="1800" dirty="0">
                <a:solidFill>
                  <a:schemeClr val="accent1"/>
                </a:solidFill>
              </a:rPr>
              <a:t>  1  </a:t>
            </a:r>
            <a:r>
              <a:rPr lang="en-US" altLang="en-US" sz="1800" b="1" dirty="0">
                <a:solidFill>
                  <a:schemeClr val="accent1"/>
                </a:solidFill>
                <a:sym typeface="Symbol" charset="2"/>
              </a:rPr>
              <a:t></a:t>
            </a:r>
            <a:r>
              <a:rPr lang="en-US" altLang="en-US" sz="1800" dirty="0">
                <a:solidFill>
                  <a:schemeClr val="accent1"/>
                </a:solidFill>
              </a:rPr>
              <a:t>  1  3  8  6</a:t>
            </a:r>
          </a:p>
        </p:txBody>
      </p:sp>
      <p:sp>
        <p:nvSpPr>
          <p:cNvPr id="15367" name="AutoShape 37"/>
          <p:cNvSpPr>
            <a:spLocks noChangeArrowheads="1"/>
          </p:cNvSpPr>
          <p:nvPr/>
        </p:nvSpPr>
        <p:spPr bwMode="auto">
          <a:xfrm>
            <a:off x="5562600" y="4652963"/>
            <a:ext cx="693738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800" dirty="0"/>
              <a:t>7</a:t>
            </a:r>
            <a:r>
              <a:rPr lang="en-US" altLang="en-US" sz="1800" dirty="0">
                <a:solidFill>
                  <a:schemeClr val="accent1"/>
                </a:solidFill>
              </a:rPr>
              <a:t> </a:t>
            </a:r>
            <a:r>
              <a:rPr lang="en-US" altLang="en-US" sz="1800" b="1" dirty="0">
                <a:solidFill>
                  <a:srgbClr val="000000"/>
                </a:solidFill>
                <a:sym typeface="Symbol" charset="2"/>
              </a:rPr>
              <a:t></a:t>
            </a:r>
            <a:r>
              <a:rPr lang="en-US" altLang="en-US" sz="1800" dirty="0">
                <a:solidFill>
                  <a:schemeClr val="accent1"/>
                </a:solidFill>
              </a:rPr>
              <a:t> </a:t>
            </a:r>
            <a:r>
              <a:rPr lang="en-US" altLang="ko-KR" sz="1800" dirty="0">
                <a:solidFill>
                  <a:schemeClr val="tx2"/>
                </a:solidFill>
              </a:rPr>
              <a:t>7</a:t>
            </a:r>
            <a:endParaRPr lang="en-US" altLang="en-US" sz="1800" dirty="0">
              <a:solidFill>
                <a:schemeClr val="tx2"/>
              </a:solidFill>
            </a:endParaRPr>
          </a:p>
        </p:txBody>
      </p:sp>
      <p:cxnSp>
        <p:nvCxnSpPr>
          <p:cNvPr id="15368" name="AutoShape 38"/>
          <p:cNvCxnSpPr>
            <a:cxnSpLocks noChangeShapeType="1"/>
            <a:stCxn id="15367" idx="0"/>
            <a:endCxn id="15366" idx="2"/>
          </p:cNvCxnSpPr>
          <p:nvPr/>
        </p:nvCxnSpPr>
        <p:spPr bwMode="auto">
          <a:xfrm flipV="1">
            <a:off x="5909469" y="4044950"/>
            <a:ext cx="1015207" cy="6080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69" name="AutoShape 39"/>
          <p:cNvCxnSpPr>
            <a:cxnSpLocks noChangeShapeType="1"/>
            <a:stCxn id="15383" idx="0"/>
            <a:endCxn id="15366" idx="2"/>
          </p:cNvCxnSpPr>
          <p:nvPr/>
        </p:nvCxnSpPr>
        <p:spPr bwMode="auto">
          <a:xfrm flipH="1" flipV="1">
            <a:off x="6924675" y="4054475"/>
            <a:ext cx="1042988" cy="5699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370" name="AutoShape 40"/>
          <p:cNvSpPr>
            <a:spLocks noChangeArrowheads="1"/>
          </p:cNvSpPr>
          <p:nvPr/>
        </p:nvSpPr>
        <p:spPr bwMode="auto">
          <a:xfrm>
            <a:off x="2286000" y="2590800"/>
            <a:ext cx="4876800" cy="43021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 dirty="0"/>
              <a:t>7  2  9  4 </a:t>
            </a:r>
            <a:r>
              <a:rPr lang="ko-KR" altLang="en-US" sz="1800" dirty="0"/>
              <a:t> </a:t>
            </a:r>
            <a:r>
              <a:rPr lang="en-US" altLang="en-US" sz="1800" dirty="0"/>
              <a:t>3  </a:t>
            </a:r>
            <a:r>
              <a:rPr lang="en-US" altLang="ko-KR" sz="1800" dirty="0"/>
              <a:t>8</a:t>
            </a:r>
            <a:r>
              <a:rPr lang="en-US" altLang="en-US" sz="1800" dirty="0"/>
              <a:t>  </a:t>
            </a:r>
            <a:r>
              <a:rPr lang="en-US" altLang="en-US" sz="1800" u="sng" dirty="0">
                <a:solidFill>
                  <a:srgbClr val="000000"/>
                </a:solidFill>
              </a:rPr>
              <a:t>6</a:t>
            </a:r>
            <a:r>
              <a:rPr lang="en-US" altLang="en-US" sz="1800" dirty="0"/>
              <a:t>  1</a:t>
            </a:r>
            <a:r>
              <a:rPr lang="en-US" altLang="en-US" sz="1800" dirty="0">
                <a:solidFill>
                  <a:schemeClr val="accent1"/>
                </a:solidFill>
              </a:rPr>
              <a:t> </a:t>
            </a:r>
            <a:r>
              <a:rPr lang="en-US" altLang="en-US" sz="1800" b="1" dirty="0">
                <a:solidFill>
                  <a:schemeClr val="accent1"/>
                </a:solidFill>
                <a:sym typeface="Symbol" charset="2"/>
              </a:rPr>
              <a:t></a:t>
            </a:r>
            <a:r>
              <a:rPr lang="en-US" altLang="en-US" sz="1800" dirty="0"/>
              <a:t>  </a:t>
            </a:r>
            <a:r>
              <a:rPr lang="en-US" altLang="en-US" sz="1800" dirty="0">
                <a:solidFill>
                  <a:schemeClr val="accent1"/>
                </a:solidFill>
              </a:rPr>
              <a:t>1  2  3  4  6  7  8  9</a:t>
            </a:r>
          </a:p>
        </p:txBody>
      </p:sp>
      <p:cxnSp>
        <p:nvCxnSpPr>
          <p:cNvPr id="15371" name="AutoShape 41"/>
          <p:cNvCxnSpPr>
            <a:cxnSpLocks noChangeShapeType="1"/>
            <a:stCxn id="15377" idx="0"/>
            <a:endCxn id="15370" idx="2"/>
          </p:cNvCxnSpPr>
          <p:nvPr/>
        </p:nvCxnSpPr>
        <p:spPr bwMode="auto">
          <a:xfrm flipV="1">
            <a:off x="2505075" y="3030538"/>
            <a:ext cx="2219325" cy="5778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2" name="AutoShape 42"/>
          <p:cNvCxnSpPr>
            <a:cxnSpLocks noChangeShapeType="1"/>
            <a:stCxn id="15366" idx="0"/>
            <a:endCxn id="15370" idx="2"/>
          </p:cNvCxnSpPr>
          <p:nvPr/>
        </p:nvCxnSpPr>
        <p:spPr bwMode="auto">
          <a:xfrm flipH="1" flipV="1">
            <a:off x="4724400" y="3030538"/>
            <a:ext cx="2200275" cy="5778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3" name="AutoShape 43"/>
          <p:cNvCxnSpPr>
            <a:cxnSpLocks noChangeShapeType="1"/>
            <a:stCxn id="15378" idx="0"/>
            <a:endCxn id="15377" idx="2"/>
          </p:cNvCxnSpPr>
          <p:nvPr/>
        </p:nvCxnSpPr>
        <p:spPr bwMode="auto">
          <a:xfrm flipV="1">
            <a:off x="1524000" y="4054475"/>
            <a:ext cx="98107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4" name="AutoShape 44"/>
          <p:cNvCxnSpPr>
            <a:cxnSpLocks noChangeShapeType="1"/>
            <a:stCxn id="15379" idx="0"/>
            <a:endCxn id="15377" idx="2"/>
          </p:cNvCxnSpPr>
          <p:nvPr/>
        </p:nvCxnSpPr>
        <p:spPr bwMode="auto">
          <a:xfrm flipH="1" flipV="1">
            <a:off x="2505075" y="4054475"/>
            <a:ext cx="1066800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5" name="AutoShape 45"/>
          <p:cNvCxnSpPr>
            <a:cxnSpLocks noChangeShapeType="1"/>
            <a:stCxn id="15380" idx="0"/>
            <a:endCxn id="15379" idx="2"/>
          </p:cNvCxnSpPr>
          <p:nvPr/>
        </p:nvCxnSpPr>
        <p:spPr bwMode="auto">
          <a:xfrm flipV="1">
            <a:off x="3092450" y="5080000"/>
            <a:ext cx="47942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6" name="AutoShape 46"/>
          <p:cNvCxnSpPr>
            <a:cxnSpLocks noChangeShapeType="1"/>
            <a:stCxn id="15379" idx="2"/>
            <a:endCxn id="15381" idx="0"/>
          </p:cNvCxnSpPr>
          <p:nvPr/>
        </p:nvCxnSpPr>
        <p:spPr bwMode="auto">
          <a:xfrm>
            <a:off x="3571875" y="5080000"/>
            <a:ext cx="504825" cy="579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377" name="AutoShape 47"/>
          <p:cNvSpPr>
            <a:spLocks noChangeArrowheads="1"/>
          </p:cNvSpPr>
          <p:nvPr/>
        </p:nvSpPr>
        <p:spPr bwMode="auto">
          <a:xfrm>
            <a:off x="1223963" y="3617913"/>
            <a:ext cx="2562225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 u="sng">
                <a:solidFill>
                  <a:srgbClr val="000000"/>
                </a:solidFill>
              </a:rPr>
              <a:t>2</a:t>
            </a:r>
            <a:r>
              <a:rPr lang="en-US" altLang="en-US" sz="1800"/>
              <a:t>  4  3  1 </a:t>
            </a:r>
            <a:r>
              <a:rPr lang="en-US" altLang="en-US" sz="1800">
                <a:solidFill>
                  <a:schemeClr val="accent1"/>
                </a:solidFill>
              </a:rPr>
              <a:t> </a:t>
            </a:r>
            <a:r>
              <a:rPr lang="en-US" altLang="en-US" sz="1800" b="1">
                <a:solidFill>
                  <a:srgbClr val="000000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tx2"/>
                </a:solidFill>
              </a:rPr>
              <a:t>  1  </a:t>
            </a:r>
            <a:r>
              <a:rPr lang="en-US" altLang="en-US" sz="1800" u="sng">
                <a:solidFill>
                  <a:srgbClr val="000000"/>
                </a:solidFill>
              </a:rPr>
              <a:t>2</a:t>
            </a:r>
            <a:r>
              <a:rPr lang="en-US" altLang="en-US" sz="1800">
                <a:solidFill>
                  <a:srgbClr val="000000"/>
                </a:solidFill>
              </a:rPr>
              <a:t> </a:t>
            </a:r>
            <a:r>
              <a:rPr lang="en-US" altLang="en-US" sz="1800">
                <a:solidFill>
                  <a:schemeClr val="tx2"/>
                </a:solidFill>
              </a:rPr>
              <a:t> 3  4</a:t>
            </a:r>
          </a:p>
        </p:txBody>
      </p:sp>
      <p:sp>
        <p:nvSpPr>
          <p:cNvPr id="15378" name="AutoShape 48"/>
          <p:cNvSpPr>
            <a:spLocks noChangeArrowheads="1"/>
          </p:cNvSpPr>
          <p:nvPr/>
        </p:nvSpPr>
        <p:spPr bwMode="auto">
          <a:xfrm>
            <a:off x="1066800" y="4643438"/>
            <a:ext cx="914400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/>
              <a:t>1</a:t>
            </a:r>
            <a:r>
              <a:rPr lang="en-US" altLang="en-US" sz="1800">
                <a:solidFill>
                  <a:schemeClr val="accent1"/>
                </a:solidFill>
              </a:rPr>
              <a:t> </a:t>
            </a:r>
            <a:r>
              <a:rPr lang="en-US" altLang="en-US" sz="1800" b="1">
                <a:solidFill>
                  <a:srgbClr val="000000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accent1"/>
                </a:solidFill>
              </a:rPr>
              <a:t> </a:t>
            </a:r>
            <a:r>
              <a:rPr lang="en-US" altLang="en-US" sz="180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15379" name="AutoShape 49"/>
          <p:cNvSpPr>
            <a:spLocks noChangeArrowheads="1"/>
          </p:cNvSpPr>
          <p:nvPr/>
        </p:nvSpPr>
        <p:spPr bwMode="auto">
          <a:xfrm>
            <a:off x="2824163" y="4643438"/>
            <a:ext cx="1495425" cy="4270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/>
              <a:t>4  </a:t>
            </a:r>
            <a:r>
              <a:rPr lang="en-US" altLang="en-US" sz="1800" u="sng">
                <a:solidFill>
                  <a:srgbClr val="000000"/>
                </a:solidFill>
              </a:rPr>
              <a:t>3</a:t>
            </a:r>
            <a:r>
              <a:rPr lang="en-US" altLang="en-US" sz="1800"/>
              <a:t>  </a:t>
            </a:r>
            <a:r>
              <a:rPr lang="en-US" altLang="en-US" sz="1800" b="1">
                <a:solidFill>
                  <a:srgbClr val="000000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accent1"/>
                </a:solidFill>
              </a:rPr>
              <a:t> </a:t>
            </a:r>
            <a:r>
              <a:rPr lang="en-US" altLang="en-US" sz="1800">
                <a:solidFill>
                  <a:srgbClr val="000000"/>
                </a:solidFill>
              </a:rPr>
              <a:t> </a:t>
            </a:r>
            <a:r>
              <a:rPr lang="en-US" altLang="en-US" sz="1800" u="sng">
                <a:solidFill>
                  <a:srgbClr val="000000"/>
                </a:solidFill>
              </a:rPr>
              <a:t>3</a:t>
            </a:r>
            <a:r>
              <a:rPr lang="en-US" altLang="en-US" sz="1800">
                <a:solidFill>
                  <a:srgbClr val="000000"/>
                </a:solidFill>
              </a:rPr>
              <a:t>  </a:t>
            </a:r>
            <a:r>
              <a:rPr lang="en-US" altLang="en-US" sz="1800">
                <a:solidFill>
                  <a:schemeClr val="tx2"/>
                </a:solidFill>
              </a:rPr>
              <a:t>4</a:t>
            </a:r>
          </a:p>
        </p:txBody>
      </p:sp>
      <p:sp>
        <p:nvSpPr>
          <p:cNvPr id="15380" name="AutoShape 50"/>
          <p:cNvSpPr>
            <a:spLocks noChangeArrowheads="1"/>
          </p:cNvSpPr>
          <p:nvPr/>
        </p:nvSpPr>
        <p:spPr bwMode="auto">
          <a:xfrm>
            <a:off x="2738438" y="5668963"/>
            <a:ext cx="706437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endParaRPr lang="en-US" altLang="en-US" sz="1800" dirty="0">
              <a:solidFill>
                <a:schemeClr val="folHlink"/>
              </a:solidFill>
            </a:endParaRPr>
          </a:p>
        </p:txBody>
      </p:sp>
      <p:sp>
        <p:nvSpPr>
          <p:cNvPr id="15381" name="AutoShape 51"/>
          <p:cNvSpPr>
            <a:spLocks noChangeArrowheads="1"/>
          </p:cNvSpPr>
          <p:nvPr/>
        </p:nvSpPr>
        <p:spPr bwMode="auto">
          <a:xfrm>
            <a:off x="3732213" y="5668963"/>
            <a:ext cx="687387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/>
              <a:t>4</a:t>
            </a:r>
            <a:r>
              <a:rPr lang="en-US" altLang="en-US" sz="1800">
                <a:solidFill>
                  <a:schemeClr val="accent1"/>
                </a:solidFill>
              </a:rPr>
              <a:t> </a:t>
            </a:r>
            <a:r>
              <a:rPr lang="en-US" altLang="en-US" sz="1800" b="1">
                <a:solidFill>
                  <a:srgbClr val="000000"/>
                </a:solidFill>
                <a:sym typeface="Symbol" charset="2"/>
              </a:rPr>
              <a:t></a:t>
            </a:r>
            <a:r>
              <a:rPr lang="en-US" altLang="en-US" sz="1800">
                <a:solidFill>
                  <a:schemeClr val="accent1"/>
                </a:solidFill>
              </a:rPr>
              <a:t> </a:t>
            </a:r>
            <a:r>
              <a:rPr lang="en-US" altLang="en-US" sz="1800">
                <a:solidFill>
                  <a:schemeClr val="tx2"/>
                </a:solidFill>
              </a:rPr>
              <a:t>4</a:t>
            </a:r>
          </a:p>
        </p:txBody>
      </p:sp>
      <p:sp>
        <p:nvSpPr>
          <p:cNvPr id="15382" name="Line 52"/>
          <p:cNvSpPr>
            <a:spLocks noChangeShapeType="1"/>
          </p:cNvSpPr>
          <p:nvPr/>
        </p:nvSpPr>
        <p:spPr bwMode="auto">
          <a:xfrm rot="793333">
            <a:off x="7467600" y="4191000"/>
            <a:ext cx="685800" cy="228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3" name="AutoShape 53"/>
          <p:cNvSpPr>
            <a:spLocks noChangeArrowheads="1"/>
          </p:cNvSpPr>
          <p:nvPr/>
        </p:nvSpPr>
        <p:spPr bwMode="auto">
          <a:xfrm>
            <a:off x="7620000" y="4643438"/>
            <a:ext cx="693738" cy="42703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en-US" sz="1800" dirty="0"/>
              <a:t>9</a:t>
            </a:r>
            <a:r>
              <a:rPr lang="en-US" altLang="en-US" sz="1800" dirty="0">
                <a:solidFill>
                  <a:schemeClr val="accent1"/>
                </a:solidFill>
              </a:rPr>
              <a:t> </a:t>
            </a:r>
            <a:r>
              <a:rPr lang="en-US" altLang="en-US" sz="1800" b="1" dirty="0">
                <a:solidFill>
                  <a:srgbClr val="000000"/>
                </a:solidFill>
                <a:sym typeface="Symbol" charset="2"/>
              </a:rPr>
              <a:t></a:t>
            </a:r>
            <a:r>
              <a:rPr lang="en-US" altLang="en-US" sz="1800" dirty="0">
                <a:solidFill>
                  <a:schemeClr val="accent1"/>
                </a:solidFill>
              </a:rPr>
              <a:t> </a:t>
            </a:r>
            <a:r>
              <a:rPr lang="en-US" altLang="en-US" sz="1800" dirty="0">
                <a:solidFill>
                  <a:schemeClr val="tx2"/>
                </a:solidFill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530341008"/>
      </p:ext>
    </p:extLst>
  </p:cSld>
  <p:clrMapOvr>
    <a:masterClrMapping/>
  </p:clrMapOvr>
</p:sld>
</file>

<file path=ppt/theme/theme1.xml><?xml version="1.0" encoding="utf-8"?>
<a:theme xmlns:a="http://schemas.openxmlformats.org/drawingml/2006/main" name="1_Blueprint">
  <a:themeElements>
    <a:clrScheme name="">
      <a:dk1>
        <a:srgbClr val="40458C"/>
      </a:dk1>
      <a:lt1>
        <a:srgbClr val="FFFFFF"/>
      </a:lt1>
      <a:dk2>
        <a:srgbClr val="BE2D00"/>
      </a:dk2>
      <a:lt2>
        <a:srgbClr val="B7C1EB"/>
      </a:lt2>
      <a:accent1>
        <a:srgbClr val="ECD882"/>
      </a:accent1>
      <a:accent2>
        <a:srgbClr val="577052"/>
      </a:accent2>
      <a:accent3>
        <a:srgbClr val="FFFFFF"/>
      </a:accent3>
      <a:accent4>
        <a:srgbClr val="353A77"/>
      </a:accent4>
      <a:accent5>
        <a:srgbClr val="F4E9C1"/>
      </a:accent5>
      <a:accent6>
        <a:srgbClr val="4E6549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kumimoji="1" sz="1800" dirty="0" smtClean="0">
            <a:latin typeface="Calibri" charset="0"/>
            <a:ea typeface="Calibri" charset="0"/>
            <a:cs typeface="Calibri" charset="0"/>
          </a:defRPr>
        </a:defPPr>
      </a:lstStyle>
    </a:tx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Designs\Blueprint.pot</Template>
  <TotalTime>2913</TotalTime>
  <Words>1754</Words>
  <Application>Microsoft Macintosh PowerPoint</Application>
  <PresentationFormat>화면 슬라이드 쇼(4:3)</PresentationFormat>
  <Paragraphs>273</Paragraphs>
  <Slides>19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19</vt:i4>
      </vt:variant>
    </vt:vector>
  </HeadingPairs>
  <TitlesOfParts>
    <vt:vector size="26" baseType="lpstr">
      <vt:lpstr>Calibri</vt:lpstr>
      <vt:lpstr>Cambria Math</vt:lpstr>
      <vt:lpstr>Symbol</vt:lpstr>
      <vt:lpstr>Tahoma</vt:lpstr>
      <vt:lpstr>Times New Roman</vt:lpstr>
      <vt:lpstr>Wingdings</vt:lpstr>
      <vt:lpstr>1_Blueprint</vt:lpstr>
      <vt:lpstr>Quick-Sort</vt:lpstr>
      <vt:lpstr>We will look at this later …</vt:lpstr>
      <vt:lpstr>Quick-Sort</vt:lpstr>
      <vt:lpstr>Execution Example</vt:lpstr>
      <vt:lpstr>Execution Example (cont.)</vt:lpstr>
      <vt:lpstr>Execution Example (cont.)</vt:lpstr>
      <vt:lpstr>Execution Example (cont.)</vt:lpstr>
      <vt:lpstr>Execution Example (cont.)</vt:lpstr>
      <vt:lpstr>Execution Example (cont.)</vt:lpstr>
      <vt:lpstr>Execution Example (cont.)</vt:lpstr>
      <vt:lpstr>Quick-Sort Tree</vt:lpstr>
      <vt:lpstr>Partition</vt:lpstr>
      <vt:lpstr>Worst-case Running Time</vt:lpstr>
      <vt:lpstr>Expected Running Time (1)</vt:lpstr>
      <vt:lpstr>Expected Running Time (2)</vt:lpstr>
      <vt:lpstr>Expected Running Time (3)</vt:lpstr>
      <vt:lpstr>Expected Running Time (4)</vt:lpstr>
      <vt:lpstr>Summary of Sorting Algorithms</vt:lpstr>
      <vt:lpstr>PowerPoint 프레젠테이션</vt:lpstr>
    </vt:vector>
  </TitlesOfParts>
  <Company>Brown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of Algorithms</dc:title>
  <dc:creator>Roberto Tamassia</dc:creator>
  <cp:lastModifiedBy>Microsoft Office User</cp:lastModifiedBy>
  <cp:revision>350</cp:revision>
  <cp:lastPrinted>2018-12-03T04:43:44Z</cp:lastPrinted>
  <dcterms:created xsi:type="dcterms:W3CDTF">2002-01-21T02:22:10Z</dcterms:created>
  <dcterms:modified xsi:type="dcterms:W3CDTF">2021-02-23T01:27:51Z</dcterms:modified>
</cp:coreProperties>
</file>