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4"/>
  </p:notesMasterIdLst>
  <p:handoutMasterIdLst>
    <p:handoutMasterId r:id="rId25"/>
  </p:handoutMasterIdLst>
  <p:sldIdLst>
    <p:sldId id="406" r:id="rId2"/>
    <p:sldId id="423" r:id="rId3"/>
    <p:sldId id="426" r:id="rId4"/>
    <p:sldId id="411" r:id="rId5"/>
    <p:sldId id="412" r:id="rId6"/>
    <p:sldId id="413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07" r:id="rId15"/>
    <p:sldId id="408" r:id="rId16"/>
    <p:sldId id="409" r:id="rId17"/>
    <p:sldId id="410" r:id="rId18"/>
    <p:sldId id="421" r:id="rId19"/>
    <p:sldId id="424" r:id="rId20"/>
    <p:sldId id="425" r:id="rId21"/>
    <p:sldId id="422" r:id="rId22"/>
    <p:sldId id="310" r:id="rId23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674F6"/>
    <a:srgbClr val="6289F8"/>
    <a:srgbClr val="8097F8"/>
    <a:srgbClr val="2C61F6"/>
    <a:srgbClr val="F8F0D0"/>
    <a:srgbClr val="F2E4AA"/>
    <a:srgbClr val="8DA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0" autoAdjust="0"/>
    <p:restoredTop sz="93620" autoAdjust="0"/>
  </p:normalViewPr>
  <p:slideViewPr>
    <p:cSldViewPr>
      <p:cViewPr varScale="1">
        <p:scale>
          <a:sx n="213" d="100"/>
          <a:sy n="213" d="100"/>
        </p:scale>
        <p:origin x="30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Queues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fld id="{B97A14EA-4A1F-1549-9FFE-23D4CA34FD3E}" type="datetime8">
              <a:rPr lang="en-US" smtClean="0"/>
              <a:t>11/26/18 11:13 AM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77E19AC7-2E27-5E4E-9D5B-AF448A2D82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490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Queues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fld id="{0B01A191-BDA5-BD46-89AB-5F9A3194025B}" type="datetime8">
              <a:rPr lang="en-US" smtClean="0"/>
              <a:t>11/26/18 11:13 AM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4A4E5343-0F28-F64C-817D-BF07E5CA5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75843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400"/>
              <a:t>Merge Sort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DB9B53F-D979-3D40-955B-FFC72F5A073D}" type="datetime8">
              <a:rPr lang="en-US" altLang="en-US" sz="1400" smtClean="0"/>
              <a:t>11/26/18 11:13 AM</a:t>
            </a:fld>
            <a:endParaRPr lang="en-US" altLang="en-US" sz="1400"/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9E67F70C-42F7-B546-A387-23B4AD88D6B3}" type="slidenum">
              <a:rPr lang="en-US" altLang="en-US" sz="1400"/>
              <a:pPr eaLnBrk="1" hangingPunct="1"/>
              <a:t>1</a:t>
            </a:fld>
            <a:endParaRPr lang="en-US" altLang="en-US" sz="1400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259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>
                  <a:ea typeface="굴림" pitchFamily="50" charset="-127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ko-KR" noProof="0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ko-KR" noProof="0"/>
              <a:t>Click to edit Master subtitle style</a:t>
            </a:r>
          </a:p>
        </p:txBody>
      </p:sp>
      <p:sp>
        <p:nvSpPr>
          <p:cNvPr id="69" name="Rectangle 70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Red-Black Trees</a:t>
            </a:r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325E3-1ADE-4AF1-B368-CEC577AF2D7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493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Red-Black Trees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749E8-416C-4138-A0B8-49FD5E88F63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000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Red-Black Trees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F1542-1D99-413D-9E9C-03E705EFEAC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4888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514600" y="274320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1093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Red-Black Trees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E5A1C-D5DC-D242-957B-F084EDEA66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90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717551"/>
          </a:xfrm>
        </p:spPr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181600"/>
          </a:xfrm>
        </p:spPr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749F-3842-4CDA-A45E-FEEB9ACCE00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304800" y="1022351"/>
            <a:ext cx="868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7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Red-Black Trees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65574-BA25-46F2-96A9-4FD8E6A9F6F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717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80998" y="1212850"/>
            <a:ext cx="4038601" cy="5264149"/>
          </a:xfrm>
        </p:spPr>
        <p:txBody>
          <a:bodyPr/>
          <a:lstStyle>
            <a:lvl1pPr>
              <a:defRPr sz="2600">
                <a:latin typeface="Calibri" charset="0"/>
                <a:ea typeface="Calibri" charset="0"/>
                <a:cs typeface="Calibri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233670"/>
          </a:xfrm>
        </p:spPr>
        <p:txBody>
          <a:bodyPr/>
          <a:lstStyle>
            <a:lvl1pPr>
              <a:defRPr sz="2600">
                <a:latin typeface="Calibri" charset="0"/>
                <a:ea typeface="Calibri" charset="0"/>
                <a:cs typeface="Calibri" charset="0"/>
              </a:defRPr>
            </a:lvl1pPr>
            <a:lvl2pPr>
              <a:defRPr sz="2400">
                <a:latin typeface="Calibri" charset="0"/>
                <a:ea typeface="Calibri" charset="0"/>
                <a:cs typeface="Calibri" charset="0"/>
              </a:defRPr>
            </a:lvl2pPr>
            <a:lvl3pPr>
              <a:defRPr sz="2000">
                <a:latin typeface="Calibri" charset="0"/>
                <a:ea typeface="Calibri" charset="0"/>
                <a:cs typeface="Calibri" charset="0"/>
              </a:defRPr>
            </a:lvl3pPr>
            <a:lvl4pPr>
              <a:defRPr sz="1800">
                <a:latin typeface="Calibri" charset="0"/>
                <a:ea typeface="Calibri" charset="0"/>
                <a:cs typeface="Calibri" charset="0"/>
              </a:defRPr>
            </a:lvl4pPr>
            <a:lvl5pPr>
              <a:defRPr sz="1800">
                <a:latin typeface="Calibri" charset="0"/>
                <a:ea typeface="Calibri" charset="0"/>
                <a:cs typeface="Calibri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2800" y="63246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49DB9-758D-4A23-930A-3B6D36D854F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304800" y="1022351"/>
            <a:ext cx="868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73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Red-Black Trees</a:t>
            </a:r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2C084-70A8-4E10-8657-24454BD5529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543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Red-Black Trees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F39ED-FE8B-4F5F-9E13-4B2F1133171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007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Red-Black Trees</a:t>
            </a:r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41FFA-95F2-4CC5-BE63-CABE58D1D82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932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Red-Black Trees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5EEE7-317F-41EB-9B49-5ED4279C88A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572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Red-Black Trees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59C86-9D8A-4930-86BD-3620E8D963F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29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380999" y="304800"/>
            <a:ext cx="8534399" cy="717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988" y="1295400"/>
            <a:ext cx="853841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399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pitchFamily="50" charset="-127"/>
              </a:defRPr>
            </a:lvl1pPr>
          </a:lstStyle>
          <a:p>
            <a:pPr>
              <a:defRPr/>
            </a:pPr>
            <a:fld id="{714FB03D-A196-4C2D-91C1-708A7CFF3A8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637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  <a:ea typeface="Calibri" charset="0"/>
          <a:cs typeface="Calibri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26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8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8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Merge Sort</a:t>
            </a:r>
          </a:p>
        </p:txBody>
      </p:sp>
      <p:grpSp>
        <p:nvGrpSpPr>
          <p:cNvPr id="3077" name="Group 396"/>
          <p:cNvGrpSpPr>
            <a:grpSpLocks/>
          </p:cNvGrpSpPr>
          <p:nvPr/>
        </p:nvGrpSpPr>
        <p:grpSpPr bwMode="auto">
          <a:xfrm>
            <a:off x="3352800" y="3322638"/>
            <a:ext cx="4486275" cy="2011362"/>
            <a:chOff x="1608" y="1824"/>
            <a:chExt cx="3426" cy="1536"/>
          </a:xfrm>
        </p:grpSpPr>
        <p:sp>
          <p:nvSpPr>
            <p:cNvPr id="3078" name="AutoShape 383"/>
            <p:cNvSpPr>
              <a:spLocks noChangeArrowheads="1"/>
            </p:cNvSpPr>
            <p:nvPr/>
          </p:nvSpPr>
          <p:spPr bwMode="auto">
            <a:xfrm>
              <a:off x="2160" y="1824"/>
              <a:ext cx="2304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/>
                <a:t>7  2 </a:t>
              </a:r>
              <a:r>
                <a:rPr lang="en-US" altLang="en-US" sz="1800" b="1">
                  <a:solidFill>
                    <a:schemeClr val="tx2"/>
                  </a:solidFill>
                  <a:latin typeface="Symbol" charset="2"/>
                  <a:sym typeface="Symbol" charset="2"/>
                </a:rPr>
                <a:t></a:t>
              </a:r>
              <a:r>
                <a:rPr lang="en-US" altLang="en-US" sz="1800"/>
                <a:t> 9  4  </a:t>
              </a:r>
              <a:r>
                <a:rPr lang="en-US" altLang="en-US" sz="1800" b="1">
                  <a:solidFill>
                    <a:srgbClr val="000000"/>
                  </a:solidFill>
                  <a:sym typeface="Symbol" charset="2"/>
                </a:rPr>
                <a:t></a:t>
              </a:r>
              <a:r>
                <a:rPr lang="en-US" altLang="en-US" sz="1800"/>
                <a:t>  </a:t>
              </a:r>
              <a:r>
                <a:rPr lang="en-US" altLang="en-US" sz="1800">
                  <a:solidFill>
                    <a:schemeClr val="tx2"/>
                  </a:solidFill>
                </a:rPr>
                <a:t>2  4  7  9</a:t>
              </a:r>
            </a:p>
          </p:txBody>
        </p:sp>
        <p:sp>
          <p:nvSpPr>
            <p:cNvPr id="3079" name="AutoShape 384"/>
            <p:cNvSpPr>
              <a:spLocks noChangeArrowheads="1"/>
            </p:cNvSpPr>
            <p:nvPr/>
          </p:nvSpPr>
          <p:spPr bwMode="auto">
            <a:xfrm>
              <a:off x="1680" y="2400"/>
              <a:ext cx="1344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/>
                <a:t>7 </a:t>
              </a:r>
              <a:r>
                <a:rPr lang="en-US" altLang="en-US" sz="1800" b="1">
                  <a:solidFill>
                    <a:schemeClr val="tx2"/>
                  </a:solidFill>
                  <a:latin typeface="Symbol" charset="2"/>
                  <a:sym typeface="Symbol" charset="2"/>
                </a:rPr>
                <a:t></a:t>
              </a:r>
              <a:r>
                <a:rPr lang="en-US" altLang="en-US" sz="1800"/>
                <a:t> 2  </a:t>
              </a:r>
              <a:r>
                <a:rPr lang="en-US" altLang="en-US" sz="1800" b="1">
                  <a:solidFill>
                    <a:srgbClr val="000000"/>
                  </a:solidFill>
                  <a:sym typeface="Symbol" charset="2"/>
                </a:rPr>
                <a:t></a:t>
              </a:r>
              <a:r>
                <a:rPr lang="en-US" altLang="en-US" sz="1800"/>
                <a:t>  </a:t>
              </a:r>
              <a:r>
                <a:rPr lang="en-US" altLang="en-US" sz="1800">
                  <a:solidFill>
                    <a:schemeClr val="tx2"/>
                  </a:solidFill>
                </a:rPr>
                <a:t>2  7</a:t>
              </a:r>
            </a:p>
          </p:txBody>
        </p:sp>
        <p:sp>
          <p:nvSpPr>
            <p:cNvPr id="3080" name="AutoShape 385"/>
            <p:cNvSpPr>
              <a:spLocks noChangeArrowheads="1"/>
            </p:cNvSpPr>
            <p:nvPr/>
          </p:nvSpPr>
          <p:spPr bwMode="auto">
            <a:xfrm>
              <a:off x="3600" y="2400"/>
              <a:ext cx="1344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/>
                <a:t>9 </a:t>
              </a:r>
              <a:r>
                <a:rPr lang="en-US" altLang="en-US" sz="1800" b="1">
                  <a:solidFill>
                    <a:schemeClr val="tx2"/>
                  </a:solidFill>
                  <a:latin typeface="Symbol" charset="2"/>
                  <a:sym typeface="Symbol" charset="2"/>
                </a:rPr>
                <a:t></a:t>
              </a:r>
              <a:r>
                <a:rPr lang="en-US" altLang="en-US" sz="1800"/>
                <a:t> 4  </a:t>
              </a:r>
              <a:r>
                <a:rPr lang="en-US" altLang="en-US" sz="1800" b="1">
                  <a:solidFill>
                    <a:srgbClr val="000000"/>
                  </a:solidFill>
                  <a:sym typeface="Symbol" charset="2"/>
                </a:rPr>
                <a:t></a:t>
              </a:r>
              <a:r>
                <a:rPr lang="en-US" altLang="en-US" sz="1800"/>
                <a:t>  </a:t>
              </a:r>
              <a:r>
                <a:rPr lang="en-US" altLang="en-US" sz="1800">
                  <a:solidFill>
                    <a:schemeClr val="tx2"/>
                  </a:solidFill>
                </a:rPr>
                <a:t>4  9</a:t>
              </a:r>
            </a:p>
          </p:txBody>
        </p:sp>
        <p:sp>
          <p:nvSpPr>
            <p:cNvPr id="3081" name="AutoShape 386"/>
            <p:cNvSpPr>
              <a:spLocks noChangeArrowheads="1"/>
            </p:cNvSpPr>
            <p:nvPr/>
          </p:nvSpPr>
          <p:spPr bwMode="auto">
            <a:xfrm>
              <a:off x="1608" y="2976"/>
              <a:ext cx="648" cy="38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/>
                <a:t>7 </a:t>
              </a:r>
              <a:r>
                <a:rPr lang="en-US" altLang="en-US" sz="1800" b="1">
                  <a:solidFill>
                    <a:srgbClr val="000000"/>
                  </a:solidFill>
                  <a:sym typeface="Symbol" charset="2"/>
                </a:rPr>
                <a:t></a:t>
              </a:r>
              <a:r>
                <a:rPr lang="en-US" altLang="en-US" sz="1800"/>
                <a:t> </a:t>
              </a:r>
              <a:r>
                <a:rPr lang="en-US" altLang="en-US" sz="1800">
                  <a:solidFill>
                    <a:schemeClr val="tx2"/>
                  </a:solidFill>
                </a:rPr>
                <a:t>7</a:t>
              </a:r>
            </a:p>
          </p:txBody>
        </p:sp>
        <p:sp>
          <p:nvSpPr>
            <p:cNvPr id="3082" name="AutoShape 387"/>
            <p:cNvSpPr>
              <a:spLocks noChangeArrowheads="1"/>
            </p:cNvSpPr>
            <p:nvPr/>
          </p:nvSpPr>
          <p:spPr bwMode="auto">
            <a:xfrm>
              <a:off x="2496" y="2976"/>
              <a:ext cx="624" cy="38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/>
                <a:t>2 </a:t>
              </a:r>
              <a:r>
                <a:rPr lang="en-US" altLang="en-US" sz="1800" b="1">
                  <a:solidFill>
                    <a:srgbClr val="000000"/>
                  </a:solidFill>
                  <a:sym typeface="Symbol" charset="2"/>
                </a:rPr>
                <a:t></a:t>
              </a:r>
              <a:r>
                <a:rPr lang="en-US" altLang="en-US" sz="1800"/>
                <a:t> </a:t>
              </a:r>
              <a:r>
                <a:rPr lang="en-US" altLang="en-US" sz="180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3083" name="AutoShape 388"/>
            <p:cNvSpPr>
              <a:spLocks noChangeArrowheads="1"/>
            </p:cNvSpPr>
            <p:nvPr/>
          </p:nvSpPr>
          <p:spPr bwMode="auto">
            <a:xfrm>
              <a:off x="3522" y="2976"/>
              <a:ext cx="636" cy="38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/>
                <a:t>9 </a:t>
              </a:r>
              <a:r>
                <a:rPr lang="en-US" altLang="en-US" sz="1800" b="1">
                  <a:solidFill>
                    <a:srgbClr val="000000"/>
                  </a:solidFill>
                  <a:sym typeface="Symbol" charset="2"/>
                </a:rPr>
                <a:t></a:t>
              </a:r>
              <a:r>
                <a:rPr lang="en-US" altLang="en-US" sz="1800"/>
                <a:t> </a:t>
              </a:r>
              <a:r>
                <a:rPr lang="en-US" altLang="en-US" sz="1800">
                  <a:solidFill>
                    <a:schemeClr val="tx2"/>
                  </a:solidFill>
                </a:rPr>
                <a:t>9</a:t>
              </a:r>
            </a:p>
          </p:txBody>
        </p:sp>
        <p:sp>
          <p:nvSpPr>
            <p:cNvPr id="3084" name="AutoShape 389"/>
            <p:cNvSpPr>
              <a:spLocks noChangeArrowheads="1"/>
            </p:cNvSpPr>
            <p:nvPr/>
          </p:nvSpPr>
          <p:spPr bwMode="auto">
            <a:xfrm>
              <a:off x="4416" y="2976"/>
              <a:ext cx="618" cy="38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/>
                <a:t>4 </a:t>
              </a:r>
              <a:r>
                <a:rPr lang="en-US" altLang="en-US" sz="1800" b="1">
                  <a:solidFill>
                    <a:srgbClr val="000000"/>
                  </a:solidFill>
                  <a:sym typeface="Symbol" charset="2"/>
                </a:rPr>
                <a:t></a:t>
              </a:r>
              <a:r>
                <a:rPr lang="en-US" altLang="en-US" sz="1800"/>
                <a:t> </a:t>
              </a:r>
              <a:r>
                <a:rPr lang="en-US" altLang="en-US" sz="1800">
                  <a:solidFill>
                    <a:schemeClr val="tx2"/>
                  </a:solidFill>
                </a:rPr>
                <a:t>4</a:t>
              </a:r>
            </a:p>
          </p:txBody>
        </p:sp>
        <p:cxnSp>
          <p:nvCxnSpPr>
            <p:cNvPr id="3085" name="AutoShape 390"/>
            <p:cNvCxnSpPr>
              <a:cxnSpLocks noChangeShapeType="1"/>
              <a:stCxn id="3079" idx="0"/>
              <a:endCxn id="3078" idx="2"/>
            </p:cNvCxnSpPr>
            <p:nvPr/>
          </p:nvCxnSpPr>
          <p:spPr bwMode="auto">
            <a:xfrm flipV="1">
              <a:off x="2352" y="2214"/>
              <a:ext cx="96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6" name="AutoShape 391"/>
            <p:cNvCxnSpPr>
              <a:cxnSpLocks noChangeShapeType="1"/>
              <a:stCxn id="3080" idx="0"/>
              <a:endCxn id="3078" idx="2"/>
            </p:cNvCxnSpPr>
            <p:nvPr/>
          </p:nvCxnSpPr>
          <p:spPr bwMode="auto">
            <a:xfrm flipH="1" flipV="1">
              <a:off x="3312" y="2214"/>
              <a:ext cx="96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7" name="AutoShape 392"/>
            <p:cNvCxnSpPr>
              <a:cxnSpLocks noChangeShapeType="1"/>
              <a:stCxn id="3081" idx="0"/>
              <a:endCxn id="3079" idx="2"/>
            </p:cNvCxnSpPr>
            <p:nvPr/>
          </p:nvCxnSpPr>
          <p:spPr bwMode="auto">
            <a:xfrm flipV="1">
              <a:off x="1932" y="2790"/>
              <a:ext cx="420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8" name="AutoShape 393"/>
            <p:cNvCxnSpPr>
              <a:cxnSpLocks noChangeShapeType="1"/>
              <a:stCxn id="3083" idx="0"/>
              <a:endCxn id="3080" idx="2"/>
            </p:cNvCxnSpPr>
            <p:nvPr/>
          </p:nvCxnSpPr>
          <p:spPr bwMode="auto">
            <a:xfrm flipV="1">
              <a:off x="3840" y="2790"/>
              <a:ext cx="432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9" name="AutoShape 394"/>
            <p:cNvCxnSpPr>
              <a:cxnSpLocks noChangeShapeType="1"/>
              <a:stCxn id="3079" idx="2"/>
              <a:endCxn id="3082" idx="0"/>
            </p:cNvCxnSpPr>
            <p:nvPr/>
          </p:nvCxnSpPr>
          <p:spPr bwMode="auto">
            <a:xfrm>
              <a:off x="2352" y="2790"/>
              <a:ext cx="456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0" name="AutoShape 395"/>
            <p:cNvCxnSpPr>
              <a:cxnSpLocks noChangeShapeType="1"/>
              <a:stCxn id="3080" idx="2"/>
              <a:endCxn id="3084" idx="0"/>
            </p:cNvCxnSpPr>
            <p:nvPr/>
          </p:nvCxnSpPr>
          <p:spPr bwMode="auto">
            <a:xfrm>
              <a:off x="4272" y="2790"/>
              <a:ext cx="453" cy="18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6325E3-1ADE-4AF1-B368-CEC577AF2D7F}" type="slidenum">
              <a:rPr lang="ko-KR" altLang="en-US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7217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Example (cont.)</a:t>
            </a:r>
          </a:p>
        </p:txBody>
      </p:sp>
      <p:sp>
        <p:nvSpPr>
          <p:cNvPr id="14341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call, …, base case, merge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10</a:t>
            </a:fld>
            <a:endParaRPr lang="en-US" altLang="ko-KR"/>
          </a:p>
        </p:txBody>
      </p:sp>
      <p:cxnSp>
        <p:nvCxnSpPr>
          <p:cNvPr id="14342" name="AutoShape 4"/>
          <p:cNvCxnSpPr>
            <a:cxnSpLocks noChangeShapeType="1"/>
            <a:stCxn id="14350" idx="0"/>
            <a:endCxn id="14348" idx="2"/>
          </p:cNvCxnSpPr>
          <p:nvPr/>
        </p:nvCxnSpPr>
        <p:spPr bwMode="auto">
          <a:xfrm flipV="1">
            <a:off x="1447800" y="4054475"/>
            <a:ext cx="10572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3" name="AutoShape 5"/>
          <p:cNvCxnSpPr>
            <a:cxnSpLocks noChangeShapeType="1"/>
            <a:stCxn id="14351" idx="0"/>
            <a:endCxn id="14348" idx="2"/>
          </p:cNvCxnSpPr>
          <p:nvPr/>
        </p:nvCxnSpPr>
        <p:spPr bwMode="auto">
          <a:xfrm flipH="1" flipV="1">
            <a:off x="2505075" y="4054475"/>
            <a:ext cx="1066800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4" name="AutoShape 6"/>
          <p:cNvCxnSpPr>
            <a:cxnSpLocks noChangeShapeType="1"/>
            <a:stCxn id="14354" idx="0"/>
            <a:endCxn id="14350" idx="2"/>
          </p:cNvCxnSpPr>
          <p:nvPr/>
        </p:nvCxnSpPr>
        <p:spPr bwMode="auto">
          <a:xfrm flipV="1">
            <a:off x="969963" y="5080000"/>
            <a:ext cx="47783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5" name="AutoShape 7"/>
          <p:cNvCxnSpPr>
            <a:cxnSpLocks noChangeShapeType="1"/>
            <a:endCxn id="14351" idx="2"/>
          </p:cNvCxnSpPr>
          <p:nvPr/>
        </p:nvCxnSpPr>
        <p:spPr bwMode="auto">
          <a:xfrm flipV="1">
            <a:off x="3092450" y="5089525"/>
            <a:ext cx="479425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6" name="AutoShape 8"/>
          <p:cNvCxnSpPr>
            <a:cxnSpLocks noChangeShapeType="1"/>
            <a:stCxn id="14350" idx="2"/>
            <a:endCxn id="14355" idx="0"/>
          </p:cNvCxnSpPr>
          <p:nvPr/>
        </p:nvCxnSpPr>
        <p:spPr bwMode="auto">
          <a:xfrm>
            <a:off x="1447800" y="5080000"/>
            <a:ext cx="4953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7" name="AutoShape 9"/>
          <p:cNvCxnSpPr>
            <a:cxnSpLocks noChangeShapeType="1"/>
            <a:stCxn id="14351" idx="2"/>
          </p:cNvCxnSpPr>
          <p:nvPr/>
        </p:nvCxnSpPr>
        <p:spPr bwMode="auto">
          <a:xfrm>
            <a:off x="3571875" y="5089525"/>
            <a:ext cx="504825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8" name="AutoShape 1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 7  2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9  4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2  4  7  9</a:t>
            </a:r>
          </a:p>
        </p:txBody>
      </p:sp>
      <p:sp>
        <p:nvSpPr>
          <p:cNvPr id="14349" name="AutoShape 11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3  8  6  1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4350" name="AutoShape 12"/>
          <p:cNvSpPr>
            <a:spLocks noChangeArrowheads="1"/>
          </p:cNvSpPr>
          <p:nvPr/>
        </p:nvSpPr>
        <p:spPr bwMode="auto">
          <a:xfrm>
            <a:off x="685800" y="4643438"/>
            <a:ext cx="1524000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2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2  7</a:t>
            </a:r>
          </a:p>
        </p:txBody>
      </p:sp>
      <p:sp>
        <p:nvSpPr>
          <p:cNvPr id="14351" name="AutoShape 13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9  4 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tx2"/>
                </a:solidFill>
              </a:rPr>
              <a:t>  4  9</a:t>
            </a:r>
          </a:p>
        </p:txBody>
      </p:sp>
      <p:sp>
        <p:nvSpPr>
          <p:cNvPr id="14352" name="AutoShape 14"/>
          <p:cNvSpPr>
            <a:spLocks noChangeArrowheads="1"/>
          </p:cNvSpPr>
          <p:nvPr/>
        </p:nvSpPr>
        <p:spPr bwMode="auto">
          <a:xfrm>
            <a:off x="51625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3  8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3  8</a:t>
            </a:r>
          </a:p>
        </p:txBody>
      </p:sp>
      <p:sp>
        <p:nvSpPr>
          <p:cNvPr id="14353" name="AutoShape 15"/>
          <p:cNvSpPr>
            <a:spLocks noChangeArrowheads="1"/>
          </p:cNvSpPr>
          <p:nvPr/>
        </p:nvSpPr>
        <p:spPr bwMode="auto">
          <a:xfrm>
            <a:off x="72437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6  1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1  6</a:t>
            </a:r>
          </a:p>
        </p:txBody>
      </p:sp>
      <p:sp>
        <p:nvSpPr>
          <p:cNvPr id="14354" name="AutoShape 16"/>
          <p:cNvSpPr>
            <a:spLocks noChangeArrowheads="1"/>
          </p:cNvSpPr>
          <p:nvPr/>
        </p:nvSpPr>
        <p:spPr bwMode="auto">
          <a:xfrm>
            <a:off x="6096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4355" name="AutoShape 17"/>
          <p:cNvSpPr>
            <a:spLocks noChangeArrowheads="1"/>
          </p:cNvSpPr>
          <p:nvPr/>
        </p:nvSpPr>
        <p:spPr bwMode="auto">
          <a:xfrm>
            <a:off x="1524000" y="5668963"/>
            <a:ext cx="8382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>
            <a:off x="50292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3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>
            <a:off x="6016625" y="566896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8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8</a:t>
            </a:r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>
            <a:off x="71580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6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6</a:t>
            </a:r>
          </a:p>
        </p:txBody>
      </p:sp>
      <p:sp>
        <p:nvSpPr>
          <p:cNvPr id="14359" name="AutoShape 23"/>
          <p:cNvSpPr>
            <a:spLocks noChangeArrowheads="1"/>
          </p:cNvSpPr>
          <p:nvPr/>
        </p:nvSpPr>
        <p:spPr bwMode="auto">
          <a:xfrm>
            <a:off x="81518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1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1</a:t>
            </a:r>
          </a:p>
        </p:txBody>
      </p:sp>
      <p:cxnSp>
        <p:nvCxnSpPr>
          <p:cNvPr id="14360" name="AutoShape 24"/>
          <p:cNvCxnSpPr>
            <a:cxnSpLocks noChangeShapeType="1"/>
            <a:stCxn id="14352" idx="0"/>
            <a:endCxn id="14349" idx="2"/>
          </p:cNvCxnSpPr>
          <p:nvPr/>
        </p:nvCxnSpPr>
        <p:spPr bwMode="auto">
          <a:xfrm flipV="1">
            <a:off x="58562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1" name="AutoShape 25"/>
          <p:cNvCxnSpPr>
            <a:cxnSpLocks noChangeShapeType="1"/>
            <a:stCxn id="14353" idx="0"/>
            <a:endCxn id="14349" idx="2"/>
          </p:cNvCxnSpPr>
          <p:nvPr/>
        </p:nvCxnSpPr>
        <p:spPr bwMode="auto">
          <a:xfrm flipH="1" flipV="1">
            <a:off x="69246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2" name="AutoShape 26"/>
          <p:cNvCxnSpPr>
            <a:cxnSpLocks noChangeShapeType="1"/>
            <a:stCxn id="14356" idx="0"/>
            <a:endCxn id="14352" idx="2"/>
          </p:cNvCxnSpPr>
          <p:nvPr/>
        </p:nvCxnSpPr>
        <p:spPr bwMode="auto">
          <a:xfrm flipV="1">
            <a:off x="53895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3" name="AutoShape 27"/>
          <p:cNvCxnSpPr>
            <a:cxnSpLocks noChangeShapeType="1"/>
            <a:stCxn id="14358" idx="0"/>
            <a:endCxn id="14353" idx="2"/>
          </p:cNvCxnSpPr>
          <p:nvPr/>
        </p:nvCxnSpPr>
        <p:spPr bwMode="auto">
          <a:xfrm flipV="1">
            <a:off x="75120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4" name="AutoShape 28"/>
          <p:cNvCxnSpPr>
            <a:cxnSpLocks noChangeShapeType="1"/>
            <a:stCxn id="14352" idx="2"/>
            <a:endCxn id="14357" idx="0"/>
          </p:cNvCxnSpPr>
          <p:nvPr/>
        </p:nvCxnSpPr>
        <p:spPr bwMode="auto">
          <a:xfrm>
            <a:off x="58562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5" name="AutoShape 29"/>
          <p:cNvCxnSpPr>
            <a:cxnSpLocks noChangeShapeType="1"/>
            <a:stCxn id="14353" idx="2"/>
            <a:endCxn id="14359" idx="0"/>
          </p:cNvCxnSpPr>
          <p:nvPr/>
        </p:nvCxnSpPr>
        <p:spPr bwMode="auto">
          <a:xfrm>
            <a:off x="79914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66" name="AutoShape 30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7  2  9  4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3  8  6  1</a:t>
            </a:r>
            <a:r>
              <a:rPr lang="en-US" altLang="en-US" sz="1800">
                <a:solidFill>
                  <a:schemeClr val="accent1"/>
                </a:solidFill>
              </a:rPr>
              <a:t>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14367" name="AutoShape 31"/>
          <p:cNvCxnSpPr>
            <a:cxnSpLocks noChangeShapeType="1"/>
            <a:stCxn id="14348" idx="0"/>
            <a:endCxn id="14366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8" name="AutoShape 32"/>
          <p:cNvCxnSpPr>
            <a:cxnSpLocks noChangeShapeType="1"/>
            <a:stCxn id="14349" idx="0"/>
            <a:endCxn id="14366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69" name="Line 33"/>
          <p:cNvSpPr>
            <a:spLocks noChangeShapeType="1"/>
          </p:cNvSpPr>
          <p:nvPr/>
        </p:nvSpPr>
        <p:spPr bwMode="auto">
          <a:xfrm flipH="1">
            <a:off x="2895600" y="5181600"/>
            <a:ext cx="3810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3886200" y="5181600"/>
            <a:ext cx="3810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AutoShape 35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9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4372" name="AutoShape 36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tx2"/>
                </a:solidFill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459766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Example (cont.)</a:t>
            </a:r>
          </a:p>
        </p:txBody>
      </p:sp>
      <p:sp>
        <p:nvSpPr>
          <p:cNvPr id="15365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Merge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11</a:t>
            </a:fld>
            <a:endParaRPr lang="en-US" altLang="ko-KR"/>
          </a:p>
        </p:txBody>
      </p:sp>
      <p:cxnSp>
        <p:nvCxnSpPr>
          <p:cNvPr id="15366" name="AutoShape 4"/>
          <p:cNvCxnSpPr>
            <a:cxnSpLocks noChangeShapeType="1"/>
            <a:stCxn id="15374" idx="0"/>
            <a:endCxn id="15372" idx="2"/>
          </p:cNvCxnSpPr>
          <p:nvPr/>
        </p:nvCxnSpPr>
        <p:spPr bwMode="auto">
          <a:xfrm flipV="1">
            <a:off x="1436688" y="4064000"/>
            <a:ext cx="1068387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7" name="AutoShape 5"/>
          <p:cNvCxnSpPr>
            <a:cxnSpLocks noChangeShapeType="1"/>
            <a:stCxn id="15375" idx="0"/>
            <a:endCxn id="15372" idx="2"/>
          </p:cNvCxnSpPr>
          <p:nvPr/>
        </p:nvCxnSpPr>
        <p:spPr bwMode="auto">
          <a:xfrm flipH="1" flipV="1">
            <a:off x="2505075" y="4064000"/>
            <a:ext cx="1098550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8" name="AutoShape 6"/>
          <p:cNvCxnSpPr>
            <a:cxnSpLocks noChangeShapeType="1"/>
            <a:stCxn id="15378" idx="0"/>
            <a:endCxn id="15374" idx="2"/>
          </p:cNvCxnSpPr>
          <p:nvPr/>
        </p:nvCxnSpPr>
        <p:spPr bwMode="auto">
          <a:xfrm flipV="1">
            <a:off x="9699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9" name="AutoShape 7"/>
          <p:cNvCxnSpPr>
            <a:cxnSpLocks noChangeShapeType="1"/>
            <a:stCxn id="15380" idx="0"/>
            <a:endCxn id="15375" idx="2"/>
          </p:cNvCxnSpPr>
          <p:nvPr/>
        </p:nvCxnSpPr>
        <p:spPr bwMode="auto">
          <a:xfrm flipV="1">
            <a:off x="3092450" y="5080000"/>
            <a:ext cx="5111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0" name="AutoShape 8"/>
          <p:cNvCxnSpPr>
            <a:cxnSpLocks noChangeShapeType="1"/>
            <a:stCxn id="15374" idx="2"/>
            <a:endCxn id="15379" idx="0"/>
          </p:cNvCxnSpPr>
          <p:nvPr/>
        </p:nvCxnSpPr>
        <p:spPr bwMode="auto">
          <a:xfrm>
            <a:off x="1436688" y="5080000"/>
            <a:ext cx="506412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AutoShape 9"/>
          <p:cNvCxnSpPr>
            <a:cxnSpLocks noChangeShapeType="1"/>
            <a:stCxn id="15375" idx="2"/>
            <a:endCxn id="15381" idx="0"/>
          </p:cNvCxnSpPr>
          <p:nvPr/>
        </p:nvCxnSpPr>
        <p:spPr bwMode="auto">
          <a:xfrm>
            <a:off x="3603625" y="5080000"/>
            <a:ext cx="4730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2" name="AutoShape 1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 7  2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9  4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</a:t>
            </a:r>
            <a:r>
              <a:rPr lang="en-US" altLang="en-US" sz="1800">
                <a:solidFill>
                  <a:schemeClr val="tx2"/>
                </a:solidFill>
              </a:rPr>
              <a:t>2  4  7  9</a:t>
            </a:r>
          </a:p>
        </p:txBody>
      </p:sp>
      <p:sp>
        <p:nvSpPr>
          <p:cNvPr id="15373" name="AutoShape 11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3  8  6  1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5374" name="AutoShape 13"/>
          <p:cNvSpPr>
            <a:spLocks noChangeArrowheads="1"/>
          </p:cNvSpPr>
          <p:nvPr/>
        </p:nvSpPr>
        <p:spPr bwMode="auto">
          <a:xfrm>
            <a:off x="7429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2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2  7</a:t>
            </a:r>
          </a:p>
        </p:txBody>
      </p:sp>
      <p:sp>
        <p:nvSpPr>
          <p:cNvPr id="15375" name="AutoShape 14"/>
          <p:cNvSpPr>
            <a:spLocks noChangeArrowheads="1"/>
          </p:cNvSpPr>
          <p:nvPr/>
        </p:nvSpPr>
        <p:spPr bwMode="auto">
          <a:xfrm>
            <a:off x="2805113" y="4643438"/>
            <a:ext cx="1595437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9  4 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 4  9</a:t>
            </a:r>
          </a:p>
        </p:txBody>
      </p:sp>
      <p:sp>
        <p:nvSpPr>
          <p:cNvPr id="15376" name="AutoShape 15"/>
          <p:cNvSpPr>
            <a:spLocks noChangeArrowheads="1"/>
          </p:cNvSpPr>
          <p:nvPr/>
        </p:nvSpPr>
        <p:spPr bwMode="auto">
          <a:xfrm>
            <a:off x="51625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3  8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3  8</a:t>
            </a:r>
          </a:p>
        </p:txBody>
      </p:sp>
      <p:sp>
        <p:nvSpPr>
          <p:cNvPr id="15377" name="AutoShape 16"/>
          <p:cNvSpPr>
            <a:spLocks noChangeArrowheads="1"/>
          </p:cNvSpPr>
          <p:nvPr/>
        </p:nvSpPr>
        <p:spPr bwMode="auto">
          <a:xfrm>
            <a:off x="72437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6  1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1  6</a:t>
            </a:r>
          </a:p>
        </p:txBody>
      </p:sp>
      <p:sp>
        <p:nvSpPr>
          <p:cNvPr id="15378" name="AutoShape 17"/>
          <p:cNvSpPr>
            <a:spLocks noChangeArrowheads="1"/>
          </p:cNvSpPr>
          <p:nvPr/>
        </p:nvSpPr>
        <p:spPr bwMode="auto">
          <a:xfrm>
            <a:off x="6096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5379" name="AutoShape 18"/>
          <p:cNvSpPr>
            <a:spLocks noChangeArrowheads="1"/>
          </p:cNvSpPr>
          <p:nvPr/>
        </p:nvSpPr>
        <p:spPr bwMode="auto">
          <a:xfrm>
            <a:off x="1524000" y="5668963"/>
            <a:ext cx="8382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5380" name="AutoShape 19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9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5381" name="AutoShape 20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tx2"/>
                </a:solidFill>
              </a:rPr>
              <a:t> 4</a:t>
            </a:r>
          </a:p>
        </p:txBody>
      </p:sp>
      <p:sp>
        <p:nvSpPr>
          <p:cNvPr id="15382" name="AutoShape 21"/>
          <p:cNvSpPr>
            <a:spLocks noChangeArrowheads="1"/>
          </p:cNvSpPr>
          <p:nvPr/>
        </p:nvSpPr>
        <p:spPr bwMode="auto">
          <a:xfrm>
            <a:off x="50292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3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15383" name="AutoShape 22"/>
          <p:cNvSpPr>
            <a:spLocks noChangeArrowheads="1"/>
          </p:cNvSpPr>
          <p:nvPr/>
        </p:nvSpPr>
        <p:spPr bwMode="auto">
          <a:xfrm>
            <a:off x="6016625" y="566896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8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8</a:t>
            </a:r>
          </a:p>
        </p:txBody>
      </p:sp>
      <p:sp>
        <p:nvSpPr>
          <p:cNvPr id="15384" name="AutoShape 23"/>
          <p:cNvSpPr>
            <a:spLocks noChangeArrowheads="1"/>
          </p:cNvSpPr>
          <p:nvPr/>
        </p:nvSpPr>
        <p:spPr bwMode="auto">
          <a:xfrm>
            <a:off x="71580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6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6</a:t>
            </a:r>
          </a:p>
        </p:txBody>
      </p:sp>
      <p:sp>
        <p:nvSpPr>
          <p:cNvPr id="15385" name="AutoShape 24"/>
          <p:cNvSpPr>
            <a:spLocks noChangeArrowheads="1"/>
          </p:cNvSpPr>
          <p:nvPr/>
        </p:nvSpPr>
        <p:spPr bwMode="auto">
          <a:xfrm>
            <a:off x="81518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1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1</a:t>
            </a:r>
          </a:p>
        </p:txBody>
      </p:sp>
      <p:cxnSp>
        <p:nvCxnSpPr>
          <p:cNvPr id="15386" name="AutoShape 25"/>
          <p:cNvCxnSpPr>
            <a:cxnSpLocks noChangeShapeType="1"/>
            <a:stCxn id="15376" idx="0"/>
            <a:endCxn id="15373" idx="2"/>
          </p:cNvCxnSpPr>
          <p:nvPr/>
        </p:nvCxnSpPr>
        <p:spPr bwMode="auto">
          <a:xfrm flipV="1">
            <a:off x="58562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7" name="AutoShape 26"/>
          <p:cNvCxnSpPr>
            <a:cxnSpLocks noChangeShapeType="1"/>
            <a:stCxn id="15377" idx="0"/>
            <a:endCxn id="15373" idx="2"/>
          </p:cNvCxnSpPr>
          <p:nvPr/>
        </p:nvCxnSpPr>
        <p:spPr bwMode="auto">
          <a:xfrm flipH="1" flipV="1">
            <a:off x="69246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8" name="AutoShape 27"/>
          <p:cNvCxnSpPr>
            <a:cxnSpLocks noChangeShapeType="1"/>
            <a:stCxn id="15382" idx="0"/>
            <a:endCxn id="15376" idx="2"/>
          </p:cNvCxnSpPr>
          <p:nvPr/>
        </p:nvCxnSpPr>
        <p:spPr bwMode="auto">
          <a:xfrm flipV="1">
            <a:off x="53895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9" name="AutoShape 28"/>
          <p:cNvCxnSpPr>
            <a:cxnSpLocks noChangeShapeType="1"/>
            <a:stCxn id="15384" idx="0"/>
            <a:endCxn id="15377" idx="2"/>
          </p:cNvCxnSpPr>
          <p:nvPr/>
        </p:nvCxnSpPr>
        <p:spPr bwMode="auto">
          <a:xfrm flipV="1">
            <a:off x="75120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0" name="AutoShape 29"/>
          <p:cNvCxnSpPr>
            <a:cxnSpLocks noChangeShapeType="1"/>
            <a:stCxn id="15376" idx="2"/>
            <a:endCxn id="15383" idx="0"/>
          </p:cNvCxnSpPr>
          <p:nvPr/>
        </p:nvCxnSpPr>
        <p:spPr bwMode="auto">
          <a:xfrm>
            <a:off x="58562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1" name="AutoShape 30"/>
          <p:cNvCxnSpPr>
            <a:cxnSpLocks noChangeShapeType="1"/>
            <a:stCxn id="15377" idx="2"/>
            <a:endCxn id="15385" idx="0"/>
          </p:cNvCxnSpPr>
          <p:nvPr/>
        </p:nvCxnSpPr>
        <p:spPr bwMode="auto">
          <a:xfrm>
            <a:off x="79914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92" name="AutoShape 31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7  2  9  4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3  8  6  1</a:t>
            </a:r>
            <a:r>
              <a:rPr lang="en-US" altLang="en-US" sz="1800">
                <a:solidFill>
                  <a:schemeClr val="accent1"/>
                </a:solidFill>
              </a:rPr>
              <a:t>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15393" name="AutoShape 32"/>
          <p:cNvCxnSpPr>
            <a:cxnSpLocks noChangeShapeType="1"/>
            <a:stCxn id="15372" idx="0"/>
            <a:endCxn id="15392" idx="2"/>
          </p:cNvCxnSpPr>
          <p:nvPr/>
        </p:nvCxnSpPr>
        <p:spPr bwMode="auto">
          <a:xfrm flipV="1">
            <a:off x="2505075" y="3030538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4" name="AutoShape 33"/>
          <p:cNvCxnSpPr>
            <a:cxnSpLocks noChangeShapeType="1"/>
            <a:stCxn id="15373" idx="0"/>
            <a:endCxn id="15392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95" name="Line 34"/>
          <p:cNvSpPr>
            <a:spLocks noChangeShapeType="1"/>
          </p:cNvSpPr>
          <p:nvPr/>
        </p:nvSpPr>
        <p:spPr bwMode="auto">
          <a:xfrm flipH="1">
            <a:off x="1143000" y="4191000"/>
            <a:ext cx="609600" cy="304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3276600" y="4191000"/>
            <a:ext cx="609600" cy="304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66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Example (cont.)</a:t>
            </a:r>
          </a:p>
        </p:txBody>
      </p:sp>
      <p:sp>
        <p:nvSpPr>
          <p:cNvPr id="16389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call, …, merge, merge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12</a:t>
            </a:fld>
            <a:endParaRPr lang="en-US" altLang="ko-KR"/>
          </a:p>
        </p:txBody>
      </p:sp>
      <p:cxnSp>
        <p:nvCxnSpPr>
          <p:cNvPr id="16390" name="AutoShape 4"/>
          <p:cNvCxnSpPr>
            <a:cxnSpLocks noChangeShapeType="1"/>
            <a:stCxn id="16398" idx="0"/>
            <a:endCxn id="16396" idx="2"/>
          </p:cNvCxnSpPr>
          <p:nvPr/>
        </p:nvCxnSpPr>
        <p:spPr bwMode="auto">
          <a:xfrm flipV="1">
            <a:off x="14366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1" name="AutoShape 5"/>
          <p:cNvCxnSpPr>
            <a:cxnSpLocks noChangeShapeType="1"/>
            <a:stCxn id="16399" idx="0"/>
            <a:endCxn id="16396" idx="2"/>
          </p:cNvCxnSpPr>
          <p:nvPr/>
        </p:nvCxnSpPr>
        <p:spPr bwMode="auto">
          <a:xfrm flipH="1" flipV="1">
            <a:off x="2505075" y="4054475"/>
            <a:ext cx="109855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2" name="AutoShape 6"/>
          <p:cNvCxnSpPr>
            <a:cxnSpLocks noChangeShapeType="1"/>
            <a:stCxn id="16402" idx="0"/>
            <a:endCxn id="16398" idx="2"/>
          </p:cNvCxnSpPr>
          <p:nvPr/>
        </p:nvCxnSpPr>
        <p:spPr bwMode="auto">
          <a:xfrm flipV="1">
            <a:off x="9699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3" name="AutoShape 7"/>
          <p:cNvCxnSpPr>
            <a:cxnSpLocks noChangeShapeType="1"/>
            <a:stCxn id="16404" idx="0"/>
            <a:endCxn id="16399" idx="2"/>
          </p:cNvCxnSpPr>
          <p:nvPr/>
        </p:nvCxnSpPr>
        <p:spPr bwMode="auto">
          <a:xfrm flipV="1">
            <a:off x="3092450" y="5080000"/>
            <a:ext cx="5111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4" name="AutoShape 8"/>
          <p:cNvCxnSpPr>
            <a:cxnSpLocks noChangeShapeType="1"/>
            <a:stCxn id="16398" idx="2"/>
            <a:endCxn id="16403" idx="0"/>
          </p:cNvCxnSpPr>
          <p:nvPr/>
        </p:nvCxnSpPr>
        <p:spPr bwMode="auto">
          <a:xfrm>
            <a:off x="1436688" y="5080000"/>
            <a:ext cx="506412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5" name="AutoShape 9"/>
          <p:cNvCxnSpPr>
            <a:cxnSpLocks noChangeShapeType="1"/>
            <a:stCxn id="16399" idx="2"/>
            <a:endCxn id="16405" idx="0"/>
          </p:cNvCxnSpPr>
          <p:nvPr/>
        </p:nvCxnSpPr>
        <p:spPr bwMode="auto">
          <a:xfrm>
            <a:off x="3603625" y="5080000"/>
            <a:ext cx="4730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6" name="AutoShape 1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 7  2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9  4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</a:t>
            </a:r>
            <a:r>
              <a:rPr lang="en-US" altLang="en-US" sz="1800">
                <a:solidFill>
                  <a:schemeClr val="tx2"/>
                </a:solidFill>
              </a:rPr>
              <a:t>2  4  7  9</a:t>
            </a:r>
          </a:p>
        </p:txBody>
      </p:sp>
      <p:sp>
        <p:nvSpPr>
          <p:cNvPr id="16397" name="AutoShape 11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3  8  6  1 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 1  3  6  8</a:t>
            </a:r>
          </a:p>
        </p:txBody>
      </p:sp>
      <p:sp>
        <p:nvSpPr>
          <p:cNvPr id="16398" name="AutoShape 12"/>
          <p:cNvSpPr>
            <a:spLocks noChangeArrowheads="1"/>
          </p:cNvSpPr>
          <p:nvPr/>
        </p:nvSpPr>
        <p:spPr bwMode="auto">
          <a:xfrm>
            <a:off x="7429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2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2  7</a:t>
            </a:r>
          </a:p>
        </p:txBody>
      </p:sp>
      <p:sp>
        <p:nvSpPr>
          <p:cNvPr id="16399" name="AutoShape 13"/>
          <p:cNvSpPr>
            <a:spLocks noChangeArrowheads="1"/>
          </p:cNvSpPr>
          <p:nvPr/>
        </p:nvSpPr>
        <p:spPr bwMode="auto">
          <a:xfrm>
            <a:off x="2805113" y="4643438"/>
            <a:ext cx="1595437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9  4 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 4  9</a:t>
            </a:r>
          </a:p>
        </p:txBody>
      </p:sp>
      <p:sp>
        <p:nvSpPr>
          <p:cNvPr id="16400" name="AutoShape 14"/>
          <p:cNvSpPr>
            <a:spLocks noChangeArrowheads="1"/>
          </p:cNvSpPr>
          <p:nvPr/>
        </p:nvSpPr>
        <p:spPr bwMode="auto">
          <a:xfrm>
            <a:off x="51625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3  8</a:t>
            </a:r>
            <a:r>
              <a:rPr lang="en-US" altLang="en-US" sz="1800">
                <a:solidFill>
                  <a:schemeClr val="accent1"/>
                </a:solidFill>
              </a:rPr>
              <a:t> 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tx2"/>
                </a:solidFill>
              </a:rPr>
              <a:t>  3  8</a:t>
            </a:r>
          </a:p>
        </p:txBody>
      </p:sp>
      <p:sp>
        <p:nvSpPr>
          <p:cNvPr id="16401" name="AutoShape 15"/>
          <p:cNvSpPr>
            <a:spLocks noChangeArrowheads="1"/>
          </p:cNvSpPr>
          <p:nvPr/>
        </p:nvSpPr>
        <p:spPr bwMode="auto">
          <a:xfrm>
            <a:off x="72437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6  1 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tx2"/>
                </a:solidFill>
              </a:rPr>
              <a:t>  1  6</a:t>
            </a:r>
          </a:p>
        </p:txBody>
      </p:sp>
      <p:sp>
        <p:nvSpPr>
          <p:cNvPr id="16402" name="AutoShape 16"/>
          <p:cNvSpPr>
            <a:spLocks noChangeArrowheads="1"/>
          </p:cNvSpPr>
          <p:nvPr/>
        </p:nvSpPr>
        <p:spPr bwMode="auto">
          <a:xfrm>
            <a:off x="6096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6403" name="AutoShape 17"/>
          <p:cNvSpPr>
            <a:spLocks noChangeArrowheads="1"/>
          </p:cNvSpPr>
          <p:nvPr/>
        </p:nvSpPr>
        <p:spPr bwMode="auto">
          <a:xfrm>
            <a:off x="1524000" y="5668963"/>
            <a:ext cx="8382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6404" name="AutoShape 18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9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6405" name="AutoShape 19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tx2"/>
                </a:solidFill>
              </a:rPr>
              <a:t> 4</a:t>
            </a:r>
          </a:p>
        </p:txBody>
      </p:sp>
      <p:sp>
        <p:nvSpPr>
          <p:cNvPr id="16406" name="AutoShape 20"/>
          <p:cNvSpPr>
            <a:spLocks noChangeArrowheads="1"/>
          </p:cNvSpPr>
          <p:nvPr/>
        </p:nvSpPr>
        <p:spPr bwMode="auto">
          <a:xfrm>
            <a:off x="50292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6407" name="AutoShape 21"/>
          <p:cNvSpPr>
            <a:spLocks noChangeArrowheads="1"/>
          </p:cNvSpPr>
          <p:nvPr/>
        </p:nvSpPr>
        <p:spPr bwMode="auto">
          <a:xfrm>
            <a:off x="6016625" y="566896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8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6408" name="AutoShape 22"/>
          <p:cNvSpPr>
            <a:spLocks noChangeArrowheads="1"/>
          </p:cNvSpPr>
          <p:nvPr/>
        </p:nvSpPr>
        <p:spPr bwMode="auto">
          <a:xfrm>
            <a:off x="71580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6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16409" name="AutoShape 23"/>
          <p:cNvSpPr>
            <a:spLocks noChangeArrowheads="1"/>
          </p:cNvSpPr>
          <p:nvPr/>
        </p:nvSpPr>
        <p:spPr bwMode="auto">
          <a:xfrm>
            <a:off x="81518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1</a:t>
            </a:r>
          </a:p>
        </p:txBody>
      </p:sp>
      <p:cxnSp>
        <p:nvCxnSpPr>
          <p:cNvPr id="16410" name="AutoShape 24"/>
          <p:cNvCxnSpPr>
            <a:cxnSpLocks noChangeShapeType="1"/>
            <a:stCxn id="16400" idx="0"/>
            <a:endCxn id="16397" idx="2"/>
          </p:cNvCxnSpPr>
          <p:nvPr/>
        </p:nvCxnSpPr>
        <p:spPr bwMode="auto">
          <a:xfrm flipV="1">
            <a:off x="5856288" y="4064000"/>
            <a:ext cx="1068387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1" name="AutoShape 25"/>
          <p:cNvCxnSpPr>
            <a:cxnSpLocks noChangeShapeType="1"/>
            <a:stCxn id="16401" idx="0"/>
            <a:endCxn id="16397" idx="2"/>
          </p:cNvCxnSpPr>
          <p:nvPr/>
        </p:nvCxnSpPr>
        <p:spPr bwMode="auto">
          <a:xfrm flipH="1" flipV="1">
            <a:off x="6924675" y="4064000"/>
            <a:ext cx="1066800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2" name="AutoShape 26"/>
          <p:cNvCxnSpPr>
            <a:cxnSpLocks noChangeShapeType="1"/>
            <a:stCxn id="16406" idx="0"/>
            <a:endCxn id="16400" idx="2"/>
          </p:cNvCxnSpPr>
          <p:nvPr/>
        </p:nvCxnSpPr>
        <p:spPr bwMode="auto">
          <a:xfrm flipV="1">
            <a:off x="53895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3" name="AutoShape 27"/>
          <p:cNvCxnSpPr>
            <a:cxnSpLocks noChangeShapeType="1"/>
            <a:stCxn id="16408" idx="0"/>
            <a:endCxn id="16401" idx="2"/>
          </p:cNvCxnSpPr>
          <p:nvPr/>
        </p:nvCxnSpPr>
        <p:spPr bwMode="auto">
          <a:xfrm flipV="1">
            <a:off x="75120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4" name="AutoShape 28"/>
          <p:cNvCxnSpPr>
            <a:cxnSpLocks noChangeShapeType="1"/>
            <a:stCxn id="16400" idx="2"/>
            <a:endCxn id="16407" idx="0"/>
          </p:cNvCxnSpPr>
          <p:nvPr/>
        </p:nvCxnSpPr>
        <p:spPr bwMode="auto">
          <a:xfrm>
            <a:off x="58562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5" name="AutoShape 29"/>
          <p:cNvCxnSpPr>
            <a:cxnSpLocks noChangeShapeType="1"/>
            <a:stCxn id="16401" idx="2"/>
            <a:endCxn id="16409" idx="0"/>
          </p:cNvCxnSpPr>
          <p:nvPr/>
        </p:nvCxnSpPr>
        <p:spPr bwMode="auto">
          <a:xfrm>
            <a:off x="79914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16" name="AutoShape 30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7  2  9  4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3  8  6  1</a:t>
            </a:r>
            <a:r>
              <a:rPr lang="en-US" altLang="en-US" sz="1800">
                <a:solidFill>
                  <a:schemeClr val="accent1"/>
                </a:solidFill>
              </a:rPr>
              <a:t>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16417" name="AutoShape 31"/>
          <p:cNvCxnSpPr>
            <a:cxnSpLocks noChangeShapeType="1"/>
            <a:stCxn id="16396" idx="0"/>
            <a:endCxn id="16416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8" name="AutoShape 32"/>
          <p:cNvCxnSpPr>
            <a:cxnSpLocks noChangeShapeType="1"/>
            <a:stCxn id="16397" idx="0"/>
            <a:endCxn id="16416" idx="2"/>
          </p:cNvCxnSpPr>
          <p:nvPr/>
        </p:nvCxnSpPr>
        <p:spPr bwMode="auto">
          <a:xfrm flipH="1" flipV="1">
            <a:off x="4724400" y="3030538"/>
            <a:ext cx="220027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19" name="Line 33"/>
          <p:cNvSpPr>
            <a:spLocks noChangeShapeType="1"/>
          </p:cNvSpPr>
          <p:nvPr/>
        </p:nvSpPr>
        <p:spPr bwMode="auto">
          <a:xfrm flipH="1">
            <a:off x="5562600" y="4191000"/>
            <a:ext cx="609600" cy="304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Line 34"/>
          <p:cNvSpPr>
            <a:spLocks noChangeShapeType="1"/>
          </p:cNvSpPr>
          <p:nvPr/>
        </p:nvSpPr>
        <p:spPr bwMode="auto">
          <a:xfrm>
            <a:off x="7696200" y="4191000"/>
            <a:ext cx="609600" cy="304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75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Example (cont.)</a:t>
            </a:r>
          </a:p>
        </p:txBody>
      </p:sp>
      <p:sp>
        <p:nvSpPr>
          <p:cNvPr id="17413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Merge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13</a:t>
            </a:fld>
            <a:endParaRPr lang="en-US" altLang="ko-KR"/>
          </a:p>
        </p:txBody>
      </p:sp>
      <p:cxnSp>
        <p:nvCxnSpPr>
          <p:cNvPr id="17414" name="AutoShape 4"/>
          <p:cNvCxnSpPr>
            <a:cxnSpLocks noChangeShapeType="1"/>
            <a:stCxn id="17422" idx="0"/>
            <a:endCxn id="17420" idx="2"/>
          </p:cNvCxnSpPr>
          <p:nvPr/>
        </p:nvCxnSpPr>
        <p:spPr bwMode="auto">
          <a:xfrm flipV="1">
            <a:off x="14366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5" name="AutoShape 5"/>
          <p:cNvCxnSpPr>
            <a:cxnSpLocks noChangeShapeType="1"/>
            <a:stCxn id="17423" idx="0"/>
            <a:endCxn id="17420" idx="2"/>
          </p:cNvCxnSpPr>
          <p:nvPr/>
        </p:nvCxnSpPr>
        <p:spPr bwMode="auto">
          <a:xfrm flipH="1" flipV="1">
            <a:off x="2505075" y="4054475"/>
            <a:ext cx="109855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6" name="AutoShape 6"/>
          <p:cNvCxnSpPr>
            <a:cxnSpLocks noChangeShapeType="1"/>
            <a:stCxn id="17426" idx="0"/>
            <a:endCxn id="17422" idx="2"/>
          </p:cNvCxnSpPr>
          <p:nvPr/>
        </p:nvCxnSpPr>
        <p:spPr bwMode="auto">
          <a:xfrm flipV="1">
            <a:off x="9699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7" name="AutoShape 7"/>
          <p:cNvCxnSpPr>
            <a:cxnSpLocks noChangeShapeType="1"/>
            <a:stCxn id="17428" idx="0"/>
            <a:endCxn id="17423" idx="2"/>
          </p:cNvCxnSpPr>
          <p:nvPr/>
        </p:nvCxnSpPr>
        <p:spPr bwMode="auto">
          <a:xfrm flipV="1">
            <a:off x="3092450" y="5080000"/>
            <a:ext cx="5111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8" name="AutoShape 8"/>
          <p:cNvCxnSpPr>
            <a:cxnSpLocks noChangeShapeType="1"/>
            <a:stCxn id="17422" idx="2"/>
            <a:endCxn id="17427" idx="0"/>
          </p:cNvCxnSpPr>
          <p:nvPr/>
        </p:nvCxnSpPr>
        <p:spPr bwMode="auto">
          <a:xfrm>
            <a:off x="1436688" y="5080000"/>
            <a:ext cx="506412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9" name="AutoShape 9"/>
          <p:cNvCxnSpPr>
            <a:cxnSpLocks noChangeShapeType="1"/>
            <a:stCxn id="17423" idx="2"/>
            <a:endCxn id="17429" idx="0"/>
          </p:cNvCxnSpPr>
          <p:nvPr/>
        </p:nvCxnSpPr>
        <p:spPr bwMode="auto">
          <a:xfrm>
            <a:off x="3603625" y="5080000"/>
            <a:ext cx="4730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0" name="AutoShape 1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 7  2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9  4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</a:t>
            </a:r>
            <a:r>
              <a:rPr lang="en-US" altLang="en-US" sz="1800">
                <a:solidFill>
                  <a:schemeClr val="tx2"/>
                </a:solidFill>
              </a:rPr>
              <a:t>2  4  7  9</a:t>
            </a:r>
          </a:p>
        </p:txBody>
      </p:sp>
      <p:sp>
        <p:nvSpPr>
          <p:cNvPr id="17421" name="AutoShape 11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3  8  6  1 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 1  3  6  8</a:t>
            </a:r>
          </a:p>
        </p:txBody>
      </p:sp>
      <p:sp>
        <p:nvSpPr>
          <p:cNvPr id="17422" name="AutoShape 12"/>
          <p:cNvSpPr>
            <a:spLocks noChangeArrowheads="1"/>
          </p:cNvSpPr>
          <p:nvPr/>
        </p:nvSpPr>
        <p:spPr bwMode="auto">
          <a:xfrm>
            <a:off x="7429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2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2  7</a:t>
            </a:r>
          </a:p>
        </p:txBody>
      </p:sp>
      <p:sp>
        <p:nvSpPr>
          <p:cNvPr id="17423" name="AutoShape 13"/>
          <p:cNvSpPr>
            <a:spLocks noChangeArrowheads="1"/>
          </p:cNvSpPr>
          <p:nvPr/>
        </p:nvSpPr>
        <p:spPr bwMode="auto">
          <a:xfrm>
            <a:off x="2805113" y="4643438"/>
            <a:ext cx="1595437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9  4 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 4  9</a:t>
            </a:r>
          </a:p>
        </p:txBody>
      </p:sp>
      <p:sp>
        <p:nvSpPr>
          <p:cNvPr id="17424" name="AutoShape 14"/>
          <p:cNvSpPr>
            <a:spLocks noChangeArrowheads="1"/>
          </p:cNvSpPr>
          <p:nvPr/>
        </p:nvSpPr>
        <p:spPr bwMode="auto">
          <a:xfrm>
            <a:off x="51625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3  8</a:t>
            </a:r>
            <a:r>
              <a:rPr lang="en-US" altLang="en-US" sz="1800">
                <a:solidFill>
                  <a:schemeClr val="accent1"/>
                </a:solidFill>
              </a:rPr>
              <a:t> 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tx2"/>
                </a:solidFill>
              </a:rPr>
              <a:t>  3  8</a:t>
            </a:r>
          </a:p>
        </p:txBody>
      </p:sp>
      <p:sp>
        <p:nvSpPr>
          <p:cNvPr id="17425" name="AutoShape 15"/>
          <p:cNvSpPr>
            <a:spLocks noChangeArrowheads="1"/>
          </p:cNvSpPr>
          <p:nvPr/>
        </p:nvSpPr>
        <p:spPr bwMode="auto">
          <a:xfrm>
            <a:off x="72437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6  1 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tx2"/>
                </a:solidFill>
              </a:rPr>
              <a:t>  1  6</a:t>
            </a:r>
          </a:p>
        </p:txBody>
      </p:sp>
      <p:sp>
        <p:nvSpPr>
          <p:cNvPr id="17426" name="AutoShape 16"/>
          <p:cNvSpPr>
            <a:spLocks noChangeArrowheads="1"/>
          </p:cNvSpPr>
          <p:nvPr/>
        </p:nvSpPr>
        <p:spPr bwMode="auto">
          <a:xfrm>
            <a:off x="6096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7427" name="AutoShape 17"/>
          <p:cNvSpPr>
            <a:spLocks noChangeArrowheads="1"/>
          </p:cNvSpPr>
          <p:nvPr/>
        </p:nvSpPr>
        <p:spPr bwMode="auto">
          <a:xfrm>
            <a:off x="1524000" y="5668963"/>
            <a:ext cx="8382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7428" name="AutoShape 18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9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7429" name="AutoShape 19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tx2"/>
                </a:solidFill>
              </a:rPr>
              <a:t> 4</a:t>
            </a:r>
          </a:p>
        </p:txBody>
      </p:sp>
      <p:sp>
        <p:nvSpPr>
          <p:cNvPr id="17430" name="AutoShape 20"/>
          <p:cNvSpPr>
            <a:spLocks noChangeArrowheads="1"/>
          </p:cNvSpPr>
          <p:nvPr/>
        </p:nvSpPr>
        <p:spPr bwMode="auto">
          <a:xfrm>
            <a:off x="50292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7431" name="AutoShape 21"/>
          <p:cNvSpPr>
            <a:spLocks noChangeArrowheads="1"/>
          </p:cNvSpPr>
          <p:nvPr/>
        </p:nvSpPr>
        <p:spPr bwMode="auto">
          <a:xfrm>
            <a:off x="6016625" y="566896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8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7432" name="AutoShape 22"/>
          <p:cNvSpPr>
            <a:spLocks noChangeArrowheads="1"/>
          </p:cNvSpPr>
          <p:nvPr/>
        </p:nvSpPr>
        <p:spPr bwMode="auto">
          <a:xfrm>
            <a:off x="71580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6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17433" name="AutoShape 23"/>
          <p:cNvSpPr>
            <a:spLocks noChangeArrowheads="1"/>
          </p:cNvSpPr>
          <p:nvPr/>
        </p:nvSpPr>
        <p:spPr bwMode="auto">
          <a:xfrm>
            <a:off x="81518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1</a:t>
            </a:r>
          </a:p>
        </p:txBody>
      </p:sp>
      <p:cxnSp>
        <p:nvCxnSpPr>
          <p:cNvPr id="17434" name="AutoShape 24"/>
          <p:cNvCxnSpPr>
            <a:cxnSpLocks noChangeShapeType="1"/>
            <a:stCxn id="17424" idx="0"/>
            <a:endCxn id="17421" idx="2"/>
          </p:cNvCxnSpPr>
          <p:nvPr/>
        </p:nvCxnSpPr>
        <p:spPr bwMode="auto">
          <a:xfrm flipV="1">
            <a:off x="58562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5" name="AutoShape 25"/>
          <p:cNvCxnSpPr>
            <a:cxnSpLocks noChangeShapeType="1"/>
            <a:stCxn id="17425" idx="0"/>
            <a:endCxn id="17421" idx="2"/>
          </p:cNvCxnSpPr>
          <p:nvPr/>
        </p:nvCxnSpPr>
        <p:spPr bwMode="auto">
          <a:xfrm flipH="1" flipV="1">
            <a:off x="69246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6" name="AutoShape 26"/>
          <p:cNvCxnSpPr>
            <a:cxnSpLocks noChangeShapeType="1"/>
            <a:stCxn id="17430" idx="0"/>
            <a:endCxn id="17424" idx="2"/>
          </p:cNvCxnSpPr>
          <p:nvPr/>
        </p:nvCxnSpPr>
        <p:spPr bwMode="auto">
          <a:xfrm flipV="1">
            <a:off x="53895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7" name="AutoShape 27"/>
          <p:cNvCxnSpPr>
            <a:cxnSpLocks noChangeShapeType="1"/>
            <a:stCxn id="17432" idx="0"/>
            <a:endCxn id="17425" idx="2"/>
          </p:cNvCxnSpPr>
          <p:nvPr/>
        </p:nvCxnSpPr>
        <p:spPr bwMode="auto">
          <a:xfrm flipV="1">
            <a:off x="75120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8" name="AutoShape 28"/>
          <p:cNvCxnSpPr>
            <a:cxnSpLocks noChangeShapeType="1"/>
            <a:stCxn id="17424" idx="2"/>
            <a:endCxn id="17431" idx="0"/>
          </p:cNvCxnSpPr>
          <p:nvPr/>
        </p:nvCxnSpPr>
        <p:spPr bwMode="auto">
          <a:xfrm>
            <a:off x="58562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9" name="AutoShape 29"/>
          <p:cNvCxnSpPr>
            <a:cxnSpLocks noChangeShapeType="1"/>
            <a:stCxn id="17425" idx="2"/>
            <a:endCxn id="17433" idx="0"/>
          </p:cNvCxnSpPr>
          <p:nvPr/>
        </p:nvCxnSpPr>
        <p:spPr bwMode="auto">
          <a:xfrm>
            <a:off x="79914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40" name="AutoShape 30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7  2  9  4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3  8  6  1</a:t>
            </a:r>
            <a:r>
              <a:rPr lang="en-US" altLang="en-US" sz="1800">
                <a:solidFill>
                  <a:schemeClr val="accent1"/>
                </a:solidFill>
              </a:rPr>
              <a:t> 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chemeClr val="tx2"/>
                </a:solidFill>
              </a:rPr>
              <a:t>1  2  3  4  6  7  8  9</a:t>
            </a:r>
          </a:p>
        </p:txBody>
      </p:sp>
      <p:cxnSp>
        <p:nvCxnSpPr>
          <p:cNvPr id="17441" name="AutoShape 31"/>
          <p:cNvCxnSpPr>
            <a:cxnSpLocks noChangeShapeType="1"/>
            <a:stCxn id="17420" idx="0"/>
            <a:endCxn id="17440" idx="2"/>
          </p:cNvCxnSpPr>
          <p:nvPr/>
        </p:nvCxnSpPr>
        <p:spPr bwMode="auto">
          <a:xfrm flipV="1">
            <a:off x="2505075" y="3040063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2" name="AutoShape 32"/>
          <p:cNvCxnSpPr>
            <a:cxnSpLocks noChangeShapeType="1"/>
            <a:stCxn id="17421" idx="0"/>
            <a:endCxn id="17440" idx="2"/>
          </p:cNvCxnSpPr>
          <p:nvPr/>
        </p:nvCxnSpPr>
        <p:spPr bwMode="auto">
          <a:xfrm flipH="1" flipV="1">
            <a:off x="4724400" y="3040063"/>
            <a:ext cx="220027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43" name="Line 33"/>
          <p:cNvSpPr>
            <a:spLocks noChangeShapeType="1"/>
          </p:cNvSpPr>
          <p:nvPr/>
        </p:nvSpPr>
        <p:spPr bwMode="auto">
          <a:xfrm flipH="1">
            <a:off x="2743200" y="3124200"/>
            <a:ext cx="685800" cy="228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4" name="Line 35"/>
          <p:cNvSpPr>
            <a:spLocks noChangeShapeType="1"/>
          </p:cNvSpPr>
          <p:nvPr/>
        </p:nvSpPr>
        <p:spPr bwMode="auto">
          <a:xfrm>
            <a:off x="6019800" y="3124200"/>
            <a:ext cx="685800" cy="228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72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Divide-and-Conquer (</a:t>
            </a:r>
            <a:r>
              <a:rPr lang="en-US" altLang="en-US">
                <a:ea typeface="Tahoma" charset="0"/>
                <a:cs typeface="Tahoma" charset="0"/>
              </a:rPr>
              <a:t>§ 10.1.1)</a:t>
            </a:r>
          </a:p>
        </p:txBody>
      </p:sp>
      <p:sp>
        <p:nvSpPr>
          <p:cNvPr id="4101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tx2"/>
                </a:solidFill>
              </a:rPr>
              <a:t>Divide-and conquer</a:t>
            </a:r>
            <a:r>
              <a:rPr lang="en-US" altLang="en-US" sz="2000" dirty="0"/>
              <a:t> is a general algorithm design paradigm: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tx2"/>
                </a:solidFill>
              </a:rPr>
              <a:t>Divide</a:t>
            </a:r>
            <a:r>
              <a:rPr lang="en-US" altLang="en-US" sz="1800" dirty="0"/>
              <a:t>: divide the input data </a:t>
            </a:r>
            <a:r>
              <a:rPr lang="en-US" altLang="en-US" sz="1800" b="1" i="1" dirty="0">
                <a:latin typeface="Times New Roman" charset="0"/>
              </a:rPr>
              <a:t>S</a:t>
            </a:r>
            <a:r>
              <a:rPr lang="en-US" altLang="en-US" sz="1800" dirty="0"/>
              <a:t> in two disjoint subsets </a:t>
            </a:r>
            <a:r>
              <a:rPr lang="en-US" altLang="en-US" sz="1800" b="1" i="1" dirty="0">
                <a:latin typeface="Times New Roman" charset="0"/>
              </a:rPr>
              <a:t>S</a:t>
            </a:r>
            <a:r>
              <a:rPr lang="en-US" altLang="en-US" sz="1800" baseline="-25000" dirty="0">
                <a:latin typeface="Times New Roman" charset="0"/>
              </a:rPr>
              <a:t>1</a:t>
            </a:r>
            <a:r>
              <a:rPr lang="en-US" altLang="en-US" sz="1800" b="1" i="1" dirty="0">
                <a:latin typeface="Times New Roman" charset="0"/>
              </a:rPr>
              <a:t> </a:t>
            </a:r>
            <a:r>
              <a:rPr lang="en-US" altLang="en-US" sz="1800" dirty="0"/>
              <a:t>and </a:t>
            </a:r>
            <a:r>
              <a:rPr lang="en-US" altLang="en-US" sz="1800" b="1" i="1" dirty="0">
                <a:latin typeface="Times New Roman" charset="0"/>
              </a:rPr>
              <a:t>S</a:t>
            </a:r>
            <a:r>
              <a:rPr lang="en-US" altLang="en-US" sz="1800" baseline="-25000" dirty="0">
                <a:latin typeface="Times New Roman" charset="0"/>
              </a:rPr>
              <a:t>2</a:t>
            </a: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tx2"/>
                </a:solidFill>
              </a:rPr>
              <a:t>Recur</a:t>
            </a:r>
            <a:r>
              <a:rPr lang="en-US" altLang="en-US" sz="1800" dirty="0"/>
              <a:t>: solve the </a:t>
            </a:r>
            <a:r>
              <a:rPr lang="en-US" altLang="en-US" sz="1800" dirty="0" err="1"/>
              <a:t>subproblems</a:t>
            </a:r>
            <a:r>
              <a:rPr lang="en-US" altLang="en-US" sz="1800" dirty="0"/>
              <a:t> associated with </a:t>
            </a:r>
            <a:r>
              <a:rPr lang="en-US" altLang="en-US" sz="1800" b="1" i="1" dirty="0">
                <a:latin typeface="Times New Roman" charset="0"/>
              </a:rPr>
              <a:t>S</a:t>
            </a:r>
            <a:r>
              <a:rPr lang="en-US" altLang="en-US" sz="1800" baseline="-25000" dirty="0">
                <a:latin typeface="Times New Roman" charset="0"/>
              </a:rPr>
              <a:t>1</a:t>
            </a:r>
            <a:r>
              <a:rPr lang="en-US" altLang="en-US" sz="1800" b="1" i="1" dirty="0">
                <a:latin typeface="Times New Roman" charset="0"/>
              </a:rPr>
              <a:t> </a:t>
            </a:r>
            <a:r>
              <a:rPr lang="en-US" altLang="en-US" sz="1800" dirty="0"/>
              <a:t>and </a:t>
            </a:r>
            <a:r>
              <a:rPr lang="en-US" altLang="en-US" sz="1800" b="1" i="1" dirty="0">
                <a:latin typeface="Times New Roman" charset="0"/>
              </a:rPr>
              <a:t>S</a:t>
            </a:r>
            <a:r>
              <a:rPr lang="en-US" altLang="en-US" sz="1800" baseline="-25000" dirty="0">
                <a:latin typeface="Times New Roman" charset="0"/>
              </a:rPr>
              <a:t>2</a:t>
            </a: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tx2"/>
                </a:solidFill>
              </a:rPr>
              <a:t>Conquer</a:t>
            </a:r>
            <a:r>
              <a:rPr lang="en-US" altLang="en-US" sz="1800" dirty="0"/>
              <a:t>: combine the solutions for </a:t>
            </a:r>
            <a:r>
              <a:rPr lang="en-US" altLang="en-US" sz="1800" b="1" i="1" dirty="0">
                <a:latin typeface="Times New Roman" charset="0"/>
              </a:rPr>
              <a:t>S</a:t>
            </a:r>
            <a:r>
              <a:rPr lang="en-US" altLang="en-US" sz="1800" baseline="-25000" dirty="0">
                <a:latin typeface="Times New Roman" charset="0"/>
              </a:rPr>
              <a:t>1</a:t>
            </a:r>
            <a:r>
              <a:rPr lang="en-US" altLang="en-US" sz="1800" b="1" i="1" dirty="0">
                <a:latin typeface="Times New Roman" charset="0"/>
              </a:rPr>
              <a:t> </a:t>
            </a:r>
            <a:r>
              <a:rPr lang="en-US" altLang="en-US" sz="1800" dirty="0"/>
              <a:t>and </a:t>
            </a:r>
            <a:r>
              <a:rPr lang="en-US" altLang="en-US" sz="1800" b="1" i="1" dirty="0">
                <a:latin typeface="Times New Roman" charset="0"/>
              </a:rPr>
              <a:t>S</a:t>
            </a:r>
            <a:r>
              <a:rPr lang="en-US" altLang="en-US" sz="1800" baseline="-25000" dirty="0">
                <a:latin typeface="Times New Roman" charset="0"/>
              </a:rPr>
              <a:t>2</a:t>
            </a:r>
            <a:r>
              <a:rPr lang="en-US" altLang="en-US" sz="1800" dirty="0"/>
              <a:t> into a solution for </a:t>
            </a:r>
            <a:r>
              <a:rPr lang="en-US" altLang="en-US" sz="1800" b="1" i="1" dirty="0">
                <a:latin typeface="Times New Roman" charset="0"/>
              </a:rPr>
              <a:t>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The base case for the recursion are </a:t>
            </a:r>
            <a:r>
              <a:rPr lang="en-US" altLang="en-US" sz="2000" dirty="0" err="1"/>
              <a:t>subproblems</a:t>
            </a:r>
            <a:r>
              <a:rPr lang="en-US" altLang="en-US" sz="2000" dirty="0"/>
              <a:t> of size 0 or 1</a:t>
            </a:r>
          </a:p>
        </p:txBody>
      </p:sp>
      <p:sp>
        <p:nvSpPr>
          <p:cNvPr id="4102" name="Rectangle 4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tx2"/>
                </a:solidFill>
              </a:rPr>
              <a:t>Merge-sort</a:t>
            </a:r>
            <a:r>
              <a:rPr lang="en-US" altLang="en-US" sz="2000" dirty="0"/>
              <a:t> is a sorting algorithm based on the divide-and-conquer paradigm 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Like heap-sort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It uses a comparator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It has </a:t>
            </a:r>
            <a:r>
              <a:rPr lang="en-US" altLang="en-US" sz="1800" b="1" i="1" dirty="0">
                <a:latin typeface="Times New Roman" charset="0"/>
              </a:rPr>
              <a:t>O</a:t>
            </a:r>
            <a:r>
              <a:rPr lang="en-US" altLang="en-US" sz="1800" dirty="0">
                <a:latin typeface="Times New Roman" charset="0"/>
              </a:rPr>
              <a:t>(</a:t>
            </a:r>
            <a:r>
              <a:rPr lang="en-US" altLang="en-US" sz="1800" b="1" i="1" dirty="0">
                <a:latin typeface="Times New Roman" charset="0"/>
              </a:rPr>
              <a:t>n</a:t>
            </a:r>
            <a:r>
              <a:rPr lang="en-US" altLang="en-US" sz="1800" dirty="0">
                <a:latin typeface="Times New Roman" charset="0"/>
              </a:rPr>
              <a:t> log </a:t>
            </a:r>
            <a:r>
              <a:rPr lang="en-US" altLang="en-US" sz="1800" b="1" i="1" dirty="0">
                <a:latin typeface="Times New Roman" charset="0"/>
              </a:rPr>
              <a:t>n</a:t>
            </a:r>
            <a:r>
              <a:rPr lang="en-US" altLang="en-US" sz="1800" dirty="0">
                <a:latin typeface="Times New Roman" charset="0"/>
              </a:rPr>
              <a:t>) </a:t>
            </a:r>
            <a:r>
              <a:rPr lang="en-US" altLang="en-US" sz="1800" dirty="0"/>
              <a:t>running time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Unlike heap-sort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It does not use an auxiliary priority queue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It accesses data in a sequential manner (suitable to sort data on a disk)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Disk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 dirty="0"/>
              <a:t>Fast when accessing data sequentially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49DB9-758D-4A23-930A-3B6D36D854FF}" type="slidenum">
              <a:rPr lang="ko-KR" altLang="en-US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19173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Merge-Sort (</a:t>
            </a:r>
            <a:r>
              <a:rPr lang="en-US" altLang="en-US">
                <a:ea typeface="Tahoma" charset="0"/>
                <a:cs typeface="Tahoma" charset="0"/>
              </a:rPr>
              <a:t>§ 10.1)</a:t>
            </a:r>
          </a:p>
        </p:txBody>
      </p:sp>
      <p:sp>
        <p:nvSpPr>
          <p:cNvPr id="5125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Merge-sort on an input sequence </a:t>
            </a:r>
            <a:r>
              <a:rPr lang="en-US" altLang="en-US" sz="2400" b="1" i="1" dirty="0">
                <a:latin typeface="Times New Roman" charset="0"/>
              </a:rPr>
              <a:t>S</a:t>
            </a:r>
            <a:r>
              <a:rPr lang="en-US" altLang="en-US" sz="2400" dirty="0"/>
              <a:t> with </a:t>
            </a:r>
            <a:r>
              <a:rPr lang="en-US" altLang="en-US" sz="2400" b="1" i="1" dirty="0">
                <a:latin typeface="Times New Roman" charset="0"/>
              </a:rPr>
              <a:t>n</a:t>
            </a:r>
            <a:r>
              <a:rPr lang="en-US" altLang="en-US" sz="2400" dirty="0"/>
              <a:t> elements consists of three steps: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tx2"/>
                </a:solidFill>
              </a:rPr>
              <a:t>Divide</a:t>
            </a:r>
            <a:r>
              <a:rPr lang="en-US" altLang="en-US" sz="2000" dirty="0"/>
              <a:t>: partition </a:t>
            </a:r>
            <a:r>
              <a:rPr lang="en-US" altLang="en-US" sz="2000" b="1" i="1" dirty="0">
                <a:latin typeface="Times New Roman" charset="0"/>
              </a:rPr>
              <a:t>S</a:t>
            </a:r>
            <a:r>
              <a:rPr lang="en-US" altLang="en-US" sz="2000" dirty="0"/>
              <a:t> into two sequences </a:t>
            </a:r>
            <a:r>
              <a:rPr lang="en-US" altLang="en-US" sz="2000" b="1" i="1" dirty="0">
                <a:latin typeface="Times New Roman" charset="0"/>
              </a:rPr>
              <a:t>S</a:t>
            </a:r>
            <a:r>
              <a:rPr lang="en-US" altLang="en-US" sz="2000" baseline="-25000" dirty="0">
                <a:latin typeface="Times New Roman" charset="0"/>
              </a:rPr>
              <a:t>1</a:t>
            </a:r>
            <a:r>
              <a:rPr lang="en-US" altLang="en-US" sz="2000" b="1" i="1" dirty="0">
                <a:latin typeface="Times New Roman" charset="0"/>
              </a:rPr>
              <a:t> </a:t>
            </a:r>
            <a:r>
              <a:rPr lang="en-US" altLang="en-US" sz="2000" dirty="0"/>
              <a:t>and </a:t>
            </a:r>
            <a:r>
              <a:rPr lang="en-US" altLang="en-US" sz="2000" b="1" i="1" dirty="0">
                <a:latin typeface="Times New Roman" charset="0"/>
              </a:rPr>
              <a:t>S</a:t>
            </a:r>
            <a:r>
              <a:rPr lang="en-US" altLang="en-US" sz="2000" baseline="-25000" dirty="0">
                <a:latin typeface="Times New Roman" charset="0"/>
              </a:rPr>
              <a:t>2</a:t>
            </a:r>
            <a:r>
              <a:rPr lang="en-US" altLang="en-US" sz="2000" dirty="0"/>
              <a:t> of about </a:t>
            </a:r>
            <a:r>
              <a:rPr lang="en-US" altLang="en-US" sz="2000" b="1" i="1" dirty="0">
                <a:latin typeface="Times New Roman" charset="0"/>
              </a:rPr>
              <a:t>n</a:t>
            </a:r>
            <a:r>
              <a:rPr lang="en-US" altLang="en-US" sz="2000" dirty="0">
                <a:latin typeface="Symbol" charset="2"/>
              </a:rPr>
              <a:t>/</a:t>
            </a:r>
            <a:r>
              <a:rPr lang="en-US" altLang="en-US" sz="2000" dirty="0">
                <a:latin typeface="Times New Roman" charset="0"/>
              </a:rPr>
              <a:t>2</a:t>
            </a:r>
            <a:r>
              <a:rPr lang="en-US" altLang="en-US" sz="2000" dirty="0"/>
              <a:t> elements each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tx2"/>
                </a:solidFill>
              </a:rPr>
              <a:t>Recur</a:t>
            </a:r>
            <a:r>
              <a:rPr lang="en-US" altLang="en-US" sz="2000" dirty="0"/>
              <a:t>: recursively sort </a:t>
            </a:r>
            <a:r>
              <a:rPr lang="en-US" altLang="en-US" sz="2000" b="1" i="1" dirty="0">
                <a:latin typeface="Times New Roman" charset="0"/>
              </a:rPr>
              <a:t>S</a:t>
            </a:r>
            <a:r>
              <a:rPr lang="en-US" altLang="en-US" sz="2000" baseline="-25000" dirty="0">
                <a:latin typeface="Times New Roman" charset="0"/>
              </a:rPr>
              <a:t>1</a:t>
            </a:r>
            <a:r>
              <a:rPr lang="en-US" altLang="en-US" sz="2000" b="1" i="1" dirty="0">
                <a:latin typeface="Times New Roman" charset="0"/>
              </a:rPr>
              <a:t> </a:t>
            </a:r>
            <a:r>
              <a:rPr lang="en-US" altLang="en-US" sz="2000" dirty="0"/>
              <a:t>and </a:t>
            </a:r>
            <a:r>
              <a:rPr lang="en-US" altLang="en-US" sz="2000" b="1" i="1" dirty="0">
                <a:latin typeface="Times New Roman" charset="0"/>
              </a:rPr>
              <a:t>S</a:t>
            </a:r>
            <a:r>
              <a:rPr lang="en-US" altLang="en-US" sz="2000" baseline="-25000" dirty="0">
                <a:latin typeface="Times New Roman" charset="0"/>
              </a:rPr>
              <a:t>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tx2"/>
                </a:solidFill>
              </a:rPr>
              <a:t>Conquer</a:t>
            </a:r>
            <a:r>
              <a:rPr lang="en-US" altLang="en-US" sz="2000" dirty="0"/>
              <a:t>: merge </a:t>
            </a:r>
            <a:r>
              <a:rPr lang="en-US" altLang="en-US" sz="2000" b="1" i="1" dirty="0">
                <a:latin typeface="Times New Roman" charset="0"/>
              </a:rPr>
              <a:t>S</a:t>
            </a:r>
            <a:r>
              <a:rPr lang="en-US" altLang="en-US" sz="2000" baseline="-25000" dirty="0">
                <a:latin typeface="Times New Roman" charset="0"/>
              </a:rPr>
              <a:t>1</a:t>
            </a:r>
            <a:r>
              <a:rPr lang="en-US" altLang="en-US" sz="2000" b="1" i="1" dirty="0">
                <a:latin typeface="Times New Roman" charset="0"/>
              </a:rPr>
              <a:t> </a:t>
            </a:r>
            <a:r>
              <a:rPr lang="en-US" altLang="en-US" sz="2000" dirty="0"/>
              <a:t>and </a:t>
            </a:r>
            <a:r>
              <a:rPr lang="en-US" altLang="en-US" sz="2000" b="1" i="1" dirty="0">
                <a:latin typeface="Times New Roman" charset="0"/>
              </a:rPr>
              <a:t>S</a:t>
            </a:r>
            <a:r>
              <a:rPr lang="en-US" altLang="en-US" sz="2000" baseline="-25000" dirty="0">
                <a:latin typeface="Times New Roman" charset="0"/>
              </a:rPr>
              <a:t>2 </a:t>
            </a:r>
            <a:r>
              <a:rPr lang="en-US" altLang="en-US" sz="2000" dirty="0"/>
              <a:t>into a unique sorted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49DB9-758D-4A23-930A-3B6D36D854FF}" type="slidenum">
              <a:rPr lang="ko-KR" altLang="en-US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724400" y="1676400"/>
            <a:ext cx="4038600" cy="3300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29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342900" defTabSz="3429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3429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3429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3429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20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altLang="en-US" sz="2000">
                <a:latin typeface="Times New Roman" charset="0"/>
              </a:rPr>
              <a:t> </a:t>
            </a:r>
            <a:r>
              <a:rPr lang="en-US" altLang="en-US" sz="2000" b="1" i="1">
                <a:solidFill>
                  <a:schemeClr val="tx2"/>
                </a:solidFill>
                <a:latin typeface="Times New Roman" charset="0"/>
              </a:rPr>
              <a:t>mergeSort</a:t>
            </a:r>
            <a:r>
              <a:rPr lang="en-US" altLang="en-US" sz="20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altLang="en-US" sz="2000" b="1" i="1">
                <a:solidFill>
                  <a:schemeClr val="tx2"/>
                </a:solidFill>
                <a:latin typeface="Times New Roman" charset="0"/>
              </a:rPr>
              <a:t>S, C</a:t>
            </a:r>
            <a:r>
              <a:rPr lang="en-US" altLang="en-US" sz="20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20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altLang="en-US" sz="2000" b="1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altLang="en-US" sz="2000">
                <a:latin typeface="Times New Roman" charset="0"/>
              </a:rPr>
              <a:t> 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sequence 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S 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with 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 					elements, comparator 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C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 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altLang="en-US" sz="2000" b="1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altLang="en-US" sz="2000">
                <a:latin typeface="Times New Roman" charset="0"/>
              </a:rPr>
              <a:t> 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sequence 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 sorted</a:t>
            </a:r>
          </a:p>
          <a:p>
            <a:pPr lvl="1" algn="l" eaLnBrk="1" hangingPunct="1"/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	according to 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C</a:t>
            </a:r>
            <a:endParaRPr lang="en-US" altLang="en-US" sz="2000">
              <a:solidFill>
                <a:schemeClr val="tx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2000" b="1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altLang="en-US" sz="20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S.size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() </a:t>
            </a:r>
            <a:r>
              <a:rPr lang="en-US" altLang="en-US" sz="2000" b="1">
                <a:solidFill>
                  <a:schemeClr val="accent2"/>
                </a:solidFill>
                <a:latin typeface="Times New Roman" charset="0"/>
                <a:sym typeface="Symbol" charset="2"/>
              </a:rPr>
              <a:t>&gt; 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1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altLang="en-US" sz="2000" baseline="-2500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, 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altLang="en-US" sz="2000" baseline="-25000">
                <a:solidFill>
                  <a:schemeClr val="accent2"/>
                </a:solidFill>
                <a:latin typeface="Times New Roman" charset="0"/>
              </a:rPr>
              <a:t>2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)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00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partition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,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 n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/2) 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mergeSort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altLang="en-US" sz="2000" baseline="-2500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,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 C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mergeSort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altLang="en-US" sz="2000" baseline="-25000">
                <a:solidFill>
                  <a:schemeClr val="accent2"/>
                </a:solidFill>
                <a:latin typeface="Times New Roman" charset="0"/>
              </a:rPr>
              <a:t>2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,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 C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00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merge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altLang="en-US" sz="2000" baseline="-2500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,</a:t>
            </a:r>
            <a:r>
              <a:rPr lang="en-US" altLang="en-US" sz="2000" b="1" i="1">
                <a:solidFill>
                  <a:schemeClr val="accent2"/>
                </a:solidFill>
                <a:latin typeface="Times New Roman" charset="0"/>
              </a:rPr>
              <a:t> S</a:t>
            </a:r>
            <a:r>
              <a:rPr lang="en-US" altLang="en-US" sz="2000" baseline="-25000">
                <a:solidFill>
                  <a:schemeClr val="accent2"/>
                </a:solidFill>
                <a:latin typeface="Times New Roman" charset="0"/>
              </a:rPr>
              <a:t>2</a:t>
            </a:r>
            <a:r>
              <a:rPr lang="en-US" altLang="en-US" sz="2000">
                <a:solidFill>
                  <a:schemeClr val="accent2"/>
                </a:solidFill>
                <a:latin typeface="Times New Roman" charset="0"/>
              </a:rPr>
              <a:t>)</a:t>
            </a:r>
            <a:endParaRPr lang="en-US" altLang="en-US" sz="2000" b="1" i="1">
              <a:solidFill>
                <a:schemeClr val="accent2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22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Merging Two Sorted Sequences</a:t>
            </a:r>
          </a:p>
        </p:txBody>
      </p:sp>
      <p:sp>
        <p:nvSpPr>
          <p:cNvPr id="6149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sz="half" idx="1"/>
          </p:nvPr>
        </p:nvSpPr>
        <p:spPr>
          <a:xfrm>
            <a:off x="380998" y="1212850"/>
            <a:ext cx="3276601" cy="526414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The conquer step of merge-sort consists of merging two sorted sequences </a:t>
            </a:r>
            <a:r>
              <a:rPr lang="en-US" altLang="en-US" sz="2000" b="1" i="1" dirty="0"/>
              <a:t>A </a:t>
            </a:r>
            <a:r>
              <a:rPr lang="en-US" altLang="en-US" sz="2000" dirty="0"/>
              <a:t>and </a:t>
            </a:r>
            <a:r>
              <a:rPr lang="en-US" altLang="en-US" sz="2000" b="1" i="1" dirty="0"/>
              <a:t>B</a:t>
            </a:r>
            <a:r>
              <a:rPr lang="en-US" altLang="en-US" sz="2000" dirty="0"/>
              <a:t> into a sorted sequence </a:t>
            </a:r>
            <a:r>
              <a:rPr lang="en-US" altLang="en-US" sz="2000" b="1" i="1" dirty="0"/>
              <a:t>S </a:t>
            </a:r>
            <a:r>
              <a:rPr lang="en-US" altLang="en-US" sz="2000" dirty="0"/>
              <a:t>containing the union of the elements of </a:t>
            </a:r>
            <a:r>
              <a:rPr lang="en-US" altLang="en-US" sz="2000" b="1" i="1" dirty="0"/>
              <a:t>A </a:t>
            </a:r>
            <a:r>
              <a:rPr lang="en-US" altLang="en-US" sz="2000" dirty="0"/>
              <a:t>and </a:t>
            </a:r>
            <a:r>
              <a:rPr lang="en-US" altLang="en-US" sz="2000" b="1" i="1" dirty="0"/>
              <a:t>B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Merging two sorted sequences, each with </a:t>
            </a:r>
            <a:r>
              <a:rPr lang="en-US" altLang="en-US" sz="2000" b="1" i="1" dirty="0"/>
              <a:t>n</a:t>
            </a:r>
            <a:r>
              <a:rPr lang="en-US" altLang="en-US" sz="2000" dirty="0"/>
              <a:t>/2 elements and implemented by means of a doubly linked list, takes </a:t>
            </a:r>
            <a:r>
              <a:rPr lang="en-US" altLang="en-US" sz="2000" b="1" i="1" dirty="0"/>
              <a:t>O</a:t>
            </a:r>
            <a:r>
              <a:rPr lang="en-US" altLang="en-US" sz="2000" dirty="0"/>
              <a:t>(</a:t>
            </a:r>
            <a:r>
              <a:rPr lang="en-US" altLang="en-US" sz="2000" b="1" i="1" dirty="0"/>
              <a:t>n</a:t>
            </a:r>
            <a:r>
              <a:rPr lang="en-US" altLang="en-US" sz="2000" dirty="0"/>
              <a:t>)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4114800" y="1587500"/>
            <a:ext cx="4876800" cy="475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29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342900" defTabSz="3429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3429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3429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3429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altLang="en-US" sz="1800">
                <a:latin typeface="Times New Roman" charset="0"/>
              </a:rPr>
              <a:t> </a:t>
            </a:r>
            <a:r>
              <a:rPr lang="en-US" altLang="en-US" sz="1800" b="1" i="1">
                <a:solidFill>
                  <a:schemeClr val="tx2"/>
                </a:solidFill>
                <a:latin typeface="Times New Roman" charset="0"/>
              </a:rPr>
              <a:t>merge</a:t>
            </a:r>
            <a:r>
              <a:rPr lang="en-US" alt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altLang="en-US" sz="1800" b="1" i="1">
                <a:solidFill>
                  <a:schemeClr val="tx2"/>
                </a:solidFill>
                <a:latin typeface="Times New Roman" charset="0"/>
              </a:rPr>
              <a:t>A, B</a:t>
            </a:r>
            <a:r>
              <a:rPr lang="en-US" altLang="en-US" sz="18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altLang="en-US" sz="1800" b="1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altLang="en-US" sz="1800">
                <a:latin typeface="Times New Roman" charset="0"/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sequences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A 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and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B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 with</a:t>
            </a:r>
            <a:br>
              <a:rPr lang="en-US" altLang="en-US" sz="1800">
                <a:solidFill>
                  <a:schemeClr val="accent2"/>
                </a:solidFill>
                <a:latin typeface="Times New Roman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		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altLang="en-US" sz="1800">
                <a:solidFill>
                  <a:schemeClr val="accent2"/>
                </a:solidFill>
                <a:latin typeface="Symbol" charset="2"/>
              </a:rPr>
              <a:t>/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2 elements each 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altLang="en-US" sz="1800" b="1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altLang="en-US" sz="1800">
                <a:latin typeface="Times New Roman" charset="0"/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sorted sequence of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A </a:t>
            </a:r>
            <a:r>
              <a:rPr lang="en-US" altLang="en-US" sz="2000">
                <a:latin typeface="Symbol" charset="2"/>
                <a:sym typeface="Symbol" charset="2"/>
              </a:rPr>
              <a:t>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 B</a:t>
            </a:r>
            <a:endParaRPr lang="en-US" alt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endParaRPr lang="en-US" altLang="en-US" sz="800" b="1" i="1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S </a:t>
            </a:r>
            <a:r>
              <a:rPr lang="en-US" altLang="en-US" sz="180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empty sequence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charset="0"/>
              </a:rPr>
              <a:t>while</a:t>
            </a:r>
            <a:r>
              <a:rPr lang="en-US" alt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 sz="1800">
                <a:solidFill>
                  <a:srgbClr val="000000"/>
                </a:solidFill>
                <a:latin typeface="Symbol" charset="2"/>
                <a:sym typeface="Symbol" charset="2"/>
              </a:rPr>
              <a:t>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A.empty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()  </a:t>
            </a:r>
            <a:r>
              <a:rPr lang="en-US" altLang="en-US" sz="2000" b="1">
                <a:solidFill>
                  <a:srgbClr val="000000"/>
                </a:solidFill>
                <a:latin typeface="Symbol" charset="2"/>
                <a:sym typeface="Symbol" charset="2"/>
              </a:rPr>
              <a:t></a:t>
            </a:r>
            <a:r>
              <a:rPr lang="en-US" altLang="en-US" sz="1800">
                <a:latin typeface="Symbol" charset="2"/>
                <a:sym typeface="Symbol" charset="2"/>
              </a:rPr>
              <a:t> </a:t>
            </a:r>
            <a:r>
              <a:rPr lang="en-US" altLang="en-US" sz="1800">
                <a:solidFill>
                  <a:srgbClr val="000000"/>
                </a:solidFill>
                <a:latin typeface="Symbol" charset="2"/>
                <a:sym typeface="Symbol" charset="2"/>
              </a:rPr>
              <a:t>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B.empty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()</a:t>
            </a:r>
            <a:endParaRPr lang="en-US" altLang="en-US" sz="180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altLang="en-US" sz="1800" b="1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alt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A.front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()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1800">
                <a:solidFill>
                  <a:srgbClr val="000000"/>
                </a:solidFill>
                <a:latin typeface="Times New Roman" charset="0"/>
                <a:sym typeface="Symbol" charset="2"/>
              </a:rPr>
              <a:t>&lt;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B.front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S.addBack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A.front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());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A.eraseFront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();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altLang="en-US" sz="1800" b="1">
                <a:solidFill>
                  <a:srgbClr val="000000"/>
                </a:solidFill>
                <a:latin typeface="Times New Roman" charset="0"/>
              </a:rPr>
              <a:t>else</a:t>
            </a:r>
            <a:endParaRPr lang="en-US" altLang="en-US" sz="1800">
              <a:solidFill>
                <a:schemeClr val="tx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 S.addBack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B.front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());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B.eraseFront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();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charset="0"/>
              </a:rPr>
              <a:t>while</a:t>
            </a:r>
            <a:r>
              <a:rPr lang="en-US" alt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 sz="1800">
                <a:solidFill>
                  <a:srgbClr val="000000"/>
                </a:solidFill>
                <a:latin typeface="Symbol" charset="2"/>
                <a:sym typeface="Symbol" charset="2"/>
              </a:rPr>
              <a:t>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A.empty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()		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 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	S.addBack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A.front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());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A.eraseFront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();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charset="0"/>
              </a:rPr>
              <a:t>while</a:t>
            </a:r>
            <a:r>
              <a:rPr lang="en-US" alt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 sz="1800">
                <a:solidFill>
                  <a:srgbClr val="000000"/>
                </a:solidFill>
                <a:latin typeface="Symbol" charset="2"/>
                <a:sym typeface="Symbol" charset="2"/>
              </a:rPr>
              <a:t>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B.empty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()		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 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	S.addBack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B.front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());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B.eraseFront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();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charset="0"/>
              </a:rPr>
              <a:t>return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050379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Merge-Sort Tree</a:t>
            </a:r>
          </a:p>
        </p:txBody>
      </p:sp>
      <p:sp>
        <p:nvSpPr>
          <p:cNvPr id="7173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An execution of merge-sort is depicted by a binary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each node represents a recursive call of merge-sort and stores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unsorted sequence before the execution and its partition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sorted sequence at the end of the execution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the root is the initial call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the leaves are calls on subsequences of size 0 or 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7174" name="AutoShape 4"/>
          <p:cNvSpPr>
            <a:spLocks noChangeArrowheads="1"/>
          </p:cNvSpPr>
          <p:nvPr/>
        </p:nvSpPr>
        <p:spPr bwMode="auto">
          <a:xfrm>
            <a:off x="2743200" y="3810000"/>
            <a:ext cx="36576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7  2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/>
              <a:t> 9  4  </a:t>
            </a:r>
            <a:r>
              <a:rPr lang="en-US" altLang="en-US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/>
              <a:t>  </a:t>
            </a:r>
            <a:r>
              <a:rPr lang="en-US" altLang="en-US">
                <a:solidFill>
                  <a:schemeClr val="tx2"/>
                </a:solidFill>
              </a:rPr>
              <a:t>2  4  7  9</a:t>
            </a:r>
          </a:p>
        </p:txBody>
      </p:sp>
      <p:sp>
        <p:nvSpPr>
          <p:cNvPr id="7175" name="AutoShape 5"/>
          <p:cNvSpPr>
            <a:spLocks noChangeArrowheads="1"/>
          </p:cNvSpPr>
          <p:nvPr/>
        </p:nvSpPr>
        <p:spPr bwMode="auto">
          <a:xfrm>
            <a:off x="1981200" y="4724400"/>
            <a:ext cx="21336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7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/>
              <a:t> 2  </a:t>
            </a:r>
            <a:r>
              <a:rPr lang="en-US" altLang="en-US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/>
              <a:t>  </a:t>
            </a:r>
            <a:r>
              <a:rPr lang="en-US" altLang="en-US">
                <a:solidFill>
                  <a:schemeClr val="tx2"/>
                </a:solidFill>
              </a:rPr>
              <a:t>2  7</a:t>
            </a:r>
          </a:p>
        </p:txBody>
      </p:sp>
      <p:sp>
        <p:nvSpPr>
          <p:cNvPr id="7176" name="AutoShape 6"/>
          <p:cNvSpPr>
            <a:spLocks noChangeArrowheads="1"/>
          </p:cNvSpPr>
          <p:nvPr/>
        </p:nvSpPr>
        <p:spPr bwMode="auto">
          <a:xfrm>
            <a:off x="5029200" y="4724400"/>
            <a:ext cx="21336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9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/>
              <a:t> 4  </a:t>
            </a:r>
            <a:r>
              <a:rPr lang="en-US" altLang="en-US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/>
              <a:t>  </a:t>
            </a:r>
            <a:r>
              <a:rPr lang="en-US" altLang="en-US">
                <a:solidFill>
                  <a:schemeClr val="tx2"/>
                </a:solidFill>
              </a:rPr>
              <a:t>4  9</a:t>
            </a:r>
          </a:p>
        </p:txBody>
      </p:sp>
      <p:sp>
        <p:nvSpPr>
          <p:cNvPr id="7177" name="AutoShape 7"/>
          <p:cNvSpPr>
            <a:spLocks noChangeArrowheads="1"/>
          </p:cNvSpPr>
          <p:nvPr/>
        </p:nvSpPr>
        <p:spPr bwMode="auto">
          <a:xfrm>
            <a:off x="1866900" y="5638800"/>
            <a:ext cx="1028700" cy="609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7 </a:t>
            </a:r>
            <a:r>
              <a:rPr lang="en-US" altLang="en-US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/>
              <a:t> </a:t>
            </a:r>
            <a:r>
              <a:rPr lang="en-US" altLang="en-US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7178" name="AutoShape 8"/>
          <p:cNvSpPr>
            <a:spLocks noChangeArrowheads="1"/>
          </p:cNvSpPr>
          <p:nvPr/>
        </p:nvSpPr>
        <p:spPr bwMode="auto">
          <a:xfrm>
            <a:off x="3276600" y="5638800"/>
            <a:ext cx="990600" cy="609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2 </a:t>
            </a:r>
            <a:r>
              <a:rPr lang="en-US" altLang="en-US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/>
              <a:t> </a:t>
            </a:r>
            <a:r>
              <a:rPr lang="en-US" altLang="en-US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7179" name="AutoShape 9"/>
          <p:cNvSpPr>
            <a:spLocks noChangeArrowheads="1"/>
          </p:cNvSpPr>
          <p:nvPr/>
        </p:nvSpPr>
        <p:spPr bwMode="auto">
          <a:xfrm>
            <a:off x="4905375" y="5638800"/>
            <a:ext cx="1009650" cy="609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9 </a:t>
            </a:r>
            <a:r>
              <a:rPr lang="en-US" altLang="en-US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/>
              <a:t> </a:t>
            </a:r>
            <a:r>
              <a:rPr lang="en-US" altLang="en-US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7180" name="AutoShape 10"/>
          <p:cNvSpPr>
            <a:spLocks noChangeArrowheads="1"/>
          </p:cNvSpPr>
          <p:nvPr/>
        </p:nvSpPr>
        <p:spPr bwMode="auto">
          <a:xfrm>
            <a:off x="6324600" y="5638800"/>
            <a:ext cx="981075" cy="609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4 </a:t>
            </a:r>
            <a:r>
              <a:rPr lang="en-US" altLang="en-US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/>
              <a:t> </a:t>
            </a:r>
            <a:r>
              <a:rPr lang="en-US" altLang="en-US">
                <a:solidFill>
                  <a:schemeClr val="tx2"/>
                </a:solidFill>
              </a:rPr>
              <a:t>4</a:t>
            </a:r>
          </a:p>
        </p:txBody>
      </p:sp>
      <p:cxnSp>
        <p:nvCxnSpPr>
          <p:cNvPr id="7181" name="AutoShape 11"/>
          <p:cNvCxnSpPr>
            <a:cxnSpLocks noChangeShapeType="1"/>
            <a:stCxn id="7175" idx="0"/>
            <a:endCxn id="7174" idx="2"/>
          </p:cNvCxnSpPr>
          <p:nvPr/>
        </p:nvCxnSpPr>
        <p:spPr bwMode="auto">
          <a:xfrm flipV="1">
            <a:off x="3048000" y="4429125"/>
            <a:ext cx="1524000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2" name="AutoShape 12"/>
          <p:cNvCxnSpPr>
            <a:cxnSpLocks noChangeShapeType="1"/>
            <a:stCxn id="7176" idx="0"/>
            <a:endCxn id="7174" idx="2"/>
          </p:cNvCxnSpPr>
          <p:nvPr/>
        </p:nvCxnSpPr>
        <p:spPr bwMode="auto">
          <a:xfrm flipH="1" flipV="1">
            <a:off x="4572000" y="4429125"/>
            <a:ext cx="1524000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3" name="AutoShape 13"/>
          <p:cNvCxnSpPr>
            <a:cxnSpLocks noChangeShapeType="1"/>
            <a:stCxn id="7177" idx="0"/>
            <a:endCxn id="7175" idx="2"/>
          </p:cNvCxnSpPr>
          <p:nvPr/>
        </p:nvCxnSpPr>
        <p:spPr bwMode="auto">
          <a:xfrm flipV="1">
            <a:off x="2381250" y="5343525"/>
            <a:ext cx="666750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4" name="AutoShape 14"/>
          <p:cNvCxnSpPr>
            <a:cxnSpLocks noChangeShapeType="1"/>
            <a:stCxn id="7179" idx="0"/>
            <a:endCxn id="7176" idx="2"/>
          </p:cNvCxnSpPr>
          <p:nvPr/>
        </p:nvCxnSpPr>
        <p:spPr bwMode="auto">
          <a:xfrm flipV="1">
            <a:off x="5410200" y="5343525"/>
            <a:ext cx="685800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5" name="AutoShape 15"/>
          <p:cNvCxnSpPr>
            <a:cxnSpLocks noChangeShapeType="1"/>
            <a:stCxn id="7175" idx="2"/>
            <a:endCxn id="7178" idx="0"/>
          </p:cNvCxnSpPr>
          <p:nvPr/>
        </p:nvCxnSpPr>
        <p:spPr bwMode="auto">
          <a:xfrm>
            <a:off x="3048000" y="5343525"/>
            <a:ext cx="723900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6" name="AutoShape 16"/>
          <p:cNvCxnSpPr>
            <a:cxnSpLocks noChangeShapeType="1"/>
            <a:stCxn id="7176" idx="2"/>
            <a:endCxn id="7180" idx="0"/>
          </p:cNvCxnSpPr>
          <p:nvPr/>
        </p:nvCxnSpPr>
        <p:spPr bwMode="auto">
          <a:xfrm>
            <a:off x="6096000" y="5343525"/>
            <a:ext cx="719138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19400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of Merge-Sort</a:t>
            </a:r>
          </a:p>
        </p:txBody>
      </p:sp>
      <p:sp>
        <p:nvSpPr>
          <p:cNvPr id="18437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The height </a:t>
            </a:r>
            <a:r>
              <a:rPr lang="en-US" altLang="en-US" sz="2000" b="1" i="1" dirty="0">
                <a:latin typeface="Times New Roman" charset="0"/>
              </a:rPr>
              <a:t>h</a:t>
            </a:r>
            <a:r>
              <a:rPr lang="en-US" altLang="en-US" sz="2000" dirty="0"/>
              <a:t> of the merge-sort tree is </a:t>
            </a:r>
            <a:r>
              <a:rPr lang="en-US" altLang="en-US" sz="2000" b="1" i="1" dirty="0">
                <a:latin typeface="Times New Roman" charset="0"/>
              </a:rPr>
              <a:t>O</a:t>
            </a:r>
            <a:r>
              <a:rPr lang="en-US" altLang="en-US" sz="2000" dirty="0">
                <a:latin typeface="Times New Roman" charset="0"/>
              </a:rPr>
              <a:t>(log </a:t>
            </a:r>
            <a:r>
              <a:rPr lang="en-US" altLang="en-US" sz="2000" b="1" i="1" dirty="0">
                <a:latin typeface="Times New Roman" charset="0"/>
              </a:rPr>
              <a:t>n</a:t>
            </a:r>
            <a:r>
              <a:rPr lang="en-US" altLang="en-US" sz="2000" dirty="0">
                <a:latin typeface="Times New Roman" charset="0"/>
              </a:rPr>
              <a:t>)</a:t>
            </a:r>
            <a:r>
              <a:rPr lang="en-US" altLang="en-US" sz="2000" dirty="0"/>
              <a:t> </a:t>
            </a:r>
          </a:p>
          <a:p>
            <a:pPr lvl="1" eaLnBrk="1" hangingPunct="1"/>
            <a:r>
              <a:rPr lang="en-US" altLang="en-US" sz="1800" dirty="0"/>
              <a:t>at each recursive call we divide in half the sequence, </a:t>
            </a:r>
            <a:endParaRPr lang="en-US" altLang="en-US" sz="1800" dirty="0">
              <a:latin typeface="Times New Roman" charset="0"/>
            </a:endParaRPr>
          </a:p>
          <a:p>
            <a:pPr eaLnBrk="1" hangingPunct="1"/>
            <a:r>
              <a:rPr lang="en-US" altLang="en-US" sz="2000" dirty="0"/>
              <a:t>The overall amount or work done at the nodes of depth </a:t>
            </a:r>
            <a:r>
              <a:rPr lang="en-US" altLang="en-US" sz="2000" b="1" i="1" dirty="0" err="1">
                <a:latin typeface="Times New Roman" charset="0"/>
              </a:rPr>
              <a:t>i</a:t>
            </a:r>
            <a:r>
              <a:rPr lang="en-US" altLang="en-US" sz="2000" b="1" i="1" dirty="0">
                <a:latin typeface="Times New Roman" charset="0"/>
              </a:rPr>
              <a:t> </a:t>
            </a:r>
            <a:r>
              <a:rPr lang="en-US" altLang="en-US" sz="2000" dirty="0"/>
              <a:t>is </a:t>
            </a:r>
            <a:r>
              <a:rPr lang="en-US" altLang="en-US" sz="2000" b="1" i="1" dirty="0">
                <a:latin typeface="Times New Roman" charset="0"/>
              </a:rPr>
              <a:t>O</a:t>
            </a:r>
            <a:r>
              <a:rPr lang="en-US" altLang="en-US" sz="2000" dirty="0">
                <a:latin typeface="Times New Roman" charset="0"/>
              </a:rPr>
              <a:t>(</a:t>
            </a:r>
            <a:r>
              <a:rPr lang="en-US" altLang="en-US" sz="2000" b="1" i="1" dirty="0">
                <a:latin typeface="Times New Roman" charset="0"/>
              </a:rPr>
              <a:t>n</a:t>
            </a:r>
            <a:r>
              <a:rPr lang="en-US" altLang="en-US" sz="2000" dirty="0">
                <a:latin typeface="Times New Roman" charset="0"/>
              </a:rPr>
              <a:t>)</a:t>
            </a:r>
            <a:r>
              <a:rPr lang="en-US" altLang="en-US" sz="2000" dirty="0"/>
              <a:t> </a:t>
            </a:r>
          </a:p>
          <a:p>
            <a:pPr lvl="1" eaLnBrk="1" hangingPunct="1"/>
            <a:r>
              <a:rPr lang="en-US" altLang="en-US" sz="1800" dirty="0"/>
              <a:t>we partition and merge </a:t>
            </a:r>
            <a:r>
              <a:rPr lang="en-US" altLang="en-US" sz="1800" dirty="0">
                <a:latin typeface="Times New Roman" charset="0"/>
              </a:rPr>
              <a:t>2</a:t>
            </a:r>
            <a:r>
              <a:rPr lang="en-US" altLang="en-US" sz="1800" b="1" i="1" baseline="30000" dirty="0">
                <a:latin typeface="Times New Roman" charset="0"/>
              </a:rPr>
              <a:t>i</a:t>
            </a:r>
            <a:r>
              <a:rPr lang="en-US" altLang="en-US" sz="1800" dirty="0"/>
              <a:t> sequences of size </a:t>
            </a:r>
            <a:r>
              <a:rPr lang="en-US" altLang="en-US" sz="1800" b="1" i="1" dirty="0">
                <a:latin typeface="Times New Roman" charset="0"/>
              </a:rPr>
              <a:t>n</a:t>
            </a:r>
            <a:r>
              <a:rPr lang="en-US" altLang="en-US" sz="1800" b="1" dirty="0">
                <a:latin typeface="Symbol" charset="2"/>
              </a:rPr>
              <a:t>/</a:t>
            </a:r>
            <a:r>
              <a:rPr lang="en-US" altLang="en-US" sz="1800" dirty="0">
                <a:latin typeface="Times New Roman" charset="0"/>
              </a:rPr>
              <a:t>2</a:t>
            </a:r>
            <a:r>
              <a:rPr lang="en-US" altLang="en-US" sz="1800" b="1" i="1" baseline="30000" dirty="0">
                <a:latin typeface="Times New Roman" charset="0"/>
              </a:rPr>
              <a:t>i</a:t>
            </a:r>
            <a:r>
              <a:rPr lang="en-US" altLang="en-US" sz="1800" dirty="0"/>
              <a:t> </a:t>
            </a:r>
          </a:p>
          <a:p>
            <a:pPr lvl="1" eaLnBrk="1" hangingPunct="1"/>
            <a:r>
              <a:rPr lang="en-US" altLang="en-US" sz="1800" dirty="0"/>
              <a:t>we make </a:t>
            </a:r>
            <a:r>
              <a:rPr lang="en-US" altLang="en-US" sz="1800" dirty="0">
                <a:latin typeface="Times New Roman" charset="0"/>
              </a:rPr>
              <a:t>2</a:t>
            </a:r>
            <a:r>
              <a:rPr lang="en-US" altLang="en-US" sz="1800" b="1" i="1" baseline="30000" dirty="0">
                <a:latin typeface="Times New Roman" charset="0"/>
              </a:rPr>
              <a:t>i</a:t>
            </a:r>
            <a:r>
              <a:rPr lang="en-US" altLang="en-US" sz="1800" baseline="30000" dirty="0">
                <a:latin typeface="Symbol" charset="2"/>
              </a:rPr>
              <a:t>+</a:t>
            </a:r>
            <a:r>
              <a:rPr lang="en-US" altLang="en-US" sz="1800" baseline="30000" dirty="0">
                <a:latin typeface="Times New Roman" charset="0"/>
              </a:rPr>
              <a:t>1</a:t>
            </a:r>
            <a:r>
              <a:rPr lang="en-US" altLang="en-US" sz="1800" dirty="0"/>
              <a:t> recursive calls</a:t>
            </a:r>
          </a:p>
          <a:p>
            <a:pPr eaLnBrk="1" hangingPunct="1"/>
            <a:r>
              <a:rPr lang="en-US" altLang="en-US" sz="2000" dirty="0"/>
              <a:t>Thus, the total running time of merge-sort is </a:t>
            </a:r>
            <a:r>
              <a:rPr lang="en-US" altLang="en-US" sz="2000" b="1" i="1" dirty="0">
                <a:latin typeface="Times New Roman" charset="0"/>
              </a:rPr>
              <a:t>O</a:t>
            </a:r>
            <a:r>
              <a:rPr lang="en-US" altLang="en-US" sz="2000" dirty="0">
                <a:latin typeface="Times New Roman" charset="0"/>
              </a:rPr>
              <a:t>(</a:t>
            </a:r>
            <a:r>
              <a:rPr lang="en-US" altLang="en-US" sz="2000" b="1" i="1" dirty="0">
                <a:latin typeface="Times New Roman" charset="0"/>
              </a:rPr>
              <a:t>n</a:t>
            </a:r>
            <a:r>
              <a:rPr lang="en-US" altLang="en-US" sz="2000" dirty="0">
                <a:latin typeface="Times New Roman" charset="0"/>
              </a:rPr>
              <a:t> log </a:t>
            </a:r>
            <a:r>
              <a:rPr lang="en-US" altLang="en-US" sz="2000" b="1" i="1" dirty="0">
                <a:latin typeface="Times New Roman" charset="0"/>
              </a:rPr>
              <a:t>n</a:t>
            </a:r>
            <a:r>
              <a:rPr lang="en-US" altLang="en-US" sz="2000" dirty="0">
                <a:latin typeface="Times New Roman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18</a:t>
            </a:fld>
            <a:endParaRPr lang="en-US" altLang="ko-KR"/>
          </a:p>
        </p:txBody>
      </p:sp>
      <p:grpSp>
        <p:nvGrpSpPr>
          <p:cNvPr id="18438" name="Group 36"/>
          <p:cNvGrpSpPr>
            <a:grpSpLocks/>
          </p:cNvGrpSpPr>
          <p:nvPr/>
        </p:nvGrpSpPr>
        <p:grpSpPr bwMode="auto">
          <a:xfrm>
            <a:off x="3429000" y="4391025"/>
            <a:ext cx="4191000" cy="1785938"/>
            <a:chOff x="384" y="1632"/>
            <a:chExt cx="5184" cy="2208"/>
          </a:xfrm>
        </p:grpSpPr>
        <p:cxnSp>
          <p:nvCxnSpPr>
            <p:cNvPr id="18455" name="AutoShape 4"/>
            <p:cNvCxnSpPr>
              <a:cxnSpLocks noChangeShapeType="1"/>
              <a:stCxn id="18482" idx="0"/>
              <a:endCxn id="18461" idx="2"/>
            </p:cNvCxnSpPr>
            <p:nvPr/>
          </p:nvCxnSpPr>
          <p:spPr bwMode="auto">
            <a:xfrm flipV="1">
              <a:off x="905" y="2548"/>
              <a:ext cx="673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6" name="AutoShape 5"/>
            <p:cNvCxnSpPr>
              <a:cxnSpLocks noChangeShapeType="1"/>
              <a:stCxn id="18483" idx="0"/>
              <a:endCxn id="18461" idx="2"/>
            </p:cNvCxnSpPr>
            <p:nvPr/>
          </p:nvCxnSpPr>
          <p:spPr bwMode="auto">
            <a:xfrm flipH="1" flipV="1">
              <a:off x="1578" y="2548"/>
              <a:ext cx="67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7" name="AutoShape 6"/>
            <p:cNvCxnSpPr>
              <a:cxnSpLocks noChangeShapeType="1"/>
              <a:stCxn id="18474" idx="0"/>
              <a:endCxn id="18482" idx="2"/>
            </p:cNvCxnSpPr>
            <p:nvPr/>
          </p:nvCxnSpPr>
          <p:spPr bwMode="auto">
            <a:xfrm flipV="1">
              <a:off x="611" y="3194"/>
              <a:ext cx="294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8" name="AutoShape 7"/>
            <p:cNvCxnSpPr>
              <a:cxnSpLocks noChangeShapeType="1"/>
              <a:stCxn id="18476" idx="0"/>
              <a:endCxn id="18483" idx="2"/>
            </p:cNvCxnSpPr>
            <p:nvPr/>
          </p:nvCxnSpPr>
          <p:spPr bwMode="auto">
            <a:xfrm flipV="1">
              <a:off x="1948" y="3194"/>
              <a:ext cx="30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9" name="AutoShape 8"/>
            <p:cNvCxnSpPr>
              <a:cxnSpLocks noChangeShapeType="1"/>
              <a:stCxn id="18482" idx="2"/>
              <a:endCxn id="18475" idx="0"/>
            </p:cNvCxnSpPr>
            <p:nvPr/>
          </p:nvCxnSpPr>
          <p:spPr bwMode="auto">
            <a:xfrm>
              <a:off x="905" y="3194"/>
              <a:ext cx="320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60" name="AutoShape 9"/>
            <p:cNvCxnSpPr>
              <a:cxnSpLocks noChangeShapeType="1"/>
              <a:stCxn id="18483" idx="2"/>
              <a:endCxn id="18477" idx="0"/>
            </p:cNvCxnSpPr>
            <p:nvPr/>
          </p:nvCxnSpPr>
          <p:spPr bwMode="auto">
            <a:xfrm>
              <a:off x="2250" y="3194"/>
              <a:ext cx="318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1" name="AutoShape 10"/>
            <p:cNvSpPr>
              <a:spLocks noChangeArrowheads="1"/>
            </p:cNvSpPr>
            <p:nvPr/>
          </p:nvSpPr>
          <p:spPr bwMode="auto">
            <a:xfrm>
              <a:off x="771" y="2279"/>
              <a:ext cx="161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 sz="1800">
                <a:solidFill>
                  <a:schemeClr val="accent1"/>
                </a:solidFill>
              </a:endParaRPr>
            </a:p>
          </p:txBody>
        </p:sp>
        <p:sp>
          <p:nvSpPr>
            <p:cNvPr id="18462" name="AutoShape 11"/>
            <p:cNvSpPr>
              <a:spLocks noChangeArrowheads="1"/>
            </p:cNvSpPr>
            <p:nvPr/>
          </p:nvSpPr>
          <p:spPr bwMode="auto">
            <a:xfrm>
              <a:off x="3555" y="2279"/>
              <a:ext cx="161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 sz="1800">
                <a:solidFill>
                  <a:schemeClr val="accent1"/>
                </a:solidFill>
              </a:endParaRPr>
            </a:p>
          </p:txBody>
        </p:sp>
        <p:grpSp>
          <p:nvGrpSpPr>
            <p:cNvPr id="18463" name="Group 12"/>
            <p:cNvGrpSpPr>
              <a:grpSpLocks/>
            </p:cNvGrpSpPr>
            <p:nvPr/>
          </p:nvGrpSpPr>
          <p:grpSpPr bwMode="auto">
            <a:xfrm>
              <a:off x="468" y="2925"/>
              <a:ext cx="5037" cy="269"/>
              <a:chOff x="468" y="3168"/>
              <a:chExt cx="5037" cy="269"/>
            </a:xfrm>
          </p:grpSpPr>
          <p:sp>
            <p:nvSpPr>
              <p:cNvPr id="18482" name="AutoShape 13"/>
              <p:cNvSpPr>
                <a:spLocks noChangeArrowheads="1"/>
              </p:cNvSpPr>
              <p:nvPr/>
            </p:nvSpPr>
            <p:spPr bwMode="auto">
              <a:xfrm>
                <a:off x="468" y="3168"/>
                <a:ext cx="874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8483" name="AutoShape 14"/>
              <p:cNvSpPr>
                <a:spLocks noChangeArrowheads="1"/>
              </p:cNvSpPr>
              <p:nvPr/>
            </p:nvSpPr>
            <p:spPr bwMode="auto">
              <a:xfrm>
                <a:off x="1779" y="3168"/>
                <a:ext cx="942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8484" name="AutoShape 15"/>
              <p:cNvSpPr>
                <a:spLocks noChangeArrowheads="1"/>
              </p:cNvSpPr>
              <p:nvPr/>
            </p:nvSpPr>
            <p:spPr bwMode="auto">
              <a:xfrm>
                <a:off x="3252" y="3168"/>
                <a:ext cx="874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8485" name="AutoShape 16"/>
              <p:cNvSpPr>
                <a:spLocks noChangeArrowheads="1"/>
              </p:cNvSpPr>
              <p:nvPr/>
            </p:nvSpPr>
            <p:spPr bwMode="auto">
              <a:xfrm>
                <a:off x="4563" y="3168"/>
                <a:ext cx="942" cy="26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18464" name="Group 17"/>
            <p:cNvGrpSpPr>
              <a:grpSpLocks/>
            </p:cNvGrpSpPr>
            <p:nvPr/>
          </p:nvGrpSpPr>
          <p:grpSpPr bwMode="auto">
            <a:xfrm>
              <a:off x="384" y="3571"/>
              <a:ext cx="5184" cy="269"/>
              <a:chOff x="384" y="3571"/>
              <a:chExt cx="5184" cy="269"/>
            </a:xfrm>
          </p:grpSpPr>
          <p:sp>
            <p:nvSpPr>
              <p:cNvPr id="18474" name="AutoShape 18"/>
              <p:cNvSpPr>
                <a:spLocks noChangeArrowheads="1"/>
              </p:cNvSpPr>
              <p:nvPr/>
            </p:nvSpPr>
            <p:spPr bwMode="auto">
              <a:xfrm>
                <a:off x="384" y="3571"/>
                <a:ext cx="454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8475" name="AutoShape 19"/>
              <p:cNvSpPr>
                <a:spLocks noChangeArrowheads="1"/>
              </p:cNvSpPr>
              <p:nvPr/>
            </p:nvSpPr>
            <p:spPr bwMode="auto">
              <a:xfrm>
                <a:off x="1006" y="3571"/>
                <a:ext cx="437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8476" name="AutoShape 20"/>
              <p:cNvSpPr>
                <a:spLocks noChangeArrowheads="1"/>
              </p:cNvSpPr>
              <p:nvPr/>
            </p:nvSpPr>
            <p:spPr bwMode="auto">
              <a:xfrm>
                <a:off x="1725" y="3571"/>
                <a:ext cx="445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8477" name="AutoShape 21"/>
              <p:cNvSpPr>
                <a:spLocks noChangeArrowheads="1"/>
              </p:cNvSpPr>
              <p:nvPr/>
            </p:nvSpPr>
            <p:spPr bwMode="auto">
              <a:xfrm>
                <a:off x="2351" y="3571"/>
                <a:ext cx="433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8478" name="AutoShape 22"/>
              <p:cNvSpPr>
                <a:spLocks noChangeArrowheads="1"/>
              </p:cNvSpPr>
              <p:nvPr/>
            </p:nvSpPr>
            <p:spPr bwMode="auto">
              <a:xfrm>
                <a:off x="3168" y="3571"/>
                <a:ext cx="454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8479" name="AutoShape 23"/>
              <p:cNvSpPr>
                <a:spLocks noChangeArrowheads="1"/>
              </p:cNvSpPr>
              <p:nvPr/>
            </p:nvSpPr>
            <p:spPr bwMode="auto">
              <a:xfrm>
                <a:off x="3790" y="3571"/>
                <a:ext cx="437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8480" name="AutoShape 24"/>
              <p:cNvSpPr>
                <a:spLocks noChangeArrowheads="1"/>
              </p:cNvSpPr>
              <p:nvPr/>
            </p:nvSpPr>
            <p:spPr bwMode="auto">
              <a:xfrm>
                <a:off x="4509" y="3571"/>
                <a:ext cx="445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8481" name="AutoShape 25"/>
              <p:cNvSpPr>
                <a:spLocks noChangeArrowheads="1"/>
              </p:cNvSpPr>
              <p:nvPr/>
            </p:nvSpPr>
            <p:spPr bwMode="auto">
              <a:xfrm>
                <a:off x="5135" y="3571"/>
                <a:ext cx="433" cy="269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chemeClr val="folHlink"/>
                  </a:solidFill>
                </a:endParaRPr>
              </a:p>
            </p:txBody>
          </p:sp>
        </p:grpSp>
        <p:cxnSp>
          <p:nvCxnSpPr>
            <p:cNvPr id="18465" name="AutoShape 26"/>
            <p:cNvCxnSpPr>
              <a:cxnSpLocks noChangeShapeType="1"/>
              <a:stCxn id="18484" idx="0"/>
              <a:endCxn id="18462" idx="2"/>
            </p:cNvCxnSpPr>
            <p:nvPr/>
          </p:nvCxnSpPr>
          <p:spPr bwMode="auto">
            <a:xfrm flipV="1">
              <a:off x="3689" y="2548"/>
              <a:ext cx="673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66" name="AutoShape 27"/>
            <p:cNvCxnSpPr>
              <a:cxnSpLocks noChangeShapeType="1"/>
              <a:stCxn id="18485" idx="0"/>
              <a:endCxn id="18462" idx="2"/>
            </p:cNvCxnSpPr>
            <p:nvPr/>
          </p:nvCxnSpPr>
          <p:spPr bwMode="auto">
            <a:xfrm flipH="1" flipV="1">
              <a:off x="4362" y="2548"/>
              <a:ext cx="67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67" name="AutoShape 28"/>
            <p:cNvCxnSpPr>
              <a:cxnSpLocks noChangeShapeType="1"/>
              <a:stCxn id="18478" idx="0"/>
              <a:endCxn id="18484" idx="2"/>
            </p:cNvCxnSpPr>
            <p:nvPr/>
          </p:nvCxnSpPr>
          <p:spPr bwMode="auto">
            <a:xfrm flipV="1">
              <a:off x="3395" y="3194"/>
              <a:ext cx="294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68" name="AutoShape 29"/>
            <p:cNvCxnSpPr>
              <a:cxnSpLocks noChangeShapeType="1"/>
              <a:stCxn id="18480" idx="0"/>
              <a:endCxn id="18485" idx="2"/>
            </p:cNvCxnSpPr>
            <p:nvPr/>
          </p:nvCxnSpPr>
          <p:spPr bwMode="auto">
            <a:xfrm flipV="1">
              <a:off x="4732" y="3194"/>
              <a:ext cx="302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69" name="AutoShape 30"/>
            <p:cNvCxnSpPr>
              <a:cxnSpLocks noChangeShapeType="1"/>
              <a:stCxn id="18484" idx="2"/>
              <a:endCxn id="18479" idx="0"/>
            </p:cNvCxnSpPr>
            <p:nvPr/>
          </p:nvCxnSpPr>
          <p:spPr bwMode="auto">
            <a:xfrm>
              <a:off x="3689" y="3194"/>
              <a:ext cx="320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0" name="AutoShape 31"/>
            <p:cNvCxnSpPr>
              <a:cxnSpLocks noChangeShapeType="1"/>
              <a:stCxn id="18485" idx="2"/>
              <a:endCxn id="18481" idx="0"/>
            </p:cNvCxnSpPr>
            <p:nvPr/>
          </p:nvCxnSpPr>
          <p:spPr bwMode="auto">
            <a:xfrm>
              <a:off x="5034" y="3194"/>
              <a:ext cx="318" cy="37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71" name="AutoShape 32"/>
            <p:cNvSpPr>
              <a:spLocks noChangeArrowheads="1"/>
            </p:cNvSpPr>
            <p:nvPr/>
          </p:nvSpPr>
          <p:spPr bwMode="auto">
            <a:xfrm>
              <a:off x="1440" y="1632"/>
              <a:ext cx="3072" cy="27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 sz="1800">
                <a:solidFill>
                  <a:schemeClr val="accent1"/>
                </a:solidFill>
              </a:endParaRPr>
            </a:p>
          </p:txBody>
        </p:sp>
        <p:cxnSp>
          <p:nvCxnSpPr>
            <p:cNvPr id="18472" name="AutoShape 33"/>
            <p:cNvCxnSpPr>
              <a:cxnSpLocks noChangeShapeType="1"/>
              <a:stCxn id="18461" idx="0"/>
              <a:endCxn id="18471" idx="2"/>
            </p:cNvCxnSpPr>
            <p:nvPr/>
          </p:nvCxnSpPr>
          <p:spPr bwMode="auto">
            <a:xfrm flipV="1">
              <a:off x="1578" y="1903"/>
              <a:ext cx="1398" cy="3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3" name="AutoShape 34"/>
            <p:cNvCxnSpPr>
              <a:cxnSpLocks noChangeShapeType="1"/>
              <a:stCxn id="18462" idx="0"/>
              <a:endCxn id="18471" idx="2"/>
            </p:cNvCxnSpPr>
            <p:nvPr/>
          </p:nvCxnSpPr>
          <p:spPr bwMode="auto">
            <a:xfrm flipH="1" flipV="1">
              <a:off x="2976" y="1903"/>
              <a:ext cx="1386" cy="3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161957" name="Group 165"/>
          <p:cNvGraphicFramePr>
            <a:graphicFrameLocks noGrp="1"/>
          </p:cNvGraphicFramePr>
          <p:nvPr/>
        </p:nvGraphicFramePr>
        <p:xfrm>
          <a:off x="1219200" y="3943350"/>
          <a:ext cx="2057400" cy="2381251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depth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#seqs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size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</a:rPr>
                        <a:t>/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endParaRPr kumimoji="0" lang="en-US" altLang="en-US" sz="1800" b="1" i="1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2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r>
                        <a:rPr kumimoji="0" lang="en-US" altLang="en-US" sz="18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</a:rPr>
                        <a:t>/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  <a:r>
                        <a:rPr kumimoji="0" lang="en-US" altLang="en-US" sz="18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8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473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Another Analysis: Recurrence Equation (1)</a:t>
            </a:r>
          </a:p>
        </p:txBody>
      </p:sp>
      <p:sp>
        <p:nvSpPr>
          <p:cNvPr id="18437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t (n): the worst-case running time of merge-sort</a:t>
            </a:r>
          </a:p>
          <a:p>
            <a:pPr eaLnBrk="1" hangingPunct="1"/>
            <a:r>
              <a:rPr lang="en-US" altLang="en-US" sz="2000" dirty="0"/>
              <a:t>For simplicity, n is a power of 2. Then, we have the following: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How to compute the order of t(n)?</a:t>
            </a:r>
          </a:p>
          <a:p>
            <a:pPr eaLnBrk="1" hangingPunct="1"/>
            <a:r>
              <a:rPr lang="en-US" altLang="en-US" sz="2000" dirty="0"/>
              <a:t>Applying the equation recursively,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We get the following general equation: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We stop this when </a:t>
            </a:r>
            <a:r>
              <a:rPr lang="en-US" altLang="en-US" sz="2000" b="1" i="1" dirty="0">
                <a:latin typeface="Times New Roman" charset="0"/>
              </a:rPr>
              <a:t>n</a:t>
            </a:r>
            <a:r>
              <a:rPr lang="en-US" altLang="en-US" sz="2000" b="1" dirty="0">
                <a:latin typeface="Symbol" charset="2"/>
              </a:rPr>
              <a:t>/</a:t>
            </a:r>
            <a:r>
              <a:rPr lang="en-US" altLang="en-US" sz="2000" dirty="0">
                <a:latin typeface="Times New Roman" charset="0"/>
              </a:rPr>
              <a:t>2</a:t>
            </a:r>
            <a:r>
              <a:rPr lang="en-US" altLang="en-US" sz="2000" b="1" i="1" baseline="30000" dirty="0">
                <a:latin typeface="Times New Roman" charset="0"/>
              </a:rPr>
              <a:t>i </a:t>
            </a:r>
            <a:r>
              <a:rPr lang="en-US" altLang="en-US" sz="2000" b="1" i="1" dirty="0">
                <a:latin typeface="Times New Roman" charset="0"/>
              </a:rPr>
              <a:t>=1, i.e., </a:t>
            </a:r>
            <a:r>
              <a:rPr lang="en-US" altLang="en-US" sz="2000" b="1" i="1" dirty="0" err="1">
                <a:latin typeface="Times New Roman" charset="0"/>
              </a:rPr>
              <a:t>i</a:t>
            </a:r>
            <a:r>
              <a:rPr lang="en-US" altLang="en-US" sz="2000" b="1" i="1" dirty="0">
                <a:latin typeface="Times New Roman" charset="0"/>
              </a:rPr>
              <a:t> = log n</a:t>
            </a:r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19</a:t>
            </a:fld>
            <a:endParaRPr lang="en-US" altLang="ko-K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58" y="1840549"/>
            <a:ext cx="3594100" cy="8264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429000"/>
            <a:ext cx="6184900" cy="10162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4719942"/>
            <a:ext cx="3048000" cy="52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1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We will look at this table later </a:t>
            </a:r>
            <a:r>
              <a:rPr lang="mr-IN" altLang="en-US" dirty="0"/>
              <a:t>…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49DB9-758D-4A23-930A-3B6D36D854FF}" type="slidenum">
              <a:rPr lang="ko-KR" altLang="en-US" smtClean="0"/>
              <a:pPr>
                <a:defRPr/>
              </a:pPr>
              <a:t>2</a:t>
            </a:fld>
            <a:endParaRPr lang="en-US" altLang="ko-KR"/>
          </a:p>
        </p:txBody>
      </p:sp>
      <p:graphicFrame>
        <p:nvGraphicFramePr>
          <p:cNvPr id="144608" name="Group 1248"/>
          <p:cNvGraphicFramePr>
            <a:graphicFrameLocks noGrp="1"/>
          </p:cNvGraphicFramePr>
          <p:nvPr/>
        </p:nvGraphicFramePr>
        <p:xfrm>
          <a:off x="857250" y="1628775"/>
          <a:ext cx="7543800" cy="4688498"/>
        </p:xfrm>
        <a:graphic>
          <a:graphicData uri="http://schemas.openxmlformats.org/drawingml/2006/table">
            <a:tbl>
              <a:tblPr/>
              <a:tblGrid>
                <a:gridCol w="2071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1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Algorithm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Notes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selection-sort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slow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for small data sets (&lt; 1K)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insertion-sort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slow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for small data sets (&lt; 1K)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heap-sort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log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fast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for large data sets (1K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—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1M)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3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merge-sort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log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fast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sequential data access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for huge data sets (&gt; 1M)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371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Another Analysis: Recurrence Equation (2)</a:t>
            </a:r>
          </a:p>
        </p:txBody>
      </p:sp>
      <p:sp>
        <p:nvSpPr>
          <p:cNvPr id="18437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Then, we have the following, and thus we are done.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20</a:t>
            </a:fld>
            <a:endParaRPr lang="en-US" altLang="ko-K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676400"/>
            <a:ext cx="49022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661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 of Sorting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49DB9-758D-4A23-930A-3B6D36D854FF}" type="slidenum">
              <a:rPr lang="ko-KR" altLang="en-US" smtClean="0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144608" name="Group 1248"/>
          <p:cNvGraphicFramePr>
            <a:graphicFrameLocks noGrp="1"/>
          </p:cNvGraphicFramePr>
          <p:nvPr/>
        </p:nvGraphicFramePr>
        <p:xfrm>
          <a:off x="857250" y="1628775"/>
          <a:ext cx="7543800" cy="4688498"/>
        </p:xfrm>
        <a:graphic>
          <a:graphicData uri="http://schemas.openxmlformats.org/drawingml/2006/table">
            <a:tbl>
              <a:tblPr/>
              <a:tblGrid>
                <a:gridCol w="2071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1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Algorithm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Notes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selection-sort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slow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for small data sets (&lt; 1K)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insertion-sort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slow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for small data sets (&lt; 1K)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heap-sort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log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fast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for large data sets (1K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—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1M)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3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merge-sort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log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fast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sequential data access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for huge data sets (&gt; 1M)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046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440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AA772-4761-3841-AD6C-112098D9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things that we will learn from this part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AC755-BB9B-DC48-9658-BD7D4C512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Divide-and-Conquer rationale</a:t>
            </a:r>
          </a:p>
          <a:p>
            <a:endParaRPr lang="en-US" dirty="0"/>
          </a:p>
          <a:p>
            <a:r>
              <a:rPr lang="en-US" dirty="0"/>
              <a:t>Complexity analysis based on recurrence relation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32F25-E5E1-6143-B23B-90AA76C055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404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Example</a:t>
            </a:r>
          </a:p>
        </p:txBody>
      </p:sp>
      <p:sp>
        <p:nvSpPr>
          <p:cNvPr id="8197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Partition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4</a:t>
            </a:fld>
            <a:endParaRPr lang="en-US" altLang="ko-KR"/>
          </a:p>
        </p:txBody>
      </p:sp>
      <p:cxnSp>
        <p:nvCxnSpPr>
          <p:cNvPr id="8198" name="AutoShape 4"/>
          <p:cNvCxnSpPr>
            <a:cxnSpLocks noChangeShapeType="1"/>
            <a:stCxn id="8224" idx="0"/>
            <a:endCxn id="8228" idx="2"/>
          </p:cNvCxnSpPr>
          <p:nvPr/>
        </p:nvCxnSpPr>
        <p:spPr bwMode="auto">
          <a:xfrm flipV="1">
            <a:off x="14366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9" name="AutoShape 5"/>
          <p:cNvCxnSpPr>
            <a:cxnSpLocks noChangeShapeType="1"/>
            <a:stCxn id="8225" idx="0"/>
            <a:endCxn id="8228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0" name="AutoShape 6"/>
          <p:cNvCxnSpPr>
            <a:cxnSpLocks noChangeShapeType="1"/>
            <a:stCxn id="8216" idx="0"/>
            <a:endCxn id="8224" idx="2"/>
          </p:cNvCxnSpPr>
          <p:nvPr/>
        </p:nvCxnSpPr>
        <p:spPr bwMode="auto">
          <a:xfrm flipV="1">
            <a:off x="9699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1" name="AutoShape 7"/>
          <p:cNvCxnSpPr>
            <a:cxnSpLocks noChangeShapeType="1"/>
            <a:stCxn id="8218" idx="0"/>
            <a:endCxn id="8225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2" name="AutoShape 8"/>
          <p:cNvCxnSpPr>
            <a:cxnSpLocks noChangeShapeType="1"/>
            <a:stCxn id="8224" idx="2"/>
            <a:endCxn id="8217" idx="0"/>
          </p:cNvCxnSpPr>
          <p:nvPr/>
        </p:nvCxnSpPr>
        <p:spPr bwMode="auto">
          <a:xfrm>
            <a:off x="14366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AutoShape 9"/>
          <p:cNvCxnSpPr>
            <a:cxnSpLocks noChangeShapeType="1"/>
            <a:stCxn id="8225" idx="2"/>
            <a:endCxn id="8219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204" name="Group 10"/>
          <p:cNvGrpSpPr>
            <a:grpSpLocks/>
          </p:cNvGrpSpPr>
          <p:nvPr/>
        </p:nvGrpSpPr>
        <p:grpSpPr bwMode="auto">
          <a:xfrm>
            <a:off x="1223963" y="3617913"/>
            <a:ext cx="6981825" cy="427037"/>
            <a:chOff x="771" y="2764"/>
            <a:chExt cx="4398" cy="269"/>
          </a:xfrm>
        </p:grpSpPr>
        <p:sp>
          <p:nvSpPr>
            <p:cNvPr id="8228" name="AutoShape 11"/>
            <p:cNvSpPr>
              <a:spLocks noChangeArrowheads="1"/>
            </p:cNvSpPr>
            <p:nvPr/>
          </p:nvSpPr>
          <p:spPr bwMode="auto">
            <a:xfrm>
              <a:off x="771" y="2764"/>
              <a:ext cx="161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accent1"/>
                  </a:solidFill>
                </a:rPr>
                <a:t>7  2  9  4  </a:t>
              </a:r>
              <a:r>
                <a:rPr lang="en-US" altLang="en-US" sz="1800" b="1">
                  <a:solidFill>
                    <a:schemeClr val="accent1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accent1"/>
                  </a:solidFill>
                </a:rPr>
                <a:t>  2  4  7  9</a:t>
              </a:r>
            </a:p>
          </p:txBody>
        </p:sp>
        <p:sp>
          <p:nvSpPr>
            <p:cNvPr id="8229" name="AutoShape 12"/>
            <p:cNvSpPr>
              <a:spLocks noChangeArrowheads="1"/>
            </p:cNvSpPr>
            <p:nvPr/>
          </p:nvSpPr>
          <p:spPr bwMode="auto">
            <a:xfrm>
              <a:off x="3555" y="2764"/>
              <a:ext cx="161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accent1"/>
                  </a:solidFill>
                </a:rPr>
                <a:t>3  8  6  1  </a:t>
              </a:r>
              <a:r>
                <a:rPr lang="en-US" altLang="en-US" sz="1800" b="1">
                  <a:solidFill>
                    <a:schemeClr val="accent1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accent1"/>
                  </a:solidFill>
                </a:rPr>
                <a:t>  1  3  8  6</a:t>
              </a:r>
            </a:p>
          </p:txBody>
        </p:sp>
      </p:grp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742950" y="4643438"/>
            <a:ext cx="7996238" cy="427037"/>
            <a:chOff x="468" y="3168"/>
            <a:chExt cx="5037" cy="269"/>
          </a:xfrm>
        </p:grpSpPr>
        <p:sp>
          <p:nvSpPr>
            <p:cNvPr id="8224" name="AutoShape 14"/>
            <p:cNvSpPr>
              <a:spLocks noChangeArrowheads="1"/>
            </p:cNvSpPr>
            <p:nvPr/>
          </p:nvSpPr>
          <p:spPr bwMode="auto">
            <a:xfrm>
              <a:off x="468" y="3168"/>
              <a:ext cx="87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accent1"/>
                  </a:solidFill>
                </a:rPr>
                <a:t>7  2  </a:t>
              </a:r>
              <a:r>
                <a:rPr lang="en-US" altLang="en-US" sz="1800" b="1">
                  <a:solidFill>
                    <a:schemeClr val="accent1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accent1"/>
                  </a:solidFill>
                </a:rPr>
                <a:t>  2  7</a:t>
              </a:r>
            </a:p>
          </p:txBody>
        </p:sp>
        <p:sp>
          <p:nvSpPr>
            <p:cNvPr id="8225" name="AutoShape 15"/>
            <p:cNvSpPr>
              <a:spLocks noChangeArrowheads="1"/>
            </p:cNvSpPr>
            <p:nvPr/>
          </p:nvSpPr>
          <p:spPr bwMode="auto">
            <a:xfrm>
              <a:off x="1779" y="3168"/>
              <a:ext cx="942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accent1"/>
                  </a:solidFill>
                </a:rPr>
                <a:t>9  4  </a:t>
              </a:r>
              <a:r>
                <a:rPr lang="en-US" altLang="en-US" sz="1800" b="1">
                  <a:solidFill>
                    <a:schemeClr val="accent1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accent1"/>
                  </a:solidFill>
                </a:rPr>
                <a:t>  4  9</a:t>
              </a:r>
            </a:p>
          </p:txBody>
        </p:sp>
        <p:sp>
          <p:nvSpPr>
            <p:cNvPr id="8226" name="AutoShape 16"/>
            <p:cNvSpPr>
              <a:spLocks noChangeArrowheads="1"/>
            </p:cNvSpPr>
            <p:nvPr/>
          </p:nvSpPr>
          <p:spPr bwMode="auto">
            <a:xfrm>
              <a:off x="3252" y="3168"/>
              <a:ext cx="87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accent1"/>
                  </a:solidFill>
                </a:rPr>
                <a:t>3  8  </a:t>
              </a:r>
              <a:r>
                <a:rPr lang="en-US" altLang="en-US" sz="1800" b="1">
                  <a:solidFill>
                    <a:schemeClr val="accent1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accent1"/>
                  </a:solidFill>
                </a:rPr>
                <a:t>  3  8</a:t>
              </a:r>
            </a:p>
          </p:txBody>
        </p:sp>
        <p:sp>
          <p:nvSpPr>
            <p:cNvPr id="8227" name="AutoShape 17"/>
            <p:cNvSpPr>
              <a:spLocks noChangeArrowheads="1"/>
            </p:cNvSpPr>
            <p:nvPr/>
          </p:nvSpPr>
          <p:spPr bwMode="auto">
            <a:xfrm>
              <a:off x="4563" y="3168"/>
              <a:ext cx="942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accent1"/>
                  </a:solidFill>
                </a:rPr>
                <a:t>6  1  </a:t>
              </a:r>
              <a:r>
                <a:rPr lang="en-US" altLang="en-US" sz="1800" b="1">
                  <a:solidFill>
                    <a:schemeClr val="accent1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accent1"/>
                  </a:solidFill>
                </a:rPr>
                <a:t>  1  6</a:t>
              </a:r>
            </a:p>
          </p:txBody>
        </p:sp>
      </p:grpSp>
      <p:grpSp>
        <p:nvGrpSpPr>
          <p:cNvPr id="8206" name="Group 18"/>
          <p:cNvGrpSpPr>
            <a:grpSpLocks/>
          </p:cNvGrpSpPr>
          <p:nvPr/>
        </p:nvGrpSpPr>
        <p:grpSpPr bwMode="auto">
          <a:xfrm>
            <a:off x="609600" y="5668963"/>
            <a:ext cx="8229600" cy="427037"/>
            <a:chOff x="384" y="3571"/>
            <a:chExt cx="5184" cy="269"/>
          </a:xfrm>
        </p:grpSpPr>
        <p:sp>
          <p:nvSpPr>
            <p:cNvPr id="8216" name="AutoShape 19"/>
            <p:cNvSpPr>
              <a:spLocks noChangeArrowheads="1"/>
            </p:cNvSpPr>
            <p:nvPr/>
          </p:nvSpPr>
          <p:spPr bwMode="auto">
            <a:xfrm>
              <a:off x="384" y="3571"/>
              <a:ext cx="454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7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7</a:t>
              </a:r>
            </a:p>
          </p:txBody>
        </p:sp>
        <p:sp>
          <p:nvSpPr>
            <p:cNvPr id="8217" name="AutoShape 20"/>
            <p:cNvSpPr>
              <a:spLocks noChangeArrowheads="1"/>
            </p:cNvSpPr>
            <p:nvPr/>
          </p:nvSpPr>
          <p:spPr bwMode="auto">
            <a:xfrm>
              <a:off x="1006" y="3571"/>
              <a:ext cx="437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2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2</a:t>
              </a:r>
            </a:p>
          </p:txBody>
        </p:sp>
        <p:sp>
          <p:nvSpPr>
            <p:cNvPr id="8218" name="AutoShape 21"/>
            <p:cNvSpPr>
              <a:spLocks noChangeArrowheads="1"/>
            </p:cNvSpPr>
            <p:nvPr/>
          </p:nvSpPr>
          <p:spPr bwMode="auto">
            <a:xfrm>
              <a:off x="1725" y="3571"/>
              <a:ext cx="445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9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9</a:t>
              </a:r>
            </a:p>
          </p:txBody>
        </p:sp>
        <p:sp>
          <p:nvSpPr>
            <p:cNvPr id="8219" name="AutoShape 22"/>
            <p:cNvSpPr>
              <a:spLocks noChangeArrowheads="1"/>
            </p:cNvSpPr>
            <p:nvPr/>
          </p:nvSpPr>
          <p:spPr bwMode="auto">
            <a:xfrm>
              <a:off x="2351" y="3571"/>
              <a:ext cx="433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4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4</a:t>
              </a:r>
            </a:p>
          </p:txBody>
        </p:sp>
        <p:sp>
          <p:nvSpPr>
            <p:cNvPr id="8220" name="AutoShape 23"/>
            <p:cNvSpPr>
              <a:spLocks noChangeArrowheads="1"/>
            </p:cNvSpPr>
            <p:nvPr/>
          </p:nvSpPr>
          <p:spPr bwMode="auto">
            <a:xfrm>
              <a:off x="3168" y="3571"/>
              <a:ext cx="454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3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3</a:t>
              </a:r>
            </a:p>
          </p:txBody>
        </p:sp>
        <p:sp>
          <p:nvSpPr>
            <p:cNvPr id="8221" name="AutoShape 24"/>
            <p:cNvSpPr>
              <a:spLocks noChangeArrowheads="1"/>
            </p:cNvSpPr>
            <p:nvPr/>
          </p:nvSpPr>
          <p:spPr bwMode="auto">
            <a:xfrm>
              <a:off x="3790" y="3571"/>
              <a:ext cx="437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8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8</a:t>
              </a:r>
            </a:p>
          </p:txBody>
        </p:sp>
        <p:sp>
          <p:nvSpPr>
            <p:cNvPr id="8222" name="AutoShape 25"/>
            <p:cNvSpPr>
              <a:spLocks noChangeArrowheads="1"/>
            </p:cNvSpPr>
            <p:nvPr/>
          </p:nvSpPr>
          <p:spPr bwMode="auto">
            <a:xfrm>
              <a:off x="4509" y="3571"/>
              <a:ext cx="445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6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6</a:t>
              </a:r>
            </a:p>
          </p:txBody>
        </p:sp>
        <p:sp>
          <p:nvSpPr>
            <p:cNvPr id="8223" name="AutoShape 26"/>
            <p:cNvSpPr>
              <a:spLocks noChangeArrowheads="1"/>
            </p:cNvSpPr>
            <p:nvPr/>
          </p:nvSpPr>
          <p:spPr bwMode="auto">
            <a:xfrm>
              <a:off x="5135" y="3571"/>
              <a:ext cx="433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1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1</a:t>
              </a:r>
            </a:p>
          </p:txBody>
        </p:sp>
      </p:grpSp>
      <p:cxnSp>
        <p:nvCxnSpPr>
          <p:cNvPr id="8207" name="AutoShape 27"/>
          <p:cNvCxnSpPr>
            <a:cxnSpLocks noChangeShapeType="1"/>
            <a:stCxn id="8226" idx="0"/>
            <a:endCxn id="8229" idx="2"/>
          </p:cNvCxnSpPr>
          <p:nvPr/>
        </p:nvCxnSpPr>
        <p:spPr bwMode="auto">
          <a:xfrm flipV="1">
            <a:off x="58562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8" name="AutoShape 28"/>
          <p:cNvCxnSpPr>
            <a:cxnSpLocks noChangeShapeType="1"/>
            <a:stCxn id="8227" idx="0"/>
            <a:endCxn id="8229" idx="2"/>
          </p:cNvCxnSpPr>
          <p:nvPr/>
        </p:nvCxnSpPr>
        <p:spPr bwMode="auto">
          <a:xfrm flipH="1" flipV="1">
            <a:off x="69246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9" name="AutoShape 29"/>
          <p:cNvCxnSpPr>
            <a:cxnSpLocks noChangeShapeType="1"/>
            <a:stCxn id="8220" idx="0"/>
            <a:endCxn id="8226" idx="2"/>
          </p:cNvCxnSpPr>
          <p:nvPr/>
        </p:nvCxnSpPr>
        <p:spPr bwMode="auto">
          <a:xfrm flipV="1">
            <a:off x="53895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0" name="AutoShape 30"/>
          <p:cNvCxnSpPr>
            <a:cxnSpLocks noChangeShapeType="1"/>
            <a:stCxn id="8222" idx="0"/>
            <a:endCxn id="8227" idx="2"/>
          </p:cNvCxnSpPr>
          <p:nvPr/>
        </p:nvCxnSpPr>
        <p:spPr bwMode="auto">
          <a:xfrm flipV="1">
            <a:off x="75120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1" name="AutoShape 31"/>
          <p:cNvCxnSpPr>
            <a:cxnSpLocks noChangeShapeType="1"/>
            <a:stCxn id="8226" idx="2"/>
            <a:endCxn id="8221" idx="0"/>
          </p:cNvCxnSpPr>
          <p:nvPr/>
        </p:nvCxnSpPr>
        <p:spPr bwMode="auto">
          <a:xfrm>
            <a:off x="58562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2" name="AutoShape 32"/>
          <p:cNvCxnSpPr>
            <a:cxnSpLocks noChangeShapeType="1"/>
            <a:stCxn id="8227" idx="2"/>
            <a:endCxn id="8223" idx="0"/>
          </p:cNvCxnSpPr>
          <p:nvPr/>
        </p:nvCxnSpPr>
        <p:spPr bwMode="auto">
          <a:xfrm>
            <a:off x="79914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3" name="AutoShape 33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7  2  9  4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3  8  6  1</a:t>
            </a:r>
            <a:r>
              <a:rPr lang="en-US" altLang="en-US" sz="1800">
                <a:solidFill>
                  <a:schemeClr val="accent1"/>
                </a:solidFill>
              </a:rPr>
              <a:t>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8214" name="AutoShape 34"/>
          <p:cNvCxnSpPr>
            <a:cxnSpLocks noChangeShapeType="1"/>
            <a:stCxn id="8228" idx="0"/>
            <a:endCxn id="8213" idx="2"/>
          </p:cNvCxnSpPr>
          <p:nvPr/>
        </p:nvCxnSpPr>
        <p:spPr bwMode="auto">
          <a:xfrm flipV="1">
            <a:off x="2505075" y="3040063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5" name="AutoShape 35"/>
          <p:cNvCxnSpPr>
            <a:cxnSpLocks noChangeShapeType="1"/>
            <a:stCxn id="8229" idx="0"/>
            <a:endCxn id="8213" idx="2"/>
          </p:cNvCxnSpPr>
          <p:nvPr/>
        </p:nvCxnSpPr>
        <p:spPr bwMode="auto">
          <a:xfrm flipH="1" flipV="1">
            <a:off x="4724400" y="3040063"/>
            <a:ext cx="220027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71815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Example (cont.)</a:t>
            </a:r>
          </a:p>
        </p:txBody>
      </p:sp>
      <p:sp>
        <p:nvSpPr>
          <p:cNvPr id="9221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call, partition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5</a:t>
            </a:fld>
            <a:endParaRPr lang="en-US" altLang="ko-KR"/>
          </a:p>
        </p:txBody>
      </p:sp>
      <p:cxnSp>
        <p:nvCxnSpPr>
          <p:cNvPr id="9222" name="AutoShape 4"/>
          <p:cNvCxnSpPr>
            <a:cxnSpLocks noChangeShapeType="1"/>
            <a:stCxn id="9250" idx="0"/>
            <a:endCxn id="9228" idx="2"/>
          </p:cNvCxnSpPr>
          <p:nvPr/>
        </p:nvCxnSpPr>
        <p:spPr bwMode="auto">
          <a:xfrm flipV="1">
            <a:off x="1436688" y="4064000"/>
            <a:ext cx="1068387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3" name="AutoShape 5"/>
          <p:cNvCxnSpPr>
            <a:cxnSpLocks noChangeShapeType="1"/>
            <a:stCxn id="9251" idx="0"/>
            <a:endCxn id="9228" idx="2"/>
          </p:cNvCxnSpPr>
          <p:nvPr/>
        </p:nvCxnSpPr>
        <p:spPr bwMode="auto">
          <a:xfrm flipH="1" flipV="1">
            <a:off x="2505075" y="4064000"/>
            <a:ext cx="1066800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4" name="AutoShape 6"/>
          <p:cNvCxnSpPr>
            <a:cxnSpLocks noChangeShapeType="1"/>
            <a:stCxn id="9242" idx="0"/>
            <a:endCxn id="9250" idx="2"/>
          </p:cNvCxnSpPr>
          <p:nvPr/>
        </p:nvCxnSpPr>
        <p:spPr bwMode="auto">
          <a:xfrm flipV="1">
            <a:off x="9699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5" name="AutoShape 7"/>
          <p:cNvCxnSpPr>
            <a:cxnSpLocks noChangeShapeType="1"/>
            <a:stCxn id="9244" idx="0"/>
            <a:endCxn id="9251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6" name="AutoShape 8"/>
          <p:cNvCxnSpPr>
            <a:cxnSpLocks noChangeShapeType="1"/>
            <a:stCxn id="9250" idx="2"/>
            <a:endCxn id="9243" idx="0"/>
          </p:cNvCxnSpPr>
          <p:nvPr/>
        </p:nvCxnSpPr>
        <p:spPr bwMode="auto">
          <a:xfrm>
            <a:off x="14366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7" name="AutoShape 9"/>
          <p:cNvCxnSpPr>
            <a:cxnSpLocks noChangeShapeType="1"/>
            <a:stCxn id="9251" idx="2"/>
            <a:endCxn id="9245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8" name="AutoShape 11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 7  2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9  4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2  4  7  9</a:t>
            </a:r>
          </a:p>
        </p:txBody>
      </p:sp>
      <p:sp>
        <p:nvSpPr>
          <p:cNvPr id="9229" name="AutoShape 12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3  8  6  1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1  3  8  6</a:t>
            </a:r>
          </a:p>
        </p:txBody>
      </p:sp>
      <p:grpSp>
        <p:nvGrpSpPr>
          <p:cNvPr id="9230" name="Group 13"/>
          <p:cNvGrpSpPr>
            <a:grpSpLocks/>
          </p:cNvGrpSpPr>
          <p:nvPr/>
        </p:nvGrpSpPr>
        <p:grpSpPr bwMode="auto">
          <a:xfrm>
            <a:off x="742950" y="4643438"/>
            <a:ext cx="7996238" cy="427037"/>
            <a:chOff x="468" y="3168"/>
            <a:chExt cx="5037" cy="269"/>
          </a:xfrm>
        </p:grpSpPr>
        <p:sp>
          <p:nvSpPr>
            <p:cNvPr id="9250" name="AutoShape 14"/>
            <p:cNvSpPr>
              <a:spLocks noChangeArrowheads="1"/>
            </p:cNvSpPr>
            <p:nvPr/>
          </p:nvSpPr>
          <p:spPr bwMode="auto">
            <a:xfrm>
              <a:off x="468" y="3168"/>
              <a:ext cx="87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accent1"/>
                  </a:solidFill>
                </a:rPr>
                <a:t>7  2  </a:t>
              </a:r>
              <a:r>
                <a:rPr lang="en-US" altLang="en-US" sz="1800" b="1">
                  <a:solidFill>
                    <a:schemeClr val="accent1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accent1"/>
                  </a:solidFill>
                </a:rPr>
                <a:t>  2  7</a:t>
              </a:r>
            </a:p>
          </p:txBody>
        </p:sp>
        <p:sp>
          <p:nvSpPr>
            <p:cNvPr id="9251" name="AutoShape 15"/>
            <p:cNvSpPr>
              <a:spLocks noChangeArrowheads="1"/>
            </p:cNvSpPr>
            <p:nvPr/>
          </p:nvSpPr>
          <p:spPr bwMode="auto">
            <a:xfrm>
              <a:off x="1779" y="3168"/>
              <a:ext cx="942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accent1"/>
                  </a:solidFill>
                </a:rPr>
                <a:t>9  4  </a:t>
              </a:r>
              <a:r>
                <a:rPr lang="en-US" altLang="en-US" sz="1800" b="1">
                  <a:solidFill>
                    <a:schemeClr val="accent1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accent1"/>
                  </a:solidFill>
                </a:rPr>
                <a:t>  4  9</a:t>
              </a:r>
            </a:p>
          </p:txBody>
        </p:sp>
        <p:sp>
          <p:nvSpPr>
            <p:cNvPr id="9252" name="AutoShape 16"/>
            <p:cNvSpPr>
              <a:spLocks noChangeArrowheads="1"/>
            </p:cNvSpPr>
            <p:nvPr/>
          </p:nvSpPr>
          <p:spPr bwMode="auto">
            <a:xfrm>
              <a:off x="3252" y="3168"/>
              <a:ext cx="87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accent1"/>
                  </a:solidFill>
                </a:rPr>
                <a:t>3  8  </a:t>
              </a:r>
              <a:r>
                <a:rPr lang="en-US" altLang="en-US" sz="1800" b="1">
                  <a:solidFill>
                    <a:schemeClr val="accent1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accent1"/>
                  </a:solidFill>
                </a:rPr>
                <a:t>  3  8</a:t>
              </a:r>
            </a:p>
          </p:txBody>
        </p:sp>
        <p:sp>
          <p:nvSpPr>
            <p:cNvPr id="9253" name="AutoShape 17"/>
            <p:cNvSpPr>
              <a:spLocks noChangeArrowheads="1"/>
            </p:cNvSpPr>
            <p:nvPr/>
          </p:nvSpPr>
          <p:spPr bwMode="auto">
            <a:xfrm>
              <a:off x="4563" y="3168"/>
              <a:ext cx="942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accent1"/>
                  </a:solidFill>
                </a:rPr>
                <a:t>6  1  </a:t>
              </a:r>
              <a:r>
                <a:rPr lang="en-US" altLang="en-US" sz="1800" b="1">
                  <a:solidFill>
                    <a:schemeClr val="accent1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accent1"/>
                  </a:solidFill>
                </a:rPr>
                <a:t>  1  6</a:t>
              </a:r>
            </a:p>
          </p:txBody>
        </p:sp>
      </p:grpSp>
      <p:grpSp>
        <p:nvGrpSpPr>
          <p:cNvPr id="9231" name="Group 18"/>
          <p:cNvGrpSpPr>
            <a:grpSpLocks/>
          </p:cNvGrpSpPr>
          <p:nvPr/>
        </p:nvGrpSpPr>
        <p:grpSpPr bwMode="auto">
          <a:xfrm>
            <a:off x="609600" y="5668963"/>
            <a:ext cx="8229600" cy="427037"/>
            <a:chOff x="384" y="3571"/>
            <a:chExt cx="5184" cy="269"/>
          </a:xfrm>
        </p:grpSpPr>
        <p:sp>
          <p:nvSpPr>
            <p:cNvPr id="9242" name="AutoShape 19"/>
            <p:cNvSpPr>
              <a:spLocks noChangeArrowheads="1"/>
            </p:cNvSpPr>
            <p:nvPr/>
          </p:nvSpPr>
          <p:spPr bwMode="auto">
            <a:xfrm>
              <a:off x="384" y="3571"/>
              <a:ext cx="454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7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7</a:t>
              </a:r>
            </a:p>
          </p:txBody>
        </p:sp>
        <p:sp>
          <p:nvSpPr>
            <p:cNvPr id="9243" name="AutoShape 20"/>
            <p:cNvSpPr>
              <a:spLocks noChangeArrowheads="1"/>
            </p:cNvSpPr>
            <p:nvPr/>
          </p:nvSpPr>
          <p:spPr bwMode="auto">
            <a:xfrm>
              <a:off x="1006" y="3571"/>
              <a:ext cx="437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2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2</a:t>
              </a:r>
            </a:p>
          </p:txBody>
        </p:sp>
        <p:sp>
          <p:nvSpPr>
            <p:cNvPr id="9244" name="AutoShape 21"/>
            <p:cNvSpPr>
              <a:spLocks noChangeArrowheads="1"/>
            </p:cNvSpPr>
            <p:nvPr/>
          </p:nvSpPr>
          <p:spPr bwMode="auto">
            <a:xfrm>
              <a:off x="1725" y="3571"/>
              <a:ext cx="445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9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9</a:t>
              </a:r>
            </a:p>
          </p:txBody>
        </p:sp>
        <p:sp>
          <p:nvSpPr>
            <p:cNvPr id="9245" name="AutoShape 22"/>
            <p:cNvSpPr>
              <a:spLocks noChangeArrowheads="1"/>
            </p:cNvSpPr>
            <p:nvPr/>
          </p:nvSpPr>
          <p:spPr bwMode="auto">
            <a:xfrm>
              <a:off x="2351" y="3571"/>
              <a:ext cx="433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4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4</a:t>
              </a:r>
            </a:p>
          </p:txBody>
        </p:sp>
        <p:sp>
          <p:nvSpPr>
            <p:cNvPr id="9246" name="AutoShape 23"/>
            <p:cNvSpPr>
              <a:spLocks noChangeArrowheads="1"/>
            </p:cNvSpPr>
            <p:nvPr/>
          </p:nvSpPr>
          <p:spPr bwMode="auto">
            <a:xfrm>
              <a:off x="3168" y="3571"/>
              <a:ext cx="454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3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3</a:t>
              </a:r>
            </a:p>
          </p:txBody>
        </p:sp>
        <p:sp>
          <p:nvSpPr>
            <p:cNvPr id="9247" name="AutoShape 24"/>
            <p:cNvSpPr>
              <a:spLocks noChangeArrowheads="1"/>
            </p:cNvSpPr>
            <p:nvPr/>
          </p:nvSpPr>
          <p:spPr bwMode="auto">
            <a:xfrm>
              <a:off x="3790" y="3571"/>
              <a:ext cx="437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8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8</a:t>
              </a:r>
            </a:p>
          </p:txBody>
        </p:sp>
        <p:sp>
          <p:nvSpPr>
            <p:cNvPr id="9248" name="AutoShape 25"/>
            <p:cNvSpPr>
              <a:spLocks noChangeArrowheads="1"/>
            </p:cNvSpPr>
            <p:nvPr/>
          </p:nvSpPr>
          <p:spPr bwMode="auto">
            <a:xfrm>
              <a:off x="4509" y="3571"/>
              <a:ext cx="445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6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6</a:t>
              </a:r>
            </a:p>
          </p:txBody>
        </p:sp>
        <p:sp>
          <p:nvSpPr>
            <p:cNvPr id="9249" name="AutoShape 26"/>
            <p:cNvSpPr>
              <a:spLocks noChangeArrowheads="1"/>
            </p:cNvSpPr>
            <p:nvPr/>
          </p:nvSpPr>
          <p:spPr bwMode="auto">
            <a:xfrm>
              <a:off x="5135" y="3571"/>
              <a:ext cx="433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1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1</a:t>
              </a:r>
            </a:p>
          </p:txBody>
        </p:sp>
      </p:grpSp>
      <p:cxnSp>
        <p:nvCxnSpPr>
          <p:cNvPr id="9232" name="AutoShape 27"/>
          <p:cNvCxnSpPr>
            <a:cxnSpLocks noChangeShapeType="1"/>
            <a:stCxn id="9252" idx="0"/>
            <a:endCxn id="9229" idx="2"/>
          </p:cNvCxnSpPr>
          <p:nvPr/>
        </p:nvCxnSpPr>
        <p:spPr bwMode="auto">
          <a:xfrm flipV="1">
            <a:off x="58562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3" name="AutoShape 28"/>
          <p:cNvCxnSpPr>
            <a:cxnSpLocks noChangeShapeType="1"/>
            <a:stCxn id="9253" idx="0"/>
            <a:endCxn id="9229" idx="2"/>
          </p:cNvCxnSpPr>
          <p:nvPr/>
        </p:nvCxnSpPr>
        <p:spPr bwMode="auto">
          <a:xfrm flipH="1" flipV="1">
            <a:off x="69246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AutoShape 29"/>
          <p:cNvCxnSpPr>
            <a:cxnSpLocks noChangeShapeType="1"/>
            <a:stCxn id="9246" idx="0"/>
            <a:endCxn id="9252" idx="2"/>
          </p:cNvCxnSpPr>
          <p:nvPr/>
        </p:nvCxnSpPr>
        <p:spPr bwMode="auto">
          <a:xfrm flipV="1">
            <a:off x="53895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5" name="AutoShape 30"/>
          <p:cNvCxnSpPr>
            <a:cxnSpLocks noChangeShapeType="1"/>
            <a:stCxn id="9248" idx="0"/>
            <a:endCxn id="9253" idx="2"/>
          </p:cNvCxnSpPr>
          <p:nvPr/>
        </p:nvCxnSpPr>
        <p:spPr bwMode="auto">
          <a:xfrm flipV="1">
            <a:off x="75120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AutoShape 31"/>
          <p:cNvCxnSpPr>
            <a:cxnSpLocks noChangeShapeType="1"/>
            <a:stCxn id="9252" idx="2"/>
            <a:endCxn id="9247" idx="0"/>
          </p:cNvCxnSpPr>
          <p:nvPr/>
        </p:nvCxnSpPr>
        <p:spPr bwMode="auto">
          <a:xfrm>
            <a:off x="58562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AutoShape 32"/>
          <p:cNvCxnSpPr>
            <a:cxnSpLocks noChangeShapeType="1"/>
            <a:stCxn id="9253" idx="2"/>
            <a:endCxn id="9249" idx="0"/>
          </p:cNvCxnSpPr>
          <p:nvPr/>
        </p:nvCxnSpPr>
        <p:spPr bwMode="auto">
          <a:xfrm>
            <a:off x="79914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8" name="AutoShape 33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7  2  9  4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3  8  6  1</a:t>
            </a:r>
            <a:r>
              <a:rPr lang="en-US" altLang="en-US" sz="1800">
                <a:solidFill>
                  <a:schemeClr val="accent1"/>
                </a:solidFill>
              </a:rPr>
              <a:t>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9239" name="AutoShape 34"/>
          <p:cNvCxnSpPr>
            <a:cxnSpLocks noChangeShapeType="1"/>
            <a:stCxn id="9228" idx="0"/>
            <a:endCxn id="9238" idx="2"/>
          </p:cNvCxnSpPr>
          <p:nvPr/>
        </p:nvCxnSpPr>
        <p:spPr bwMode="auto">
          <a:xfrm flipV="1">
            <a:off x="2505075" y="3030538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0" name="AutoShape 35"/>
          <p:cNvCxnSpPr>
            <a:cxnSpLocks noChangeShapeType="1"/>
            <a:stCxn id="9229" idx="0"/>
            <a:endCxn id="9238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1" name="Line 37"/>
          <p:cNvSpPr>
            <a:spLocks noChangeShapeType="1"/>
          </p:cNvSpPr>
          <p:nvPr/>
        </p:nvSpPr>
        <p:spPr bwMode="auto">
          <a:xfrm flipH="1">
            <a:off x="2438400" y="3200400"/>
            <a:ext cx="5334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08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Example (cont.)</a:t>
            </a:r>
          </a:p>
        </p:txBody>
      </p:sp>
      <p:sp>
        <p:nvSpPr>
          <p:cNvPr id="10245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call, partition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6</a:t>
            </a:fld>
            <a:endParaRPr lang="en-US" altLang="ko-KR"/>
          </a:p>
        </p:txBody>
      </p:sp>
      <p:cxnSp>
        <p:nvCxnSpPr>
          <p:cNvPr id="10246" name="AutoShape 4"/>
          <p:cNvCxnSpPr>
            <a:cxnSpLocks noChangeShapeType="1"/>
            <a:stCxn id="10254" idx="0"/>
            <a:endCxn id="10252" idx="2"/>
          </p:cNvCxnSpPr>
          <p:nvPr/>
        </p:nvCxnSpPr>
        <p:spPr bwMode="auto">
          <a:xfrm flipV="1">
            <a:off x="1436688" y="4054475"/>
            <a:ext cx="1068387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7" name="AutoShape 5"/>
          <p:cNvCxnSpPr>
            <a:cxnSpLocks noChangeShapeType="1"/>
            <a:stCxn id="10255" idx="0"/>
            <a:endCxn id="10252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AutoShape 6"/>
          <p:cNvCxnSpPr>
            <a:cxnSpLocks noChangeShapeType="1"/>
            <a:stCxn id="10269" idx="0"/>
            <a:endCxn id="10254" idx="2"/>
          </p:cNvCxnSpPr>
          <p:nvPr/>
        </p:nvCxnSpPr>
        <p:spPr bwMode="auto">
          <a:xfrm flipV="1">
            <a:off x="969963" y="5089525"/>
            <a:ext cx="466725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AutoShape 7"/>
          <p:cNvCxnSpPr>
            <a:cxnSpLocks noChangeShapeType="1"/>
            <a:stCxn id="10271" idx="0"/>
            <a:endCxn id="10255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0" name="AutoShape 8"/>
          <p:cNvCxnSpPr>
            <a:cxnSpLocks noChangeShapeType="1"/>
            <a:stCxn id="10254" idx="2"/>
            <a:endCxn id="10270" idx="0"/>
          </p:cNvCxnSpPr>
          <p:nvPr/>
        </p:nvCxnSpPr>
        <p:spPr bwMode="auto">
          <a:xfrm>
            <a:off x="1436688" y="5089525"/>
            <a:ext cx="508000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1" name="AutoShape 9"/>
          <p:cNvCxnSpPr>
            <a:cxnSpLocks noChangeShapeType="1"/>
            <a:stCxn id="10255" idx="2"/>
            <a:endCxn id="10272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2" name="AutoShape 1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 7  2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9  4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2  4  7  9</a:t>
            </a:r>
          </a:p>
        </p:txBody>
      </p:sp>
      <p:sp>
        <p:nvSpPr>
          <p:cNvPr id="10253" name="AutoShape 11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3  8  6  1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0254" name="AutoShape 13"/>
          <p:cNvSpPr>
            <a:spLocks noChangeArrowheads="1"/>
          </p:cNvSpPr>
          <p:nvPr/>
        </p:nvSpPr>
        <p:spPr bwMode="auto">
          <a:xfrm>
            <a:off x="7429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2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2  7</a:t>
            </a:r>
          </a:p>
        </p:txBody>
      </p:sp>
      <p:sp>
        <p:nvSpPr>
          <p:cNvPr id="10255" name="AutoShape 14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9  4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4  9</a:t>
            </a:r>
          </a:p>
        </p:txBody>
      </p:sp>
      <p:sp>
        <p:nvSpPr>
          <p:cNvPr id="10256" name="AutoShape 15"/>
          <p:cNvSpPr>
            <a:spLocks noChangeArrowheads="1"/>
          </p:cNvSpPr>
          <p:nvPr/>
        </p:nvSpPr>
        <p:spPr bwMode="auto">
          <a:xfrm>
            <a:off x="51625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3  8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3  8</a:t>
            </a:r>
          </a:p>
        </p:txBody>
      </p:sp>
      <p:sp>
        <p:nvSpPr>
          <p:cNvPr id="10257" name="AutoShape 16"/>
          <p:cNvSpPr>
            <a:spLocks noChangeArrowheads="1"/>
          </p:cNvSpPr>
          <p:nvPr/>
        </p:nvSpPr>
        <p:spPr bwMode="auto">
          <a:xfrm>
            <a:off x="72437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6  1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1  6</a:t>
            </a:r>
          </a:p>
        </p:txBody>
      </p:sp>
      <p:grpSp>
        <p:nvGrpSpPr>
          <p:cNvPr id="10258" name="Group 17"/>
          <p:cNvGrpSpPr>
            <a:grpSpLocks/>
          </p:cNvGrpSpPr>
          <p:nvPr/>
        </p:nvGrpSpPr>
        <p:grpSpPr bwMode="auto">
          <a:xfrm>
            <a:off x="609600" y="5668963"/>
            <a:ext cx="8229600" cy="427037"/>
            <a:chOff x="384" y="3571"/>
            <a:chExt cx="5184" cy="269"/>
          </a:xfrm>
        </p:grpSpPr>
        <p:sp>
          <p:nvSpPr>
            <p:cNvPr id="10269" name="AutoShape 18"/>
            <p:cNvSpPr>
              <a:spLocks noChangeArrowheads="1"/>
            </p:cNvSpPr>
            <p:nvPr/>
          </p:nvSpPr>
          <p:spPr bwMode="auto">
            <a:xfrm>
              <a:off x="384" y="3571"/>
              <a:ext cx="454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7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7</a:t>
              </a:r>
            </a:p>
          </p:txBody>
        </p:sp>
        <p:sp>
          <p:nvSpPr>
            <p:cNvPr id="10270" name="AutoShape 19"/>
            <p:cNvSpPr>
              <a:spLocks noChangeArrowheads="1"/>
            </p:cNvSpPr>
            <p:nvPr/>
          </p:nvSpPr>
          <p:spPr bwMode="auto">
            <a:xfrm>
              <a:off x="1006" y="3571"/>
              <a:ext cx="437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2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2</a:t>
              </a:r>
            </a:p>
          </p:txBody>
        </p:sp>
        <p:sp>
          <p:nvSpPr>
            <p:cNvPr id="10271" name="AutoShape 20"/>
            <p:cNvSpPr>
              <a:spLocks noChangeArrowheads="1"/>
            </p:cNvSpPr>
            <p:nvPr/>
          </p:nvSpPr>
          <p:spPr bwMode="auto">
            <a:xfrm>
              <a:off x="1725" y="3571"/>
              <a:ext cx="445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9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9</a:t>
              </a:r>
            </a:p>
          </p:txBody>
        </p:sp>
        <p:sp>
          <p:nvSpPr>
            <p:cNvPr id="10272" name="AutoShape 21"/>
            <p:cNvSpPr>
              <a:spLocks noChangeArrowheads="1"/>
            </p:cNvSpPr>
            <p:nvPr/>
          </p:nvSpPr>
          <p:spPr bwMode="auto">
            <a:xfrm>
              <a:off x="2351" y="3571"/>
              <a:ext cx="433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4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4</a:t>
              </a:r>
            </a:p>
          </p:txBody>
        </p:sp>
        <p:sp>
          <p:nvSpPr>
            <p:cNvPr id="10273" name="AutoShape 22"/>
            <p:cNvSpPr>
              <a:spLocks noChangeArrowheads="1"/>
            </p:cNvSpPr>
            <p:nvPr/>
          </p:nvSpPr>
          <p:spPr bwMode="auto">
            <a:xfrm>
              <a:off x="3168" y="3571"/>
              <a:ext cx="454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3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3</a:t>
              </a:r>
            </a:p>
          </p:txBody>
        </p:sp>
        <p:sp>
          <p:nvSpPr>
            <p:cNvPr id="10274" name="AutoShape 23"/>
            <p:cNvSpPr>
              <a:spLocks noChangeArrowheads="1"/>
            </p:cNvSpPr>
            <p:nvPr/>
          </p:nvSpPr>
          <p:spPr bwMode="auto">
            <a:xfrm>
              <a:off x="3790" y="3571"/>
              <a:ext cx="437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8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8</a:t>
              </a:r>
            </a:p>
          </p:txBody>
        </p:sp>
        <p:sp>
          <p:nvSpPr>
            <p:cNvPr id="10275" name="AutoShape 24"/>
            <p:cNvSpPr>
              <a:spLocks noChangeArrowheads="1"/>
            </p:cNvSpPr>
            <p:nvPr/>
          </p:nvSpPr>
          <p:spPr bwMode="auto">
            <a:xfrm>
              <a:off x="4509" y="3571"/>
              <a:ext cx="445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6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6</a:t>
              </a:r>
            </a:p>
          </p:txBody>
        </p:sp>
        <p:sp>
          <p:nvSpPr>
            <p:cNvPr id="10276" name="AutoShape 25"/>
            <p:cNvSpPr>
              <a:spLocks noChangeArrowheads="1"/>
            </p:cNvSpPr>
            <p:nvPr/>
          </p:nvSpPr>
          <p:spPr bwMode="auto">
            <a:xfrm>
              <a:off x="5135" y="3571"/>
              <a:ext cx="433" cy="269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folHlink"/>
                  </a:solidFill>
                </a:rPr>
                <a:t>1 </a:t>
              </a:r>
              <a:r>
                <a:rPr lang="en-US" altLang="en-US" sz="1800" b="1">
                  <a:solidFill>
                    <a:schemeClr val="folHlink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folHlink"/>
                  </a:solidFill>
                </a:rPr>
                <a:t> 1</a:t>
              </a:r>
            </a:p>
          </p:txBody>
        </p:sp>
      </p:grpSp>
      <p:cxnSp>
        <p:nvCxnSpPr>
          <p:cNvPr id="10259" name="AutoShape 26"/>
          <p:cNvCxnSpPr>
            <a:cxnSpLocks noChangeShapeType="1"/>
            <a:stCxn id="10256" idx="0"/>
            <a:endCxn id="10253" idx="2"/>
          </p:cNvCxnSpPr>
          <p:nvPr/>
        </p:nvCxnSpPr>
        <p:spPr bwMode="auto">
          <a:xfrm flipV="1">
            <a:off x="58562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0" name="AutoShape 27"/>
          <p:cNvCxnSpPr>
            <a:cxnSpLocks noChangeShapeType="1"/>
            <a:stCxn id="10257" idx="0"/>
            <a:endCxn id="10253" idx="2"/>
          </p:cNvCxnSpPr>
          <p:nvPr/>
        </p:nvCxnSpPr>
        <p:spPr bwMode="auto">
          <a:xfrm flipH="1" flipV="1">
            <a:off x="69246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1" name="AutoShape 28"/>
          <p:cNvCxnSpPr>
            <a:cxnSpLocks noChangeShapeType="1"/>
            <a:stCxn id="10273" idx="0"/>
            <a:endCxn id="10256" idx="2"/>
          </p:cNvCxnSpPr>
          <p:nvPr/>
        </p:nvCxnSpPr>
        <p:spPr bwMode="auto">
          <a:xfrm flipV="1">
            <a:off x="53895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2" name="AutoShape 29"/>
          <p:cNvCxnSpPr>
            <a:cxnSpLocks noChangeShapeType="1"/>
            <a:stCxn id="10275" idx="0"/>
            <a:endCxn id="10257" idx="2"/>
          </p:cNvCxnSpPr>
          <p:nvPr/>
        </p:nvCxnSpPr>
        <p:spPr bwMode="auto">
          <a:xfrm flipV="1">
            <a:off x="75120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3" name="AutoShape 30"/>
          <p:cNvCxnSpPr>
            <a:cxnSpLocks noChangeShapeType="1"/>
            <a:stCxn id="10256" idx="2"/>
            <a:endCxn id="10274" idx="0"/>
          </p:cNvCxnSpPr>
          <p:nvPr/>
        </p:nvCxnSpPr>
        <p:spPr bwMode="auto">
          <a:xfrm>
            <a:off x="58562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4" name="AutoShape 31"/>
          <p:cNvCxnSpPr>
            <a:cxnSpLocks noChangeShapeType="1"/>
            <a:stCxn id="10257" idx="2"/>
            <a:endCxn id="10276" idx="0"/>
          </p:cNvCxnSpPr>
          <p:nvPr/>
        </p:nvCxnSpPr>
        <p:spPr bwMode="auto">
          <a:xfrm>
            <a:off x="79914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5" name="AutoShape 32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7  2  9  4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3  8  6  1</a:t>
            </a:r>
            <a:r>
              <a:rPr lang="en-US" altLang="en-US" sz="1800">
                <a:solidFill>
                  <a:schemeClr val="accent1"/>
                </a:solidFill>
              </a:rPr>
              <a:t>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10266" name="AutoShape 33"/>
          <p:cNvCxnSpPr>
            <a:cxnSpLocks noChangeShapeType="1"/>
            <a:stCxn id="10252" idx="0"/>
            <a:endCxn id="10265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7" name="AutoShape 34"/>
          <p:cNvCxnSpPr>
            <a:cxnSpLocks noChangeShapeType="1"/>
            <a:stCxn id="10253" idx="0"/>
            <a:endCxn id="10265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8" name="Line 35"/>
          <p:cNvSpPr>
            <a:spLocks noChangeShapeType="1"/>
          </p:cNvSpPr>
          <p:nvPr/>
        </p:nvSpPr>
        <p:spPr bwMode="auto">
          <a:xfrm flipH="1">
            <a:off x="1219200" y="4191000"/>
            <a:ext cx="5334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25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Example (cont.)</a:t>
            </a:r>
          </a:p>
        </p:txBody>
      </p:sp>
      <p:sp>
        <p:nvSpPr>
          <p:cNvPr id="11269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call, base case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7</a:t>
            </a:fld>
            <a:endParaRPr lang="en-US" altLang="ko-KR"/>
          </a:p>
        </p:txBody>
      </p:sp>
      <p:cxnSp>
        <p:nvCxnSpPr>
          <p:cNvPr id="11270" name="AutoShape 4"/>
          <p:cNvCxnSpPr>
            <a:cxnSpLocks noChangeShapeType="1"/>
            <a:stCxn id="11297" idx="0"/>
            <a:endCxn id="11276" idx="2"/>
          </p:cNvCxnSpPr>
          <p:nvPr/>
        </p:nvCxnSpPr>
        <p:spPr bwMode="auto">
          <a:xfrm flipV="1">
            <a:off x="14366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1" name="AutoShape 5"/>
          <p:cNvCxnSpPr>
            <a:cxnSpLocks noChangeShapeType="1"/>
            <a:stCxn id="11298" idx="0"/>
            <a:endCxn id="11276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2" name="AutoShape 6"/>
          <p:cNvCxnSpPr>
            <a:cxnSpLocks noChangeShapeType="1"/>
            <a:stCxn id="11279" idx="0"/>
            <a:endCxn id="11297" idx="2"/>
          </p:cNvCxnSpPr>
          <p:nvPr/>
        </p:nvCxnSpPr>
        <p:spPr bwMode="auto">
          <a:xfrm flipV="1">
            <a:off x="969963" y="5080000"/>
            <a:ext cx="466725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" name="AutoShape 7"/>
          <p:cNvCxnSpPr>
            <a:cxnSpLocks noChangeShapeType="1"/>
            <a:stCxn id="11281" idx="0"/>
            <a:endCxn id="11298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4" name="AutoShape 8"/>
          <p:cNvCxnSpPr>
            <a:cxnSpLocks noChangeShapeType="1"/>
            <a:stCxn id="11297" idx="2"/>
            <a:endCxn id="11280" idx="0"/>
          </p:cNvCxnSpPr>
          <p:nvPr/>
        </p:nvCxnSpPr>
        <p:spPr bwMode="auto">
          <a:xfrm>
            <a:off x="14366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5" name="AutoShape 9"/>
          <p:cNvCxnSpPr>
            <a:cxnSpLocks noChangeShapeType="1"/>
            <a:stCxn id="11298" idx="2"/>
            <a:endCxn id="11282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6" name="AutoShape 1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 7  2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9  4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2  4  7  9</a:t>
            </a:r>
          </a:p>
        </p:txBody>
      </p:sp>
      <p:sp>
        <p:nvSpPr>
          <p:cNvPr id="11277" name="AutoShape 11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3  8  6  1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1  3  8  6</a:t>
            </a:r>
          </a:p>
        </p:txBody>
      </p:sp>
      <p:grpSp>
        <p:nvGrpSpPr>
          <p:cNvPr id="11278" name="Group 12"/>
          <p:cNvGrpSpPr>
            <a:grpSpLocks/>
          </p:cNvGrpSpPr>
          <p:nvPr/>
        </p:nvGrpSpPr>
        <p:grpSpPr bwMode="auto">
          <a:xfrm>
            <a:off x="742950" y="4643438"/>
            <a:ext cx="7996238" cy="427037"/>
            <a:chOff x="468" y="3168"/>
            <a:chExt cx="5037" cy="269"/>
          </a:xfrm>
        </p:grpSpPr>
        <p:sp>
          <p:nvSpPr>
            <p:cNvPr id="11297" name="AutoShape 13"/>
            <p:cNvSpPr>
              <a:spLocks noChangeArrowheads="1"/>
            </p:cNvSpPr>
            <p:nvPr/>
          </p:nvSpPr>
          <p:spPr bwMode="auto">
            <a:xfrm>
              <a:off x="468" y="3168"/>
              <a:ext cx="87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/>
                <a:t>7 </a:t>
              </a:r>
              <a:r>
                <a:rPr lang="en-US" altLang="en-US" sz="1800" b="1">
                  <a:solidFill>
                    <a:schemeClr val="tx2"/>
                  </a:solidFill>
                  <a:latin typeface="Symbol" charset="2"/>
                  <a:sym typeface="Symbol" charset="2"/>
                </a:rPr>
                <a:t></a:t>
              </a:r>
              <a:r>
                <a:rPr lang="en-US" altLang="en-US" sz="1800"/>
                <a:t> 2</a:t>
              </a:r>
              <a:r>
                <a:rPr lang="en-US" altLang="en-US" sz="1800">
                  <a:solidFill>
                    <a:schemeClr val="accent1"/>
                  </a:solidFill>
                </a:rPr>
                <a:t> </a:t>
              </a:r>
              <a:r>
                <a:rPr lang="en-US" altLang="en-US" sz="1800" b="1">
                  <a:solidFill>
                    <a:schemeClr val="accent1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accent1"/>
                  </a:solidFill>
                </a:rPr>
                <a:t> 2  7</a:t>
              </a:r>
            </a:p>
          </p:txBody>
        </p:sp>
        <p:sp>
          <p:nvSpPr>
            <p:cNvPr id="11298" name="AutoShape 14"/>
            <p:cNvSpPr>
              <a:spLocks noChangeArrowheads="1"/>
            </p:cNvSpPr>
            <p:nvPr/>
          </p:nvSpPr>
          <p:spPr bwMode="auto">
            <a:xfrm>
              <a:off x="1779" y="3168"/>
              <a:ext cx="942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accent1"/>
                  </a:solidFill>
                </a:rPr>
                <a:t>9  4  </a:t>
              </a:r>
              <a:r>
                <a:rPr lang="en-US" altLang="en-US" sz="1800" b="1">
                  <a:solidFill>
                    <a:schemeClr val="accent1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accent1"/>
                  </a:solidFill>
                </a:rPr>
                <a:t>  4  9</a:t>
              </a:r>
            </a:p>
          </p:txBody>
        </p:sp>
        <p:sp>
          <p:nvSpPr>
            <p:cNvPr id="11299" name="AutoShape 15"/>
            <p:cNvSpPr>
              <a:spLocks noChangeArrowheads="1"/>
            </p:cNvSpPr>
            <p:nvPr/>
          </p:nvSpPr>
          <p:spPr bwMode="auto">
            <a:xfrm>
              <a:off x="3252" y="3168"/>
              <a:ext cx="874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accent1"/>
                  </a:solidFill>
                </a:rPr>
                <a:t>3  8  </a:t>
              </a:r>
              <a:r>
                <a:rPr lang="en-US" altLang="en-US" sz="1800" b="1">
                  <a:solidFill>
                    <a:schemeClr val="accent1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accent1"/>
                  </a:solidFill>
                </a:rPr>
                <a:t>  3  8</a:t>
              </a:r>
            </a:p>
          </p:txBody>
        </p:sp>
        <p:sp>
          <p:nvSpPr>
            <p:cNvPr id="11300" name="AutoShape 16"/>
            <p:cNvSpPr>
              <a:spLocks noChangeArrowheads="1"/>
            </p:cNvSpPr>
            <p:nvPr/>
          </p:nvSpPr>
          <p:spPr bwMode="auto">
            <a:xfrm>
              <a:off x="4563" y="3168"/>
              <a:ext cx="942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accent1"/>
                  </a:solidFill>
                </a:rPr>
                <a:t>6  1  </a:t>
              </a:r>
              <a:r>
                <a:rPr lang="en-US" altLang="en-US" sz="1800" b="1">
                  <a:solidFill>
                    <a:schemeClr val="accent1"/>
                  </a:solidFill>
                  <a:sym typeface="Symbol" charset="2"/>
                </a:rPr>
                <a:t></a:t>
              </a:r>
              <a:r>
                <a:rPr lang="en-US" altLang="en-US" sz="1800">
                  <a:solidFill>
                    <a:schemeClr val="accent1"/>
                  </a:solidFill>
                </a:rPr>
                <a:t>  1  6</a:t>
              </a:r>
            </a:p>
          </p:txBody>
        </p:sp>
      </p:grpSp>
      <p:sp>
        <p:nvSpPr>
          <p:cNvPr id="11279" name="AutoShape 18"/>
          <p:cNvSpPr>
            <a:spLocks noChangeArrowheads="1"/>
          </p:cNvSpPr>
          <p:nvPr/>
        </p:nvSpPr>
        <p:spPr bwMode="auto">
          <a:xfrm>
            <a:off x="6096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1280" name="AutoShape 19"/>
          <p:cNvSpPr>
            <a:spLocks noChangeArrowheads="1"/>
          </p:cNvSpPr>
          <p:nvPr/>
        </p:nvSpPr>
        <p:spPr bwMode="auto">
          <a:xfrm>
            <a:off x="1597025" y="566896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2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2</a:t>
            </a:r>
          </a:p>
        </p:txBody>
      </p:sp>
      <p:sp>
        <p:nvSpPr>
          <p:cNvPr id="11281" name="AutoShape 20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9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11282" name="AutoShape 21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4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4</a:t>
            </a:r>
          </a:p>
        </p:txBody>
      </p:sp>
      <p:sp>
        <p:nvSpPr>
          <p:cNvPr id="11283" name="AutoShape 22"/>
          <p:cNvSpPr>
            <a:spLocks noChangeArrowheads="1"/>
          </p:cNvSpPr>
          <p:nvPr/>
        </p:nvSpPr>
        <p:spPr bwMode="auto">
          <a:xfrm>
            <a:off x="50292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3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11284" name="AutoShape 23"/>
          <p:cNvSpPr>
            <a:spLocks noChangeArrowheads="1"/>
          </p:cNvSpPr>
          <p:nvPr/>
        </p:nvSpPr>
        <p:spPr bwMode="auto">
          <a:xfrm>
            <a:off x="6016625" y="566896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8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8</a:t>
            </a:r>
          </a:p>
        </p:txBody>
      </p:sp>
      <p:sp>
        <p:nvSpPr>
          <p:cNvPr id="11285" name="AutoShape 24"/>
          <p:cNvSpPr>
            <a:spLocks noChangeArrowheads="1"/>
          </p:cNvSpPr>
          <p:nvPr/>
        </p:nvSpPr>
        <p:spPr bwMode="auto">
          <a:xfrm>
            <a:off x="71580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6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6</a:t>
            </a:r>
          </a:p>
        </p:txBody>
      </p:sp>
      <p:sp>
        <p:nvSpPr>
          <p:cNvPr id="11286" name="AutoShape 25"/>
          <p:cNvSpPr>
            <a:spLocks noChangeArrowheads="1"/>
          </p:cNvSpPr>
          <p:nvPr/>
        </p:nvSpPr>
        <p:spPr bwMode="auto">
          <a:xfrm>
            <a:off x="81518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1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1</a:t>
            </a:r>
          </a:p>
        </p:txBody>
      </p:sp>
      <p:cxnSp>
        <p:nvCxnSpPr>
          <p:cNvPr id="11287" name="AutoShape 26"/>
          <p:cNvCxnSpPr>
            <a:cxnSpLocks noChangeShapeType="1"/>
            <a:stCxn id="11299" idx="0"/>
            <a:endCxn id="11277" idx="2"/>
          </p:cNvCxnSpPr>
          <p:nvPr/>
        </p:nvCxnSpPr>
        <p:spPr bwMode="auto">
          <a:xfrm flipV="1">
            <a:off x="58562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8" name="AutoShape 27"/>
          <p:cNvCxnSpPr>
            <a:cxnSpLocks noChangeShapeType="1"/>
            <a:stCxn id="11300" idx="0"/>
            <a:endCxn id="11277" idx="2"/>
          </p:cNvCxnSpPr>
          <p:nvPr/>
        </p:nvCxnSpPr>
        <p:spPr bwMode="auto">
          <a:xfrm flipH="1" flipV="1">
            <a:off x="69246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9" name="AutoShape 28"/>
          <p:cNvCxnSpPr>
            <a:cxnSpLocks noChangeShapeType="1"/>
            <a:stCxn id="11283" idx="0"/>
            <a:endCxn id="11299" idx="2"/>
          </p:cNvCxnSpPr>
          <p:nvPr/>
        </p:nvCxnSpPr>
        <p:spPr bwMode="auto">
          <a:xfrm flipV="1">
            <a:off x="53895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0" name="AutoShape 29"/>
          <p:cNvCxnSpPr>
            <a:cxnSpLocks noChangeShapeType="1"/>
            <a:stCxn id="11285" idx="0"/>
            <a:endCxn id="11300" idx="2"/>
          </p:cNvCxnSpPr>
          <p:nvPr/>
        </p:nvCxnSpPr>
        <p:spPr bwMode="auto">
          <a:xfrm flipV="1">
            <a:off x="75120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1" name="AutoShape 30"/>
          <p:cNvCxnSpPr>
            <a:cxnSpLocks noChangeShapeType="1"/>
            <a:stCxn id="11299" idx="2"/>
            <a:endCxn id="11284" idx="0"/>
          </p:cNvCxnSpPr>
          <p:nvPr/>
        </p:nvCxnSpPr>
        <p:spPr bwMode="auto">
          <a:xfrm>
            <a:off x="58562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2" name="AutoShape 31"/>
          <p:cNvCxnSpPr>
            <a:cxnSpLocks noChangeShapeType="1"/>
            <a:stCxn id="11300" idx="2"/>
            <a:endCxn id="11286" idx="0"/>
          </p:cNvCxnSpPr>
          <p:nvPr/>
        </p:nvCxnSpPr>
        <p:spPr bwMode="auto">
          <a:xfrm>
            <a:off x="79914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3" name="AutoShape 32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7  2  9  4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3  8  6  1</a:t>
            </a:r>
            <a:r>
              <a:rPr lang="en-US" altLang="en-US" sz="1800">
                <a:solidFill>
                  <a:schemeClr val="accent1"/>
                </a:solidFill>
              </a:rPr>
              <a:t>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11294" name="AutoShape 33"/>
          <p:cNvCxnSpPr>
            <a:cxnSpLocks noChangeShapeType="1"/>
            <a:stCxn id="11276" idx="0"/>
            <a:endCxn id="11293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5" name="AutoShape 34"/>
          <p:cNvCxnSpPr>
            <a:cxnSpLocks noChangeShapeType="1"/>
            <a:stCxn id="11277" idx="0"/>
            <a:endCxn id="11293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6" name="Line 35"/>
          <p:cNvSpPr>
            <a:spLocks noChangeShapeType="1"/>
          </p:cNvSpPr>
          <p:nvPr/>
        </p:nvSpPr>
        <p:spPr bwMode="auto">
          <a:xfrm flipH="1">
            <a:off x="762000" y="5181600"/>
            <a:ext cx="3810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52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Example (cont.)</a:t>
            </a:r>
          </a:p>
        </p:txBody>
      </p:sp>
      <p:sp>
        <p:nvSpPr>
          <p:cNvPr id="12293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call, base case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8</a:t>
            </a:fld>
            <a:endParaRPr lang="en-US" altLang="ko-KR"/>
          </a:p>
        </p:txBody>
      </p:sp>
      <p:cxnSp>
        <p:nvCxnSpPr>
          <p:cNvPr id="12294" name="AutoShape 4"/>
          <p:cNvCxnSpPr>
            <a:cxnSpLocks noChangeShapeType="1"/>
            <a:stCxn id="12302" idx="0"/>
            <a:endCxn id="12300" idx="2"/>
          </p:cNvCxnSpPr>
          <p:nvPr/>
        </p:nvCxnSpPr>
        <p:spPr bwMode="auto">
          <a:xfrm flipV="1">
            <a:off x="14366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5" name="AutoShape 5"/>
          <p:cNvCxnSpPr>
            <a:cxnSpLocks noChangeShapeType="1"/>
            <a:stCxn id="12303" idx="0"/>
            <a:endCxn id="12300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6" name="AutoShape 6"/>
          <p:cNvCxnSpPr>
            <a:cxnSpLocks noChangeShapeType="1"/>
            <a:stCxn id="12306" idx="0"/>
            <a:endCxn id="12302" idx="2"/>
          </p:cNvCxnSpPr>
          <p:nvPr/>
        </p:nvCxnSpPr>
        <p:spPr bwMode="auto">
          <a:xfrm flipV="1">
            <a:off x="9699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7" name="AutoShape 7"/>
          <p:cNvCxnSpPr>
            <a:cxnSpLocks noChangeShapeType="1"/>
            <a:stCxn id="12308" idx="0"/>
            <a:endCxn id="12303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8" name="AutoShape 8"/>
          <p:cNvCxnSpPr>
            <a:cxnSpLocks noChangeShapeType="1"/>
            <a:stCxn id="12302" idx="2"/>
            <a:endCxn id="12307" idx="0"/>
          </p:cNvCxnSpPr>
          <p:nvPr/>
        </p:nvCxnSpPr>
        <p:spPr bwMode="auto">
          <a:xfrm>
            <a:off x="1436688" y="5080000"/>
            <a:ext cx="506412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9" name="AutoShape 9"/>
          <p:cNvCxnSpPr>
            <a:cxnSpLocks noChangeShapeType="1"/>
            <a:stCxn id="12303" idx="2"/>
            <a:endCxn id="12309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0" name="AutoShape 1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 7  2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9  4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2  4  7  9</a:t>
            </a:r>
          </a:p>
        </p:txBody>
      </p:sp>
      <p:sp>
        <p:nvSpPr>
          <p:cNvPr id="12301" name="AutoShape 11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3  8  6  1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2302" name="AutoShape 13"/>
          <p:cNvSpPr>
            <a:spLocks noChangeArrowheads="1"/>
          </p:cNvSpPr>
          <p:nvPr/>
        </p:nvSpPr>
        <p:spPr bwMode="auto">
          <a:xfrm>
            <a:off x="7429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2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2  7</a:t>
            </a:r>
          </a:p>
        </p:txBody>
      </p:sp>
      <p:sp>
        <p:nvSpPr>
          <p:cNvPr id="12303" name="AutoShape 14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9  4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4  9</a:t>
            </a:r>
          </a:p>
        </p:txBody>
      </p:sp>
      <p:sp>
        <p:nvSpPr>
          <p:cNvPr id="12304" name="AutoShape 15"/>
          <p:cNvSpPr>
            <a:spLocks noChangeArrowheads="1"/>
          </p:cNvSpPr>
          <p:nvPr/>
        </p:nvSpPr>
        <p:spPr bwMode="auto">
          <a:xfrm>
            <a:off x="51625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3  8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3  8</a:t>
            </a:r>
          </a:p>
        </p:txBody>
      </p:sp>
      <p:sp>
        <p:nvSpPr>
          <p:cNvPr id="12305" name="AutoShape 16"/>
          <p:cNvSpPr>
            <a:spLocks noChangeArrowheads="1"/>
          </p:cNvSpPr>
          <p:nvPr/>
        </p:nvSpPr>
        <p:spPr bwMode="auto">
          <a:xfrm>
            <a:off x="72437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6  1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1  6</a:t>
            </a:r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6096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1524000" y="5668963"/>
            <a:ext cx="8382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9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4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4</a:t>
            </a:r>
          </a:p>
        </p:txBody>
      </p:sp>
      <p:sp>
        <p:nvSpPr>
          <p:cNvPr id="12310" name="AutoShape 22"/>
          <p:cNvSpPr>
            <a:spLocks noChangeArrowheads="1"/>
          </p:cNvSpPr>
          <p:nvPr/>
        </p:nvSpPr>
        <p:spPr bwMode="auto">
          <a:xfrm>
            <a:off x="50292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3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12311" name="AutoShape 23"/>
          <p:cNvSpPr>
            <a:spLocks noChangeArrowheads="1"/>
          </p:cNvSpPr>
          <p:nvPr/>
        </p:nvSpPr>
        <p:spPr bwMode="auto">
          <a:xfrm>
            <a:off x="6016625" y="566896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8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8</a:t>
            </a:r>
          </a:p>
        </p:txBody>
      </p:sp>
      <p:sp>
        <p:nvSpPr>
          <p:cNvPr id="12312" name="AutoShape 24"/>
          <p:cNvSpPr>
            <a:spLocks noChangeArrowheads="1"/>
          </p:cNvSpPr>
          <p:nvPr/>
        </p:nvSpPr>
        <p:spPr bwMode="auto">
          <a:xfrm>
            <a:off x="71580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6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6</a:t>
            </a:r>
          </a:p>
        </p:txBody>
      </p:sp>
      <p:sp>
        <p:nvSpPr>
          <p:cNvPr id="12313" name="AutoShape 25"/>
          <p:cNvSpPr>
            <a:spLocks noChangeArrowheads="1"/>
          </p:cNvSpPr>
          <p:nvPr/>
        </p:nvSpPr>
        <p:spPr bwMode="auto">
          <a:xfrm>
            <a:off x="81518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1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1</a:t>
            </a:r>
          </a:p>
        </p:txBody>
      </p:sp>
      <p:cxnSp>
        <p:nvCxnSpPr>
          <p:cNvPr id="12314" name="AutoShape 26"/>
          <p:cNvCxnSpPr>
            <a:cxnSpLocks noChangeShapeType="1"/>
            <a:stCxn id="12304" idx="0"/>
            <a:endCxn id="12301" idx="2"/>
          </p:cNvCxnSpPr>
          <p:nvPr/>
        </p:nvCxnSpPr>
        <p:spPr bwMode="auto">
          <a:xfrm flipV="1">
            <a:off x="58562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5" name="AutoShape 27"/>
          <p:cNvCxnSpPr>
            <a:cxnSpLocks noChangeShapeType="1"/>
            <a:stCxn id="12305" idx="0"/>
            <a:endCxn id="12301" idx="2"/>
          </p:cNvCxnSpPr>
          <p:nvPr/>
        </p:nvCxnSpPr>
        <p:spPr bwMode="auto">
          <a:xfrm flipH="1" flipV="1">
            <a:off x="69246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6" name="AutoShape 28"/>
          <p:cNvCxnSpPr>
            <a:cxnSpLocks noChangeShapeType="1"/>
            <a:stCxn id="12310" idx="0"/>
            <a:endCxn id="12304" idx="2"/>
          </p:cNvCxnSpPr>
          <p:nvPr/>
        </p:nvCxnSpPr>
        <p:spPr bwMode="auto">
          <a:xfrm flipV="1">
            <a:off x="53895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7" name="AutoShape 29"/>
          <p:cNvCxnSpPr>
            <a:cxnSpLocks noChangeShapeType="1"/>
            <a:stCxn id="12312" idx="0"/>
            <a:endCxn id="12305" idx="2"/>
          </p:cNvCxnSpPr>
          <p:nvPr/>
        </p:nvCxnSpPr>
        <p:spPr bwMode="auto">
          <a:xfrm flipV="1">
            <a:off x="75120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8" name="AutoShape 30"/>
          <p:cNvCxnSpPr>
            <a:cxnSpLocks noChangeShapeType="1"/>
            <a:stCxn id="12304" idx="2"/>
            <a:endCxn id="12311" idx="0"/>
          </p:cNvCxnSpPr>
          <p:nvPr/>
        </p:nvCxnSpPr>
        <p:spPr bwMode="auto">
          <a:xfrm>
            <a:off x="58562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9" name="AutoShape 31"/>
          <p:cNvCxnSpPr>
            <a:cxnSpLocks noChangeShapeType="1"/>
            <a:stCxn id="12305" idx="2"/>
            <a:endCxn id="12313" idx="0"/>
          </p:cNvCxnSpPr>
          <p:nvPr/>
        </p:nvCxnSpPr>
        <p:spPr bwMode="auto">
          <a:xfrm>
            <a:off x="79914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20" name="AutoShape 32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7  2  9  4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3  8  6  1</a:t>
            </a:r>
            <a:r>
              <a:rPr lang="en-US" altLang="en-US" sz="1800">
                <a:solidFill>
                  <a:schemeClr val="accent1"/>
                </a:solidFill>
              </a:rPr>
              <a:t>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12321" name="AutoShape 33"/>
          <p:cNvCxnSpPr>
            <a:cxnSpLocks noChangeShapeType="1"/>
            <a:stCxn id="12300" idx="0"/>
            <a:endCxn id="12320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2" name="AutoShape 34"/>
          <p:cNvCxnSpPr>
            <a:cxnSpLocks noChangeShapeType="1"/>
            <a:stCxn id="12301" idx="0"/>
            <a:endCxn id="12320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1752600" y="5181600"/>
            <a:ext cx="3810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61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Example (cont.)</a:t>
            </a:r>
          </a:p>
        </p:txBody>
      </p:sp>
      <p:sp>
        <p:nvSpPr>
          <p:cNvPr id="13317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Merge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9</a:t>
            </a:fld>
            <a:endParaRPr lang="en-US" altLang="ko-KR"/>
          </a:p>
        </p:txBody>
      </p:sp>
      <p:cxnSp>
        <p:nvCxnSpPr>
          <p:cNvPr id="13318" name="AutoShape 4"/>
          <p:cNvCxnSpPr>
            <a:cxnSpLocks noChangeShapeType="1"/>
            <a:stCxn id="13326" idx="0"/>
            <a:endCxn id="13324" idx="2"/>
          </p:cNvCxnSpPr>
          <p:nvPr/>
        </p:nvCxnSpPr>
        <p:spPr bwMode="auto">
          <a:xfrm flipV="1">
            <a:off x="1447800" y="4054475"/>
            <a:ext cx="1057275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9" name="AutoShape 5"/>
          <p:cNvCxnSpPr>
            <a:cxnSpLocks noChangeShapeType="1"/>
            <a:stCxn id="13327" idx="0"/>
            <a:endCxn id="13324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0" name="AutoShape 6"/>
          <p:cNvCxnSpPr>
            <a:cxnSpLocks noChangeShapeType="1"/>
            <a:stCxn id="13330" idx="0"/>
            <a:endCxn id="13326" idx="2"/>
          </p:cNvCxnSpPr>
          <p:nvPr/>
        </p:nvCxnSpPr>
        <p:spPr bwMode="auto">
          <a:xfrm flipV="1">
            <a:off x="969963" y="5089525"/>
            <a:ext cx="477837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1" name="AutoShape 7"/>
          <p:cNvCxnSpPr>
            <a:cxnSpLocks noChangeShapeType="1"/>
            <a:stCxn id="13332" idx="0"/>
            <a:endCxn id="13327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2" name="AutoShape 8"/>
          <p:cNvCxnSpPr>
            <a:cxnSpLocks noChangeShapeType="1"/>
            <a:stCxn id="13326" idx="2"/>
            <a:endCxn id="13331" idx="0"/>
          </p:cNvCxnSpPr>
          <p:nvPr/>
        </p:nvCxnSpPr>
        <p:spPr bwMode="auto">
          <a:xfrm>
            <a:off x="1447800" y="5089525"/>
            <a:ext cx="495300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3" name="AutoShape 9"/>
          <p:cNvCxnSpPr>
            <a:cxnSpLocks noChangeShapeType="1"/>
            <a:stCxn id="13327" idx="2"/>
            <a:endCxn id="13333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4" name="AutoShape 1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 7  2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9  4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2  4  7  9</a:t>
            </a:r>
          </a:p>
        </p:txBody>
      </p:sp>
      <p:sp>
        <p:nvSpPr>
          <p:cNvPr id="13325" name="AutoShape 11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3  8  6  1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3326" name="AutoShape 13"/>
          <p:cNvSpPr>
            <a:spLocks noChangeArrowheads="1"/>
          </p:cNvSpPr>
          <p:nvPr/>
        </p:nvSpPr>
        <p:spPr bwMode="auto">
          <a:xfrm>
            <a:off x="685800" y="4643438"/>
            <a:ext cx="1524000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2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2  7</a:t>
            </a:r>
          </a:p>
        </p:txBody>
      </p:sp>
      <p:sp>
        <p:nvSpPr>
          <p:cNvPr id="13327" name="AutoShape 14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9  4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4  9</a:t>
            </a:r>
          </a:p>
        </p:txBody>
      </p:sp>
      <p:sp>
        <p:nvSpPr>
          <p:cNvPr id="13328" name="AutoShape 15"/>
          <p:cNvSpPr>
            <a:spLocks noChangeArrowheads="1"/>
          </p:cNvSpPr>
          <p:nvPr/>
        </p:nvSpPr>
        <p:spPr bwMode="auto">
          <a:xfrm>
            <a:off x="5162550" y="4643438"/>
            <a:ext cx="138747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3  8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3  8</a:t>
            </a:r>
          </a:p>
        </p:txBody>
      </p:sp>
      <p:sp>
        <p:nvSpPr>
          <p:cNvPr id="13329" name="AutoShape 16"/>
          <p:cNvSpPr>
            <a:spLocks noChangeArrowheads="1"/>
          </p:cNvSpPr>
          <p:nvPr/>
        </p:nvSpPr>
        <p:spPr bwMode="auto">
          <a:xfrm>
            <a:off x="72437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6  1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1  6</a:t>
            </a:r>
          </a:p>
        </p:txBody>
      </p:sp>
      <p:sp>
        <p:nvSpPr>
          <p:cNvPr id="13330" name="AutoShape 17"/>
          <p:cNvSpPr>
            <a:spLocks noChangeArrowheads="1"/>
          </p:cNvSpPr>
          <p:nvPr/>
        </p:nvSpPr>
        <p:spPr bwMode="auto">
          <a:xfrm>
            <a:off x="6096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3331" name="AutoShape 18"/>
          <p:cNvSpPr>
            <a:spLocks noChangeArrowheads="1"/>
          </p:cNvSpPr>
          <p:nvPr/>
        </p:nvSpPr>
        <p:spPr bwMode="auto">
          <a:xfrm>
            <a:off x="1524000" y="5668963"/>
            <a:ext cx="8382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3332" name="AutoShape 19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9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13333" name="AutoShape 20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4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4</a:t>
            </a:r>
          </a:p>
        </p:txBody>
      </p:sp>
      <p:sp>
        <p:nvSpPr>
          <p:cNvPr id="13334" name="AutoShape 21"/>
          <p:cNvSpPr>
            <a:spLocks noChangeArrowheads="1"/>
          </p:cNvSpPr>
          <p:nvPr/>
        </p:nvSpPr>
        <p:spPr bwMode="auto">
          <a:xfrm>
            <a:off x="5029200" y="566896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3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13335" name="AutoShape 22"/>
          <p:cNvSpPr>
            <a:spLocks noChangeArrowheads="1"/>
          </p:cNvSpPr>
          <p:nvPr/>
        </p:nvSpPr>
        <p:spPr bwMode="auto">
          <a:xfrm>
            <a:off x="6016625" y="566896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8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8</a:t>
            </a:r>
          </a:p>
        </p:txBody>
      </p:sp>
      <p:sp>
        <p:nvSpPr>
          <p:cNvPr id="13336" name="AutoShape 23"/>
          <p:cNvSpPr>
            <a:spLocks noChangeArrowheads="1"/>
          </p:cNvSpPr>
          <p:nvPr/>
        </p:nvSpPr>
        <p:spPr bwMode="auto">
          <a:xfrm>
            <a:off x="71580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6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6</a:t>
            </a:r>
          </a:p>
        </p:txBody>
      </p:sp>
      <p:sp>
        <p:nvSpPr>
          <p:cNvPr id="13337" name="AutoShape 24"/>
          <p:cNvSpPr>
            <a:spLocks noChangeArrowheads="1"/>
          </p:cNvSpPr>
          <p:nvPr/>
        </p:nvSpPr>
        <p:spPr bwMode="auto">
          <a:xfrm>
            <a:off x="81518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1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1</a:t>
            </a:r>
          </a:p>
        </p:txBody>
      </p:sp>
      <p:cxnSp>
        <p:nvCxnSpPr>
          <p:cNvPr id="13338" name="AutoShape 25"/>
          <p:cNvCxnSpPr>
            <a:cxnSpLocks noChangeShapeType="1"/>
            <a:stCxn id="13328" idx="0"/>
            <a:endCxn id="13325" idx="2"/>
          </p:cNvCxnSpPr>
          <p:nvPr/>
        </p:nvCxnSpPr>
        <p:spPr bwMode="auto">
          <a:xfrm flipV="1">
            <a:off x="5856288" y="4054475"/>
            <a:ext cx="1068387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9" name="AutoShape 26"/>
          <p:cNvCxnSpPr>
            <a:cxnSpLocks noChangeShapeType="1"/>
            <a:stCxn id="13329" idx="0"/>
            <a:endCxn id="13325" idx="2"/>
          </p:cNvCxnSpPr>
          <p:nvPr/>
        </p:nvCxnSpPr>
        <p:spPr bwMode="auto">
          <a:xfrm flipH="1" flipV="1">
            <a:off x="69246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0" name="AutoShape 27"/>
          <p:cNvCxnSpPr>
            <a:cxnSpLocks noChangeShapeType="1"/>
            <a:stCxn id="13334" idx="0"/>
            <a:endCxn id="13328" idx="2"/>
          </p:cNvCxnSpPr>
          <p:nvPr/>
        </p:nvCxnSpPr>
        <p:spPr bwMode="auto">
          <a:xfrm flipV="1">
            <a:off x="5389563" y="5080000"/>
            <a:ext cx="4667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1" name="AutoShape 28"/>
          <p:cNvCxnSpPr>
            <a:cxnSpLocks noChangeShapeType="1"/>
            <a:stCxn id="13336" idx="0"/>
            <a:endCxn id="13329" idx="2"/>
          </p:cNvCxnSpPr>
          <p:nvPr/>
        </p:nvCxnSpPr>
        <p:spPr bwMode="auto">
          <a:xfrm flipV="1">
            <a:off x="75120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2" name="AutoShape 29"/>
          <p:cNvCxnSpPr>
            <a:cxnSpLocks noChangeShapeType="1"/>
            <a:stCxn id="13328" idx="2"/>
            <a:endCxn id="13335" idx="0"/>
          </p:cNvCxnSpPr>
          <p:nvPr/>
        </p:nvCxnSpPr>
        <p:spPr bwMode="auto">
          <a:xfrm>
            <a:off x="5856288" y="5080000"/>
            <a:ext cx="5080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3" name="AutoShape 30"/>
          <p:cNvCxnSpPr>
            <a:cxnSpLocks noChangeShapeType="1"/>
            <a:stCxn id="13329" idx="2"/>
            <a:endCxn id="13337" idx="0"/>
          </p:cNvCxnSpPr>
          <p:nvPr/>
        </p:nvCxnSpPr>
        <p:spPr bwMode="auto">
          <a:xfrm>
            <a:off x="79914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4" name="AutoShape 31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7  2  9  4 </a:t>
            </a:r>
            <a:r>
              <a:rPr lang="en-US" altLang="en-US" sz="1800" b="1">
                <a:solidFill>
                  <a:schemeClr val="tx2"/>
                </a:solidFill>
                <a:latin typeface="Symbol" charset="2"/>
                <a:sym typeface="Symbol" charset="2"/>
              </a:rPr>
              <a:t></a:t>
            </a:r>
            <a:r>
              <a:rPr lang="en-US" altLang="en-US" sz="1800"/>
              <a:t> 3  8  6  1</a:t>
            </a:r>
            <a:r>
              <a:rPr lang="en-US" altLang="en-US" sz="1800">
                <a:solidFill>
                  <a:schemeClr val="accent1"/>
                </a:solidFill>
              </a:rPr>
              <a:t>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13345" name="AutoShape 32"/>
          <p:cNvCxnSpPr>
            <a:cxnSpLocks noChangeShapeType="1"/>
            <a:stCxn id="13324" idx="0"/>
            <a:endCxn id="13344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6" name="AutoShape 33"/>
          <p:cNvCxnSpPr>
            <a:cxnSpLocks noChangeShapeType="1"/>
            <a:stCxn id="13325" idx="0"/>
            <a:endCxn id="13344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7" name="Line 34"/>
          <p:cNvSpPr>
            <a:spLocks noChangeShapeType="1"/>
          </p:cNvSpPr>
          <p:nvPr/>
        </p:nvSpPr>
        <p:spPr bwMode="auto">
          <a:xfrm flipH="1">
            <a:off x="762000" y="5181600"/>
            <a:ext cx="3810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Line 35"/>
          <p:cNvSpPr>
            <a:spLocks noChangeShapeType="1"/>
          </p:cNvSpPr>
          <p:nvPr/>
        </p:nvSpPr>
        <p:spPr bwMode="auto">
          <a:xfrm>
            <a:off x="1752600" y="5181600"/>
            <a:ext cx="3810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44303"/>
      </p:ext>
    </p:extLst>
  </p:cSld>
  <p:clrMapOvr>
    <a:masterClrMapping/>
  </p:clrMapOvr>
</p:sld>
</file>

<file path=ppt/theme/theme1.xml><?xml version="1.0" encoding="utf-8"?>
<a:theme xmlns:a="http://schemas.openxmlformats.org/drawingml/2006/main" name="1_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sz="1800" dirty="0" smtClean="0">
            <a:latin typeface="Calibri" charset="0"/>
            <a:ea typeface="Calibri" charset="0"/>
            <a:cs typeface="Calibri" charset="0"/>
          </a:defRPr>
        </a:defPPr>
      </a:lstStyle>
    </a:tx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2777</TotalTime>
  <Words>1689</Words>
  <Application>Microsoft Macintosh PowerPoint</Application>
  <PresentationFormat>On-screen Show (4:3)</PresentationFormat>
  <Paragraphs>356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굴림</vt:lpstr>
      <vt:lpstr>Calibri</vt:lpstr>
      <vt:lpstr>Symbol</vt:lpstr>
      <vt:lpstr>Tahoma</vt:lpstr>
      <vt:lpstr>Times New Roman</vt:lpstr>
      <vt:lpstr>Wingdings</vt:lpstr>
      <vt:lpstr>1_Blueprint</vt:lpstr>
      <vt:lpstr>Merge Sort</vt:lpstr>
      <vt:lpstr>We will look at this table later …</vt:lpstr>
      <vt:lpstr>New things that we will learn from this part</vt:lpstr>
      <vt:lpstr>Execution Example</vt:lpstr>
      <vt:lpstr>Execution Example (cont.)</vt:lpstr>
      <vt:lpstr>Execution Example (cont.)</vt:lpstr>
      <vt:lpstr>Execution Example (cont.)</vt:lpstr>
      <vt:lpstr>Execution Example (cont.)</vt:lpstr>
      <vt:lpstr>Execution Example (cont.)</vt:lpstr>
      <vt:lpstr>Execution Example (cont.)</vt:lpstr>
      <vt:lpstr>Execution Example (cont.)</vt:lpstr>
      <vt:lpstr>Execution Example (cont.)</vt:lpstr>
      <vt:lpstr>Execution Example (cont.)</vt:lpstr>
      <vt:lpstr>Divide-and-Conquer (§ 10.1.1)</vt:lpstr>
      <vt:lpstr>Merge-Sort (§ 10.1)</vt:lpstr>
      <vt:lpstr>Merging Two Sorted Sequences</vt:lpstr>
      <vt:lpstr>Merge-Sort Tree</vt:lpstr>
      <vt:lpstr>Analysis of Merge-Sort</vt:lpstr>
      <vt:lpstr>Another Analysis: Recurrence Equation (1)</vt:lpstr>
      <vt:lpstr>Another Analysis: Recurrence Equation (2)</vt:lpstr>
      <vt:lpstr>Summary of Sorting Algorithms</vt:lpstr>
      <vt:lpstr>PowerPoint Presentation</vt:lpstr>
    </vt:vector>
  </TitlesOfParts>
  <Company>Brown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Yung Yi</cp:lastModifiedBy>
  <cp:revision>340</cp:revision>
  <cp:lastPrinted>2018-11-26T02:14:55Z</cp:lastPrinted>
  <dcterms:created xsi:type="dcterms:W3CDTF">2002-01-21T02:22:10Z</dcterms:created>
  <dcterms:modified xsi:type="dcterms:W3CDTF">2018-11-26T02:15:00Z</dcterms:modified>
</cp:coreProperties>
</file>