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9"/>
  </p:notesMasterIdLst>
  <p:handoutMasterIdLst>
    <p:handoutMasterId r:id="rId20"/>
  </p:handoutMasterIdLst>
  <p:sldIdLst>
    <p:sldId id="517" r:id="rId2"/>
    <p:sldId id="518" r:id="rId3"/>
    <p:sldId id="519" r:id="rId4"/>
    <p:sldId id="520" r:id="rId5"/>
    <p:sldId id="555" r:id="rId6"/>
    <p:sldId id="556" r:id="rId7"/>
    <p:sldId id="523" r:id="rId8"/>
    <p:sldId id="524" r:id="rId9"/>
    <p:sldId id="521" r:id="rId10"/>
    <p:sldId id="522" r:id="rId11"/>
    <p:sldId id="257" r:id="rId12"/>
    <p:sldId id="525" r:id="rId13"/>
    <p:sldId id="561" r:id="rId14"/>
    <p:sldId id="562" r:id="rId15"/>
    <p:sldId id="557" r:id="rId16"/>
    <p:sldId id="560" r:id="rId17"/>
    <p:sldId id="559" r:id="rId18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674F6"/>
    <a:srgbClr val="6289F8"/>
    <a:srgbClr val="8097F8"/>
    <a:srgbClr val="2C61F6"/>
    <a:srgbClr val="F8F0D0"/>
    <a:srgbClr val="F2E4AA"/>
    <a:srgbClr val="8DA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5" autoAdjust="0"/>
    <p:restoredTop sz="93236" autoAdjust="0"/>
  </p:normalViewPr>
  <p:slideViewPr>
    <p:cSldViewPr>
      <p:cViewPr varScale="1">
        <p:scale>
          <a:sx n="212" d="100"/>
          <a:sy n="212" d="100"/>
        </p:scale>
        <p:origin x="35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3" Type="http://schemas.openxmlformats.org/officeDocument/2006/relationships/slide" Target="slides/slide3.xml"/><Relationship Id="rId7" Type="http://schemas.openxmlformats.org/officeDocument/2006/relationships/slide" Target="slides/slide10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9.xml"/><Relationship Id="rId11" Type="http://schemas.openxmlformats.org/officeDocument/2006/relationships/slide" Target="slides/slide16.xml"/><Relationship Id="rId5" Type="http://schemas.openxmlformats.org/officeDocument/2006/relationships/slide" Target="slides/slide6.xml"/><Relationship Id="rId10" Type="http://schemas.openxmlformats.org/officeDocument/2006/relationships/slide" Target="slides/slide15.xml"/><Relationship Id="rId4" Type="http://schemas.openxmlformats.org/officeDocument/2006/relationships/slide" Target="slides/slide4.xml"/><Relationship Id="rId9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fld id="{59E56563-36CE-4540-ACDA-958562F17B2A}" type="datetime8">
              <a:rPr lang="en-US" smtClean="0"/>
              <a:t>11/19/18 3:33 PM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77E19AC7-2E27-5E4E-9D5B-AF448A2D82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490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fld id="{A75835C2-C36C-F544-9FE1-C7B297863A9F}" type="datetime8">
              <a:rPr lang="en-US" smtClean="0"/>
              <a:t>11/19/18 3:33 PM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2662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4A4E5343-0F28-F64C-817D-BF07E5CA5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75843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300"/>
              <a:t>Shortest Path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281F1327-1EA4-4741-A204-D7C6191AC436}" type="datetime8">
              <a:rPr lang="en-US" altLang="ko-KR" sz="1300" smtClean="0"/>
              <a:t>11/19/18 3:33 PM</a:t>
            </a:fld>
            <a:endParaRPr lang="en-US" altLang="ko-KR" sz="1300"/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87E67054-9A7F-7740-B27E-517835956C1B}" type="slidenum">
              <a:rPr lang="en-US" altLang="ko-KR" sz="1300"/>
              <a:pPr eaLnBrk="1" hangingPunct="1"/>
              <a:t>1</a:t>
            </a:fld>
            <a:endParaRPr lang="en-US" altLang="ko-KR" sz="1300"/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3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noProof="0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ko-KR" noProof="0"/>
              <a:t>Click to edit Master subtitle style</a:t>
            </a:r>
          </a:p>
        </p:txBody>
      </p:sp>
      <p:sp>
        <p:nvSpPr>
          <p:cNvPr id="69" name="Rectangle 70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Directed Graphs</a:t>
            </a:r>
          </a:p>
        </p:txBody>
      </p:sp>
      <p:sp>
        <p:nvSpPr>
          <p:cNvPr id="70" name="Rectangle 71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325E3-1ADE-4AF1-B368-CEC577AF2D7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493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Directed Graphs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749E8-416C-4138-A0B8-49FD5E88F63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000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Directed Graphs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F1542-1D99-413D-9E9C-03E705EFEAC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9488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514600" y="27432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1093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Directed Graphs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E5A1C-D5DC-D242-957B-F084EDEA6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907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Directed Graphs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3E0BF-7BB0-6240-B7AA-45D00182296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7173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17551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181600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749F-3842-4CDA-A45E-FEEB9ACCE00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304800" y="1022351"/>
            <a:ext cx="868680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7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Directed Graphs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65574-BA25-46F2-96A9-4FD8E6A9F6F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17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0998" y="1212850"/>
            <a:ext cx="4038601" cy="5264149"/>
          </a:xfrm>
        </p:spPr>
        <p:txBody>
          <a:bodyPr/>
          <a:lstStyle>
            <a:lvl1pPr>
              <a:defRPr sz="2600">
                <a:latin typeface="Calibri" charset="0"/>
                <a:ea typeface="Calibri" charset="0"/>
                <a:cs typeface="Calibri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5233670"/>
          </a:xfrm>
        </p:spPr>
        <p:txBody>
          <a:bodyPr/>
          <a:lstStyle>
            <a:lvl1pPr>
              <a:defRPr sz="2600">
                <a:latin typeface="Calibri" charset="0"/>
                <a:ea typeface="Calibri" charset="0"/>
                <a:cs typeface="Calibri" charset="0"/>
              </a:defRPr>
            </a:lvl1pPr>
            <a:lvl2pPr>
              <a:defRPr sz="2400">
                <a:latin typeface="Calibri" charset="0"/>
                <a:ea typeface="Calibri" charset="0"/>
                <a:cs typeface="Calibri" charset="0"/>
              </a:defRPr>
            </a:lvl2pPr>
            <a:lvl3pPr>
              <a:defRPr sz="2000">
                <a:latin typeface="Calibri" charset="0"/>
                <a:ea typeface="Calibri" charset="0"/>
                <a:cs typeface="Calibri" charset="0"/>
              </a:defRPr>
            </a:lvl3pPr>
            <a:lvl4pPr>
              <a:defRPr sz="1800">
                <a:latin typeface="Calibri" charset="0"/>
                <a:ea typeface="Calibri" charset="0"/>
                <a:cs typeface="Calibri" charset="0"/>
              </a:defRPr>
            </a:lvl4pPr>
            <a:lvl5pPr>
              <a:defRPr sz="1800">
                <a:latin typeface="Calibri" charset="0"/>
                <a:ea typeface="Calibri" charset="0"/>
                <a:cs typeface="Calibri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3246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49DB9-758D-4A23-930A-3B6D36D854F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04800" y="1022351"/>
            <a:ext cx="868680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73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Directed Graphs</a:t>
            </a:r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C084-70A8-4E10-8657-24454BD5529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543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Directed Graphs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F39ED-FE8B-4F5F-9E13-4B2F1133171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007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Directed Graphs</a:t>
            </a:r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1FFA-95F2-4CC5-BE63-CABE58D1D82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932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Directed Graphs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EEE7-317F-41EB-9B49-5ED4279C88A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5572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Directed Graphs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59C86-9D8A-4930-86BD-3620E8D963F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29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380999" y="304800"/>
            <a:ext cx="8534399" cy="71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988" y="1295400"/>
            <a:ext cx="853841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399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pitchFamily="50" charset="-127"/>
              </a:defRPr>
            </a:lvl1pPr>
          </a:lstStyle>
          <a:p>
            <a:pPr>
              <a:defRPr/>
            </a:pPr>
            <a:fld id="{714FB03D-A196-4C2D-91C1-708A7CFF3A8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637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6"/>
        </a:buBlip>
        <a:defRPr sz="26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0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8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/>
              <a:t>Shortest Paths</a:t>
            </a:r>
          </a:p>
        </p:txBody>
      </p:sp>
      <p:grpSp>
        <p:nvGrpSpPr>
          <p:cNvPr id="3077" name="Group 647"/>
          <p:cNvGrpSpPr>
            <a:grpSpLocks/>
          </p:cNvGrpSpPr>
          <p:nvPr/>
        </p:nvGrpSpPr>
        <p:grpSpPr bwMode="auto">
          <a:xfrm>
            <a:off x="4648200" y="3124200"/>
            <a:ext cx="3390900" cy="2227263"/>
            <a:chOff x="3396" y="901"/>
            <a:chExt cx="2136" cy="1403"/>
          </a:xfrm>
        </p:grpSpPr>
        <p:sp>
          <p:nvSpPr>
            <p:cNvPr id="3078" name="Freeform 648"/>
            <p:cNvSpPr>
              <a:spLocks/>
            </p:cNvSpPr>
            <p:nvPr/>
          </p:nvSpPr>
          <p:spPr bwMode="auto">
            <a:xfrm>
              <a:off x="4053" y="901"/>
              <a:ext cx="1479" cy="1042"/>
            </a:xfrm>
            <a:custGeom>
              <a:avLst/>
              <a:gdLst>
                <a:gd name="T0" fmla="*/ 447 w 1479"/>
                <a:gd name="T1" fmla="*/ 23 h 1042"/>
                <a:gd name="T2" fmla="*/ 1113 w 1479"/>
                <a:gd name="T3" fmla="*/ 149 h 1042"/>
                <a:gd name="T4" fmla="*/ 1413 w 1479"/>
                <a:gd name="T5" fmla="*/ 917 h 1042"/>
                <a:gd name="T6" fmla="*/ 717 w 1479"/>
                <a:gd name="T7" fmla="*/ 899 h 1042"/>
                <a:gd name="T8" fmla="*/ 249 w 1479"/>
                <a:gd name="T9" fmla="*/ 983 h 1042"/>
                <a:gd name="T10" fmla="*/ 69 w 1479"/>
                <a:gd name="T11" fmla="*/ 646 h 1042"/>
                <a:gd name="T12" fmla="*/ 63 w 1479"/>
                <a:gd name="T13" fmla="*/ 166 h 1042"/>
                <a:gd name="T14" fmla="*/ 447 w 1479"/>
                <a:gd name="T15" fmla="*/ 23 h 10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9"/>
                <a:gd name="T25" fmla="*/ 0 h 1042"/>
                <a:gd name="T26" fmla="*/ 1479 w 1479"/>
                <a:gd name="T27" fmla="*/ 1042 h 10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9" h="1042">
                  <a:moveTo>
                    <a:pt x="447" y="23"/>
                  </a:moveTo>
                  <a:cubicBezTo>
                    <a:pt x="622" y="20"/>
                    <a:pt x="952" y="0"/>
                    <a:pt x="1113" y="149"/>
                  </a:cubicBezTo>
                  <a:cubicBezTo>
                    <a:pt x="1274" y="298"/>
                    <a:pt x="1479" y="792"/>
                    <a:pt x="1413" y="917"/>
                  </a:cubicBezTo>
                  <a:cubicBezTo>
                    <a:pt x="1347" y="1042"/>
                    <a:pt x="911" y="888"/>
                    <a:pt x="717" y="899"/>
                  </a:cubicBezTo>
                  <a:cubicBezTo>
                    <a:pt x="523" y="910"/>
                    <a:pt x="357" y="1025"/>
                    <a:pt x="249" y="983"/>
                  </a:cubicBezTo>
                  <a:cubicBezTo>
                    <a:pt x="141" y="941"/>
                    <a:pt x="100" y="782"/>
                    <a:pt x="69" y="646"/>
                  </a:cubicBezTo>
                  <a:cubicBezTo>
                    <a:pt x="38" y="510"/>
                    <a:pt x="0" y="270"/>
                    <a:pt x="63" y="166"/>
                  </a:cubicBezTo>
                  <a:cubicBezTo>
                    <a:pt x="126" y="62"/>
                    <a:pt x="272" y="26"/>
                    <a:pt x="447" y="23"/>
                  </a:cubicBez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9" name="Oval 649"/>
            <p:cNvSpPr>
              <a:spLocks noChangeAspect="1" noChangeArrowheads="1"/>
            </p:cNvSpPr>
            <p:nvPr/>
          </p:nvSpPr>
          <p:spPr bwMode="auto">
            <a:xfrm>
              <a:off x="4261" y="1564"/>
              <a:ext cx="231" cy="23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C</a:t>
              </a:r>
            </a:p>
          </p:txBody>
        </p:sp>
        <p:sp>
          <p:nvSpPr>
            <p:cNvPr id="3080" name="Oval 650"/>
            <p:cNvSpPr>
              <a:spLocks noChangeAspect="1" noChangeArrowheads="1"/>
            </p:cNvSpPr>
            <p:nvPr/>
          </p:nvSpPr>
          <p:spPr bwMode="auto">
            <a:xfrm>
              <a:off x="3396" y="1564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B</a:t>
              </a:r>
            </a:p>
          </p:txBody>
        </p:sp>
        <p:sp>
          <p:nvSpPr>
            <p:cNvPr id="3081" name="Oval 651"/>
            <p:cNvSpPr>
              <a:spLocks noChangeAspect="1" noChangeArrowheads="1"/>
            </p:cNvSpPr>
            <p:nvPr/>
          </p:nvSpPr>
          <p:spPr bwMode="auto">
            <a:xfrm>
              <a:off x="4260" y="1056"/>
              <a:ext cx="231" cy="23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3082" name="Oval 652"/>
            <p:cNvSpPr>
              <a:spLocks noChangeAspect="1" noChangeArrowheads="1"/>
            </p:cNvSpPr>
            <p:nvPr/>
          </p:nvSpPr>
          <p:spPr bwMode="auto">
            <a:xfrm>
              <a:off x="3780" y="2073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E</a:t>
              </a:r>
            </a:p>
          </p:txBody>
        </p:sp>
        <p:cxnSp>
          <p:nvCxnSpPr>
            <p:cNvPr id="3083" name="AutoShape 653"/>
            <p:cNvCxnSpPr>
              <a:cxnSpLocks noChangeAspect="1" noChangeShapeType="1"/>
              <a:stCxn id="3081" idx="2"/>
              <a:endCxn id="3080" idx="0"/>
            </p:cNvCxnSpPr>
            <p:nvPr/>
          </p:nvCxnSpPr>
          <p:spPr bwMode="auto">
            <a:xfrm rot="10800000" flipV="1">
              <a:off x="3511" y="1171"/>
              <a:ext cx="736" cy="386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4" name="AutoShape 654"/>
            <p:cNvCxnSpPr>
              <a:cxnSpLocks noChangeAspect="1" noChangeShapeType="1"/>
              <a:stCxn id="3082" idx="2"/>
              <a:endCxn id="3080" idx="4"/>
            </p:cNvCxnSpPr>
            <p:nvPr/>
          </p:nvCxnSpPr>
          <p:spPr bwMode="auto">
            <a:xfrm rot="10800000">
              <a:off x="3511" y="1800"/>
              <a:ext cx="262" cy="388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5" name="AutoShape 655"/>
            <p:cNvCxnSpPr>
              <a:cxnSpLocks noChangeAspect="1" noChangeShapeType="1"/>
              <a:stCxn id="3082" idx="6"/>
              <a:endCxn id="3079" idx="3"/>
            </p:cNvCxnSpPr>
            <p:nvPr/>
          </p:nvCxnSpPr>
          <p:spPr bwMode="auto">
            <a:xfrm flipV="1">
              <a:off x="4016" y="1773"/>
              <a:ext cx="278" cy="415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6" name="AutoShape 656"/>
            <p:cNvCxnSpPr>
              <a:cxnSpLocks noChangeAspect="1" noChangeShapeType="1"/>
              <a:stCxn id="3081" idx="4"/>
              <a:endCxn id="3079" idx="0"/>
            </p:cNvCxnSpPr>
            <p:nvPr/>
          </p:nvCxnSpPr>
          <p:spPr bwMode="auto">
            <a:xfrm>
              <a:off x="4375" y="1298"/>
              <a:ext cx="1" cy="25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7" name="AutoShape 657"/>
            <p:cNvCxnSpPr>
              <a:cxnSpLocks noChangeAspect="1" noChangeShapeType="1"/>
              <a:stCxn id="3080" idx="6"/>
              <a:endCxn id="3079" idx="2"/>
            </p:cNvCxnSpPr>
            <p:nvPr/>
          </p:nvCxnSpPr>
          <p:spPr bwMode="auto">
            <a:xfrm>
              <a:off x="3632" y="1679"/>
              <a:ext cx="61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88" name="Oval 658"/>
            <p:cNvSpPr>
              <a:spLocks noChangeAspect="1" noChangeArrowheads="1"/>
            </p:cNvSpPr>
            <p:nvPr/>
          </p:nvSpPr>
          <p:spPr bwMode="auto">
            <a:xfrm>
              <a:off x="5119" y="1564"/>
              <a:ext cx="231" cy="23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chemeClr val="tx2"/>
                  </a:solidFill>
                </a:rPr>
                <a:t>D</a:t>
              </a:r>
            </a:p>
          </p:txBody>
        </p:sp>
        <p:cxnSp>
          <p:nvCxnSpPr>
            <p:cNvPr id="3089" name="AutoShape 659"/>
            <p:cNvCxnSpPr>
              <a:cxnSpLocks noChangeAspect="1" noChangeShapeType="1"/>
              <a:stCxn id="3092" idx="6"/>
              <a:endCxn id="3088" idx="4"/>
            </p:cNvCxnSpPr>
            <p:nvPr/>
          </p:nvCxnSpPr>
          <p:spPr bwMode="auto">
            <a:xfrm flipV="1">
              <a:off x="4970" y="1806"/>
              <a:ext cx="264" cy="382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0" name="AutoShape 660"/>
            <p:cNvCxnSpPr>
              <a:cxnSpLocks noChangeAspect="1" noChangeShapeType="1"/>
              <a:stCxn id="3088" idx="0"/>
              <a:endCxn id="3081" idx="6"/>
            </p:cNvCxnSpPr>
            <p:nvPr/>
          </p:nvCxnSpPr>
          <p:spPr bwMode="auto">
            <a:xfrm rot="5400000" flipH="1">
              <a:off x="4678" y="995"/>
              <a:ext cx="380" cy="732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1" name="AutoShape 661"/>
            <p:cNvCxnSpPr>
              <a:cxnSpLocks noChangeAspect="1" noChangeShapeType="1"/>
              <a:stCxn id="3079" idx="6"/>
              <a:endCxn id="3088" idx="2"/>
            </p:cNvCxnSpPr>
            <p:nvPr/>
          </p:nvCxnSpPr>
          <p:spPr bwMode="auto">
            <a:xfrm>
              <a:off x="4503" y="1679"/>
              <a:ext cx="603" cy="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92" name="Oval 662"/>
            <p:cNvSpPr>
              <a:spLocks noChangeAspect="1" noChangeArrowheads="1"/>
            </p:cNvSpPr>
            <p:nvPr/>
          </p:nvSpPr>
          <p:spPr bwMode="auto">
            <a:xfrm>
              <a:off x="4734" y="2073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F</a:t>
              </a:r>
            </a:p>
          </p:txBody>
        </p:sp>
        <p:cxnSp>
          <p:nvCxnSpPr>
            <p:cNvPr id="3093" name="AutoShape 663"/>
            <p:cNvCxnSpPr>
              <a:cxnSpLocks noChangeAspect="1" noChangeShapeType="1"/>
              <a:stCxn id="3079" idx="5"/>
              <a:endCxn id="3092" idx="2"/>
            </p:cNvCxnSpPr>
            <p:nvPr/>
          </p:nvCxnSpPr>
          <p:spPr bwMode="auto">
            <a:xfrm rot="16200000" flipH="1">
              <a:off x="4385" y="1846"/>
              <a:ext cx="415" cy="269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94" name="Text Box 664"/>
            <p:cNvSpPr txBox="1">
              <a:spLocks noChangeArrowheads="1"/>
            </p:cNvSpPr>
            <p:nvPr/>
          </p:nvSpPr>
          <p:spPr bwMode="auto">
            <a:xfrm>
              <a:off x="4408" y="91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chemeClr val="tx2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3095" name="Text Box 665"/>
            <p:cNvSpPr txBox="1">
              <a:spLocks noChangeArrowheads="1"/>
            </p:cNvSpPr>
            <p:nvPr/>
          </p:nvSpPr>
          <p:spPr bwMode="auto">
            <a:xfrm>
              <a:off x="5284" y="143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chemeClr val="tx2"/>
                  </a:solidFill>
                  <a:latin typeface="Times New Roman" charset="0"/>
                  <a:sym typeface="Symbol" charset="2"/>
                </a:rPr>
                <a:t>3</a:t>
              </a:r>
            </a:p>
          </p:txBody>
        </p:sp>
        <p:sp>
          <p:nvSpPr>
            <p:cNvPr id="3096" name="Text Box 666"/>
            <p:cNvSpPr txBox="1">
              <a:spLocks noChangeArrowheads="1"/>
            </p:cNvSpPr>
            <p:nvPr/>
          </p:nvSpPr>
          <p:spPr bwMode="auto">
            <a:xfrm>
              <a:off x="4428" y="143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chemeClr val="tx2"/>
                  </a:solidFill>
                  <a:latin typeface="Times New Roman" charset="0"/>
                  <a:sym typeface="Symbol" charset="2"/>
                </a:rPr>
                <a:t>2</a:t>
              </a:r>
            </a:p>
          </p:txBody>
        </p:sp>
        <p:sp>
          <p:nvSpPr>
            <p:cNvPr id="3097" name="Text Box 667"/>
            <p:cNvSpPr txBox="1">
              <a:spLocks noChangeArrowheads="1"/>
            </p:cNvSpPr>
            <p:nvPr/>
          </p:nvSpPr>
          <p:spPr bwMode="auto">
            <a:xfrm>
              <a:off x="3564" y="143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chemeClr val="tx2"/>
                  </a:solidFill>
                  <a:latin typeface="Times New Roman" charset="0"/>
                  <a:sym typeface="Symbol" charset="2"/>
                </a:rPr>
                <a:t>8</a:t>
              </a:r>
            </a:p>
          </p:txBody>
        </p:sp>
        <p:sp>
          <p:nvSpPr>
            <p:cNvPr id="3098" name="Text Box 668"/>
            <p:cNvSpPr txBox="1">
              <a:spLocks noChangeArrowheads="1"/>
            </p:cNvSpPr>
            <p:nvPr/>
          </p:nvSpPr>
          <p:spPr bwMode="auto">
            <a:xfrm>
              <a:off x="3736" y="188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chemeClr val="tx2"/>
                  </a:solidFill>
                  <a:latin typeface="Times New Roman" charset="0"/>
                  <a:sym typeface="Symbol" charset="2"/>
                </a:rPr>
                <a:t>5</a:t>
              </a:r>
            </a:p>
          </p:txBody>
        </p:sp>
        <p:sp>
          <p:nvSpPr>
            <p:cNvPr id="3099" name="Text Box 669"/>
            <p:cNvSpPr txBox="1">
              <a:spLocks noChangeArrowheads="1"/>
            </p:cNvSpPr>
            <p:nvPr/>
          </p:nvSpPr>
          <p:spPr bwMode="auto">
            <a:xfrm>
              <a:off x="4848" y="188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chemeClr val="tx2"/>
                  </a:solidFill>
                  <a:latin typeface="Times New Roman" charset="0"/>
                  <a:sym typeface="Symbol" charset="2"/>
                </a:rPr>
                <a:t>8</a:t>
              </a:r>
            </a:p>
          </p:txBody>
        </p:sp>
        <p:sp>
          <p:nvSpPr>
            <p:cNvPr id="3100" name="Text Box 670"/>
            <p:cNvSpPr txBox="1">
              <a:spLocks noChangeArrowheads="1"/>
            </p:cNvSpPr>
            <p:nvPr/>
          </p:nvSpPr>
          <p:spPr bwMode="auto">
            <a:xfrm>
              <a:off x="4936" y="1065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latin typeface="Times New Roman" charset="0"/>
                </a:rPr>
                <a:t>4</a:t>
              </a:r>
            </a:p>
          </p:txBody>
        </p:sp>
        <p:sp>
          <p:nvSpPr>
            <p:cNvPr id="3101" name="Text Box 671"/>
            <p:cNvSpPr txBox="1">
              <a:spLocks noChangeArrowheads="1"/>
            </p:cNvSpPr>
            <p:nvPr/>
          </p:nvSpPr>
          <p:spPr bwMode="auto">
            <a:xfrm>
              <a:off x="3588" y="110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chemeClr val="tx2"/>
                  </a:solidFill>
                  <a:latin typeface="Times New Roman" charset="0"/>
                </a:rPr>
                <a:t>8</a:t>
              </a:r>
            </a:p>
          </p:txBody>
        </p:sp>
        <p:sp>
          <p:nvSpPr>
            <p:cNvPr id="3102" name="Text Box 672"/>
            <p:cNvSpPr txBox="1">
              <a:spLocks noChangeArrowheads="1"/>
            </p:cNvSpPr>
            <p:nvPr/>
          </p:nvSpPr>
          <p:spPr bwMode="auto">
            <a:xfrm>
              <a:off x="3828" y="148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latin typeface="Times New Roman" charset="0"/>
                </a:rPr>
                <a:t>7</a:t>
              </a:r>
            </a:p>
          </p:txBody>
        </p:sp>
        <p:sp>
          <p:nvSpPr>
            <p:cNvPr id="3103" name="Text Box 673"/>
            <p:cNvSpPr txBox="1">
              <a:spLocks noChangeArrowheads="1"/>
            </p:cNvSpPr>
            <p:nvPr/>
          </p:nvSpPr>
          <p:spPr bwMode="auto">
            <a:xfrm>
              <a:off x="4740" y="148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chemeClr val="tx2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3104" name="Text Box 674"/>
            <p:cNvSpPr txBox="1">
              <a:spLocks noChangeArrowheads="1"/>
            </p:cNvSpPr>
            <p:nvPr/>
          </p:nvSpPr>
          <p:spPr bwMode="auto">
            <a:xfrm>
              <a:off x="3396" y="199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latin typeface="Times New Roman" charset="0"/>
                </a:rPr>
                <a:t>2</a:t>
              </a:r>
            </a:p>
          </p:txBody>
        </p:sp>
        <p:sp>
          <p:nvSpPr>
            <p:cNvPr id="3105" name="Text Box 675"/>
            <p:cNvSpPr txBox="1">
              <a:spLocks noChangeArrowheads="1"/>
            </p:cNvSpPr>
            <p:nvPr/>
          </p:nvSpPr>
          <p:spPr bwMode="auto">
            <a:xfrm>
              <a:off x="5124" y="199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chemeClr val="tx2"/>
                  </a:solidFill>
                  <a:latin typeface="Times New Roman" charset="0"/>
                </a:rPr>
                <a:t>5</a:t>
              </a:r>
            </a:p>
          </p:txBody>
        </p:sp>
        <p:sp>
          <p:nvSpPr>
            <p:cNvPr id="3106" name="Text Box 676"/>
            <p:cNvSpPr txBox="1">
              <a:spLocks noChangeArrowheads="1"/>
            </p:cNvSpPr>
            <p:nvPr/>
          </p:nvSpPr>
          <p:spPr bwMode="auto">
            <a:xfrm>
              <a:off x="4164" y="129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chemeClr val="tx2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3107" name="Text Box 677"/>
            <p:cNvSpPr txBox="1">
              <a:spLocks noChangeArrowheads="1"/>
            </p:cNvSpPr>
            <p:nvPr/>
          </p:nvSpPr>
          <p:spPr bwMode="auto">
            <a:xfrm>
              <a:off x="4068" y="182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chemeClr val="tx2"/>
                  </a:solidFill>
                  <a:latin typeface="Times New Roman" charset="0"/>
                </a:rPr>
                <a:t>3</a:t>
              </a:r>
            </a:p>
          </p:txBody>
        </p:sp>
        <p:sp>
          <p:nvSpPr>
            <p:cNvPr id="3108" name="Text Box 678"/>
            <p:cNvSpPr txBox="1">
              <a:spLocks noChangeArrowheads="1"/>
            </p:cNvSpPr>
            <p:nvPr/>
          </p:nvSpPr>
          <p:spPr bwMode="auto">
            <a:xfrm>
              <a:off x="4476" y="182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latin typeface="Times New Roman" charset="0"/>
                </a:rPr>
                <a:t>9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6325E3-1ADE-4AF1-B368-CEC577AF2D7F}" type="slidenum">
              <a:rPr lang="ko-KR" altLang="en-US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42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Edge Relaxation</a:t>
            </a:r>
          </a:p>
        </p:txBody>
      </p:sp>
      <p:sp>
        <p:nvSpPr>
          <p:cNvPr id="8197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ko-KR" sz="2000" dirty="0"/>
              <a:t>Consider an edge </a:t>
            </a:r>
            <a:r>
              <a:rPr lang="en-US" altLang="ko-KR" sz="2000" b="1" i="1" dirty="0">
                <a:latin typeface="Times New Roman" charset="0"/>
              </a:rPr>
              <a:t>e </a:t>
            </a:r>
            <a:r>
              <a:rPr lang="en-US" altLang="ko-KR" sz="2000" b="1" i="1" dirty="0">
                <a:latin typeface="Symbol" charset="2"/>
              </a:rPr>
              <a:t>=</a:t>
            </a:r>
            <a:r>
              <a:rPr lang="en-US" altLang="ko-KR" sz="2000" b="1" i="1" dirty="0">
                <a:latin typeface="Times New Roman" charset="0"/>
              </a:rPr>
              <a:t> </a:t>
            </a:r>
            <a:r>
              <a:rPr lang="en-US" altLang="ko-KR" sz="2000" dirty="0">
                <a:latin typeface="Times New Roman" charset="0"/>
              </a:rPr>
              <a:t>(</a:t>
            </a:r>
            <a:r>
              <a:rPr lang="en-US" altLang="ko-KR" sz="2000" b="1" i="1" dirty="0" err="1">
                <a:latin typeface="Times New Roman" charset="0"/>
              </a:rPr>
              <a:t>u,z</a:t>
            </a:r>
            <a:r>
              <a:rPr lang="en-US" altLang="ko-KR" sz="2000" dirty="0">
                <a:latin typeface="Times New Roman" charset="0"/>
              </a:rPr>
              <a:t>)</a:t>
            </a:r>
            <a:r>
              <a:rPr lang="en-US" altLang="ko-KR" sz="2000" dirty="0"/>
              <a:t> such that</a:t>
            </a:r>
          </a:p>
          <a:p>
            <a:pPr lvl="1" eaLnBrk="1" hangingPunct="1"/>
            <a:r>
              <a:rPr lang="en-US" altLang="ko-KR" sz="1800" b="1" i="1" dirty="0">
                <a:latin typeface="Times New Roman" charset="0"/>
              </a:rPr>
              <a:t>u</a:t>
            </a:r>
            <a:r>
              <a:rPr lang="en-US" altLang="ko-KR" sz="1800" dirty="0">
                <a:latin typeface="Times New Roman" charset="0"/>
              </a:rPr>
              <a:t> </a:t>
            </a:r>
            <a:r>
              <a:rPr lang="en-US" altLang="ko-KR" sz="1800" dirty="0"/>
              <a:t>is the vertex most recently added to the cloud</a:t>
            </a:r>
          </a:p>
          <a:p>
            <a:pPr lvl="1" eaLnBrk="1" hangingPunct="1"/>
            <a:r>
              <a:rPr lang="en-US" altLang="ko-KR" sz="1800" b="1" i="1" dirty="0">
                <a:latin typeface="Times New Roman" charset="0"/>
              </a:rPr>
              <a:t>z</a:t>
            </a:r>
            <a:r>
              <a:rPr lang="en-US" altLang="ko-KR" sz="1800" dirty="0"/>
              <a:t> is not in the cloud</a:t>
            </a:r>
          </a:p>
          <a:p>
            <a:pPr eaLnBrk="1" hangingPunct="1"/>
            <a:endParaRPr lang="en-US" altLang="ko-KR" sz="2000" dirty="0"/>
          </a:p>
          <a:p>
            <a:pPr eaLnBrk="1" hangingPunct="1"/>
            <a:r>
              <a:rPr lang="en-US" altLang="ko-KR" sz="2000" dirty="0"/>
              <a:t>The </a:t>
            </a:r>
            <a:r>
              <a:rPr lang="en-US" altLang="ko-KR" sz="2000" dirty="0">
                <a:solidFill>
                  <a:srgbClr val="FF0000"/>
                </a:solidFill>
              </a:rPr>
              <a:t>relaxation of edge </a:t>
            </a:r>
            <a:r>
              <a:rPr lang="en-US" altLang="ko-KR" sz="2000" b="1" i="1" dirty="0">
                <a:solidFill>
                  <a:srgbClr val="FF0000"/>
                </a:solidFill>
                <a:latin typeface="Times New Roman" charset="0"/>
              </a:rPr>
              <a:t>e</a:t>
            </a:r>
            <a:r>
              <a:rPr lang="en-US" altLang="ko-KR" sz="2000" b="1" i="1" dirty="0">
                <a:latin typeface="Times New Roman" charset="0"/>
              </a:rPr>
              <a:t> </a:t>
            </a:r>
            <a:r>
              <a:rPr lang="en-US" altLang="ko-KR" sz="2000" dirty="0"/>
              <a:t>updates distance </a:t>
            </a:r>
            <a:r>
              <a:rPr lang="en-US" altLang="ko-KR" sz="2000" b="1" i="1" dirty="0">
                <a:latin typeface="Times New Roman" charset="0"/>
              </a:rPr>
              <a:t>d</a:t>
            </a:r>
            <a:r>
              <a:rPr lang="en-US" altLang="ko-KR" sz="2000" dirty="0">
                <a:latin typeface="Times New Roman" charset="0"/>
              </a:rPr>
              <a:t>(</a:t>
            </a:r>
            <a:r>
              <a:rPr lang="en-US" altLang="ko-KR" sz="2000" b="1" i="1" dirty="0">
                <a:latin typeface="Times New Roman" charset="0"/>
              </a:rPr>
              <a:t>z</a:t>
            </a:r>
            <a:r>
              <a:rPr lang="en-US" altLang="ko-KR" sz="2000" dirty="0">
                <a:latin typeface="Times New Roman" charset="0"/>
              </a:rPr>
              <a:t>) </a:t>
            </a:r>
            <a:r>
              <a:rPr lang="en-US" altLang="ko-KR" sz="2000" dirty="0"/>
              <a:t>as follows:</a:t>
            </a:r>
          </a:p>
          <a:p>
            <a:pPr eaLnBrk="1" hangingPunct="1">
              <a:buFont typeface="Wingdings" charset="2"/>
              <a:buNone/>
            </a:pPr>
            <a:r>
              <a:rPr lang="en-US" altLang="ko-KR" sz="2000" b="1" i="1" dirty="0">
                <a:latin typeface="Times New Roman" charset="0"/>
              </a:rPr>
              <a:t>	</a:t>
            </a:r>
            <a:r>
              <a:rPr lang="en-US" altLang="ko-KR" sz="1800" b="1" i="1" dirty="0">
                <a:latin typeface="Times New Roman" charset="0"/>
              </a:rPr>
              <a:t>d</a:t>
            </a:r>
            <a:r>
              <a:rPr lang="en-US" altLang="ko-KR" sz="1800" dirty="0">
                <a:latin typeface="Times New Roman" charset="0"/>
              </a:rPr>
              <a:t>(</a:t>
            </a:r>
            <a:r>
              <a:rPr lang="en-US" altLang="ko-KR" sz="1800" b="1" i="1" dirty="0">
                <a:latin typeface="Times New Roman" charset="0"/>
              </a:rPr>
              <a:t>z</a:t>
            </a:r>
            <a:r>
              <a:rPr lang="en-US" altLang="ko-KR" sz="1800" dirty="0">
                <a:latin typeface="Times New Roman" charset="0"/>
              </a:rPr>
              <a:t>)</a:t>
            </a:r>
            <a:r>
              <a:rPr lang="en-US" altLang="ko-KR" sz="1800" dirty="0"/>
              <a:t> </a:t>
            </a:r>
            <a:r>
              <a:rPr lang="en-US" altLang="ko-KR" sz="1800" dirty="0">
                <a:latin typeface="Times New Roman" charset="0"/>
                <a:sym typeface="Symbol" charset="2"/>
              </a:rPr>
              <a:t></a:t>
            </a:r>
            <a:r>
              <a:rPr lang="en-US" altLang="ko-KR" sz="1800" dirty="0"/>
              <a:t> </a:t>
            </a:r>
            <a:r>
              <a:rPr lang="en-US" altLang="ko-KR" sz="1800" dirty="0">
                <a:latin typeface="Times New Roman" charset="0"/>
              </a:rPr>
              <a:t>min{</a:t>
            </a:r>
            <a:r>
              <a:rPr lang="en-US" altLang="ko-KR" sz="1800" b="1" i="1" dirty="0">
                <a:latin typeface="Times New Roman" charset="0"/>
              </a:rPr>
              <a:t>d</a:t>
            </a:r>
            <a:r>
              <a:rPr lang="en-US" altLang="ko-KR" sz="1800" dirty="0">
                <a:latin typeface="Times New Roman" charset="0"/>
              </a:rPr>
              <a:t>(</a:t>
            </a:r>
            <a:r>
              <a:rPr lang="en-US" altLang="ko-KR" sz="1800" b="1" i="1" dirty="0">
                <a:latin typeface="Times New Roman" charset="0"/>
              </a:rPr>
              <a:t>z</a:t>
            </a:r>
            <a:r>
              <a:rPr lang="en-US" altLang="ko-KR" sz="1800" dirty="0">
                <a:latin typeface="Times New Roman" charset="0"/>
              </a:rPr>
              <a:t>)</a:t>
            </a:r>
            <a:r>
              <a:rPr lang="en-US" altLang="ko-KR" sz="1800" b="1" i="1" dirty="0">
                <a:latin typeface="Times New Roman" charset="0"/>
              </a:rPr>
              <a:t>,d</a:t>
            </a:r>
            <a:r>
              <a:rPr lang="en-US" altLang="ko-KR" sz="1800" dirty="0">
                <a:latin typeface="Times New Roman" charset="0"/>
              </a:rPr>
              <a:t>(</a:t>
            </a:r>
            <a:r>
              <a:rPr lang="en-US" altLang="ko-KR" sz="1800" b="1" i="1" dirty="0">
                <a:latin typeface="Times New Roman" charset="0"/>
              </a:rPr>
              <a:t>u</a:t>
            </a:r>
            <a:r>
              <a:rPr lang="en-US" altLang="ko-KR" sz="1800" dirty="0">
                <a:latin typeface="Times New Roman" charset="0"/>
              </a:rPr>
              <a:t>) </a:t>
            </a:r>
            <a:r>
              <a:rPr lang="en-US" altLang="ko-KR" sz="1800" dirty="0">
                <a:latin typeface="Symbol" charset="2"/>
                <a:sym typeface="Symbol" charset="2"/>
              </a:rPr>
              <a:t>+ </a:t>
            </a:r>
            <a:r>
              <a:rPr lang="en-US" altLang="ko-KR" sz="1800" b="1" i="1" dirty="0">
                <a:latin typeface="Times New Roman" charset="0"/>
              </a:rPr>
              <a:t>weight</a:t>
            </a:r>
            <a:r>
              <a:rPr lang="en-US" altLang="ko-KR" sz="1800" dirty="0">
                <a:latin typeface="Times New Roman" charset="0"/>
              </a:rPr>
              <a:t>(</a:t>
            </a:r>
            <a:r>
              <a:rPr lang="en-US" altLang="ko-KR" sz="1800" b="1" i="1" dirty="0">
                <a:latin typeface="Times New Roman" charset="0"/>
              </a:rPr>
              <a:t>e</a:t>
            </a:r>
            <a:r>
              <a:rPr lang="en-US" altLang="ko-KR" sz="1800" dirty="0">
                <a:latin typeface="Times New Roman" charset="0"/>
              </a:rPr>
              <a:t>)}</a:t>
            </a:r>
          </a:p>
          <a:p>
            <a:pPr eaLnBrk="1" hangingPunct="1">
              <a:buFont typeface="Wingdings" charset="2"/>
              <a:buNone/>
            </a:pPr>
            <a:endParaRPr lang="en-US" altLang="ko-KR" sz="1800" dirty="0">
              <a:latin typeface="Times New Roman" charset="0"/>
            </a:endParaRPr>
          </a:p>
          <a:p>
            <a:pPr eaLnBrk="1" hangingPunct="1">
              <a:buFont typeface="Wingdings" charset="2"/>
              <a:buNone/>
            </a:pPr>
            <a:endParaRPr lang="en-US" altLang="ko-KR" sz="1800" dirty="0">
              <a:latin typeface="Times New Roman" charset="0"/>
            </a:endParaRPr>
          </a:p>
        </p:txBody>
      </p:sp>
      <p:sp>
        <p:nvSpPr>
          <p:cNvPr id="8198" name="AutoShape 20"/>
          <p:cNvSpPr>
            <a:spLocks noChangeArrowheads="1"/>
          </p:cNvSpPr>
          <p:nvPr/>
        </p:nvSpPr>
        <p:spPr bwMode="auto">
          <a:xfrm rot="5400000">
            <a:off x="6324601" y="3971925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8199" name="Rectangle 17"/>
          <p:cNvSpPr>
            <a:spLocks noChangeArrowheads="1"/>
          </p:cNvSpPr>
          <p:nvPr/>
        </p:nvSpPr>
        <p:spPr bwMode="auto">
          <a:xfrm>
            <a:off x="7708900" y="2286000"/>
            <a:ext cx="1098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 b="1" i="1">
                <a:solidFill>
                  <a:schemeClr val="tx2"/>
                </a:solidFill>
                <a:latin typeface="Times New Roman" charset="0"/>
              </a:rPr>
              <a:t>d</a:t>
            </a:r>
            <a:r>
              <a:rPr lang="en-US" altLang="ko-KR" sz="20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ko-KR" sz="2000" b="1" i="1">
                <a:solidFill>
                  <a:schemeClr val="tx2"/>
                </a:solidFill>
                <a:latin typeface="Times New Roman" charset="0"/>
              </a:rPr>
              <a:t>z</a:t>
            </a:r>
            <a:r>
              <a:rPr lang="en-US" altLang="ko-KR" sz="2000">
                <a:solidFill>
                  <a:schemeClr val="tx2"/>
                </a:solidFill>
                <a:latin typeface="Times New Roman" charset="0"/>
              </a:rPr>
              <a:t>) </a:t>
            </a:r>
            <a:r>
              <a:rPr lang="en-US" altLang="ko-KR" sz="2000">
                <a:solidFill>
                  <a:schemeClr val="tx2"/>
                </a:solidFill>
                <a:latin typeface="Symbol" charset="2"/>
              </a:rPr>
              <a:t>= </a:t>
            </a:r>
            <a:r>
              <a:rPr lang="en-US" altLang="ko-KR" sz="2000">
                <a:solidFill>
                  <a:schemeClr val="tx2"/>
                </a:solidFill>
                <a:latin typeface="Times New Roman" charset="0"/>
              </a:rPr>
              <a:t>75</a:t>
            </a:r>
          </a:p>
        </p:txBody>
      </p:sp>
      <p:sp>
        <p:nvSpPr>
          <p:cNvPr id="8200" name="Freeform 13"/>
          <p:cNvSpPr>
            <a:spLocks/>
          </p:cNvSpPr>
          <p:nvPr/>
        </p:nvSpPr>
        <p:spPr bwMode="auto">
          <a:xfrm>
            <a:off x="4300538" y="2065338"/>
            <a:ext cx="2844800" cy="1712912"/>
          </a:xfrm>
          <a:custGeom>
            <a:avLst/>
            <a:gdLst>
              <a:gd name="T0" fmla="*/ 2036763 w 1792"/>
              <a:gd name="T1" fmla="*/ 49212 h 1079"/>
              <a:gd name="T2" fmla="*/ 2760663 w 1792"/>
              <a:gd name="T3" fmla="*/ 249237 h 1079"/>
              <a:gd name="T4" fmla="*/ 2541588 w 1792"/>
              <a:gd name="T5" fmla="*/ 906462 h 1079"/>
              <a:gd name="T6" fmla="*/ 2351088 w 1792"/>
              <a:gd name="T7" fmla="*/ 1620837 h 1079"/>
              <a:gd name="T8" fmla="*/ 1208088 w 1792"/>
              <a:gd name="T9" fmla="*/ 1458912 h 1079"/>
              <a:gd name="T10" fmla="*/ 274638 w 1792"/>
              <a:gd name="T11" fmla="*/ 1454149 h 1079"/>
              <a:gd name="T12" fmla="*/ 26988 w 1792"/>
              <a:gd name="T13" fmla="*/ 992187 h 1079"/>
              <a:gd name="T14" fmla="*/ 436563 w 1792"/>
              <a:gd name="T15" fmla="*/ 544512 h 1079"/>
              <a:gd name="T16" fmla="*/ 2036763 w 1792"/>
              <a:gd name="T17" fmla="*/ 49212 h 10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92"/>
              <a:gd name="T28" fmla="*/ 0 h 1079"/>
              <a:gd name="T29" fmla="*/ 1792 w 1792"/>
              <a:gd name="T30" fmla="*/ 1079 h 10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92" h="1079">
                <a:moveTo>
                  <a:pt x="1283" y="31"/>
                </a:moveTo>
                <a:cubicBezTo>
                  <a:pt x="1527" y="0"/>
                  <a:pt x="1686" y="67"/>
                  <a:pt x="1739" y="157"/>
                </a:cubicBezTo>
                <a:cubicBezTo>
                  <a:pt x="1792" y="247"/>
                  <a:pt x="1644" y="427"/>
                  <a:pt x="1601" y="571"/>
                </a:cubicBezTo>
                <a:cubicBezTo>
                  <a:pt x="1558" y="715"/>
                  <a:pt x="1621" y="963"/>
                  <a:pt x="1481" y="1021"/>
                </a:cubicBezTo>
                <a:cubicBezTo>
                  <a:pt x="1341" y="1079"/>
                  <a:pt x="979" y="937"/>
                  <a:pt x="761" y="919"/>
                </a:cubicBezTo>
                <a:cubicBezTo>
                  <a:pt x="543" y="901"/>
                  <a:pt x="297" y="965"/>
                  <a:pt x="173" y="916"/>
                </a:cubicBezTo>
                <a:cubicBezTo>
                  <a:pt x="49" y="867"/>
                  <a:pt x="0" y="720"/>
                  <a:pt x="17" y="625"/>
                </a:cubicBezTo>
                <a:cubicBezTo>
                  <a:pt x="34" y="530"/>
                  <a:pt x="64" y="442"/>
                  <a:pt x="275" y="343"/>
                </a:cubicBezTo>
                <a:cubicBezTo>
                  <a:pt x="486" y="244"/>
                  <a:pt x="1029" y="55"/>
                  <a:pt x="1283" y="31"/>
                </a:cubicBezTo>
                <a:close/>
              </a:path>
            </a:pathLst>
          </a:custGeom>
          <a:solidFill>
            <a:srgbClr val="DDDDDD"/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01" name="Oval 8"/>
          <p:cNvSpPr>
            <a:spLocks noChangeArrowheads="1"/>
          </p:cNvSpPr>
          <p:nvPr/>
        </p:nvSpPr>
        <p:spPr bwMode="auto">
          <a:xfrm>
            <a:off x="8013700" y="2667000"/>
            <a:ext cx="277813" cy="2778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 b="1" i="1">
              <a:latin typeface="Times New Roman" charset="0"/>
            </a:endParaRPr>
          </a:p>
        </p:txBody>
      </p:sp>
      <p:cxnSp>
        <p:nvCxnSpPr>
          <p:cNvPr id="8202" name="AutoShape 9"/>
          <p:cNvCxnSpPr>
            <a:cxnSpLocks noChangeShapeType="1"/>
            <a:stCxn id="8205" idx="7"/>
            <a:endCxn id="8206" idx="2"/>
          </p:cNvCxnSpPr>
          <p:nvPr/>
        </p:nvCxnSpPr>
        <p:spPr bwMode="auto">
          <a:xfrm rot="-5400000">
            <a:off x="5400675" y="1895475"/>
            <a:ext cx="500063" cy="1865313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3" name="AutoShape 10"/>
          <p:cNvCxnSpPr>
            <a:cxnSpLocks noChangeShapeType="1"/>
            <a:stCxn id="8205" idx="6"/>
            <a:endCxn id="8207" idx="2"/>
          </p:cNvCxnSpPr>
          <p:nvPr/>
        </p:nvCxnSpPr>
        <p:spPr bwMode="auto">
          <a:xfrm>
            <a:off x="4772025" y="3189288"/>
            <a:ext cx="1587500" cy="1682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4" name="AutoShape 11"/>
          <p:cNvCxnSpPr>
            <a:cxnSpLocks noChangeShapeType="1"/>
            <a:stCxn id="8206" idx="6"/>
            <a:endCxn id="8201" idx="1"/>
          </p:cNvCxnSpPr>
          <p:nvPr/>
        </p:nvCxnSpPr>
        <p:spPr bwMode="auto">
          <a:xfrm>
            <a:off x="6894513" y="2578100"/>
            <a:ext cx="1160462" cy="120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5" name="Oval 5"/>
          <p:cNvSpPr>
            <a:spLocks noChangeArrowheads="1"/>
          </p:cNvSpPr>
          <p:nvPr/>
        </p:nvSpPr>
        <p:spPr bwMode="auto">
          <a:xfrm>
            <a:off x="4479925" y="3051175"/>
            <a:ext cx="279400" cy="2778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tIns="0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 b="1" i="1">
              <a:latin typeface="Times New Roman" charset="0"/>
            </a:endParaRPr>
          </a:p>
        </p:txBody>
      </p:sp>
      <p:sp>
        <p:nvSpPr>
          <p:cNvPr id="8206" name="Oval 7"/>
          <p:cNvSpPr>
            <a:spLocks noChangeArrowheads="1"/>
          </p:cNvSpPr>
          <p:nvPr/>
        </p:nvSpPr>
        <p:spPr bwMode="auto">
          <a:xfrm>
            <a:off x="6596063" y="2438400"/>
            <a:ext cx="279400" cy="2778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tIns="0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 b="1" i="1">
              <a:latin typeface="Times New Roman" charset="0"/>
            </a:endParaRPr>
          </a:p>
        </p:txBody>
      </p:sp>
      <p:sp>
        <p:nvSpPr>
          <p:cNvPr id="8207" name="Oval 14"/>
          <p:cNvSpPr>
            <a:spLocks noChangeArrowheads="1"/>
          </p:cNvSpPr>
          <p:nvPr/>
        </p:nvSpPr>
        <p:spPr bwMode="auto">
          <a:xfrm>
            <a:off x="6373813" y="3217863"/>
            <a:ext cx="277812" cy="277812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tIns="0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 b="1" i="1">
                <a:latin typeface="Times New Roman" charset="0"/>
              </a:rPr>
              <a:t> </a:t>
            </a:r>
          </a:p>
        </p:txBody>
      </p:sp>
      <p:cxnSp>
        <p:nvCxnSpPr>
          <p:cNvPr id="8208" name="AutoShape 15"/>
          <p:cNvCxnSpPr>
            <a:cxnSpLocks noChangeShapeType="1"/>
            <a:stCxn id="8207" idx="6"/>
            <a:endCxn id="8201" idx="3"/>
          </p:cNvCxnSpPr>
          <p:nvPr/>
        </p:nvCxnSpPr>
        <p:spPr bwMode="auto">
          <a:xfrm flipV="1">
            <a:off x="6670675" y="2913063"/>
            <a:ext cx="1384300" cy="4445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5994400" y="2128838"/>
            <a:ext cx="1046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 b="1" i="1">
                <a:solidFill>
                  <a:schemeClr val="tx2"/>
                </a:solidFill>
                <a:latin typeface="Times New Roman" charset="0"/>
              </a:rPr>
              <a:t>d</a:t>
            </a:r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ko-KR" sz="1800" b="1" i="1">
                <a:solidFill>
                  <a:schemeClr val="tx2"/>
                </a:solidFill>
                <a:latin typeface="Times New Roman" charset="0"/>
              </a:rPr>
              <a:t>u</a:t>
            </a:r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) </a:t>
            </a:r>
            <a:r>
              <a:rPr lang="en-US" altLang="ko-KR" sz="1800">
                <a:solidFill>
                  <a:schemeClr val="tx2"/>
                </a:solidFill>
                <a:latin typeface="Symbol" charset="2"/>
              </a:rPr>
              <a:t>= </a:t>
            </a:r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50</a:t>
            </a:r>
            <a:endParaRPr lang="en-US" altLang="ko-KR" sz="1800" baseline="-250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 rot="230089">
            <a:off x="7327900" y="23050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10</a:t>
            </a:r>
            <a:endParaRPr lang="en-US" altLang="ko-KR" sz="1800" baseline="-25000">
              <a:latin typeface="Times New Roman" charset="0"/>
            </a:endParaRPr>
          </a:p>
        </p:txBody>
      </p:sp>
      <p:sp>
        <p:nvSpPr>
          <p:cNvPr id="8211" name="Rectangle 21"/>
          <p:cNvSpPr>
            <a:spLocks noChangeArrowheads="1"/>
          </p:cNvSpPr>
          <p:nvPr/>
        </p:nvSpPr>
        <p:spPr bwMode="auto">
          <a:xfrm>
            <a:off x="8231188" y="2743200"/>
            <a:ext cx="27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 b="1" i="1">
                <a:latin typeface="Times New Roman" charset="0"/>
              </a:rPr>
              <a:t>z</a:t>
            </a:r>
            <a:endParaRPr lang="en-US" altLang="ko-KR" sz="1800">
              <a:latin typeface="Times New Roman" charset="0"/>
            </a:endParaRPr>
          </a:p>
        </p:txBody>
      </p:sp>
      <p:sp>
        <p:nvSpPr>
          <p:cNvPr id="8212" name="Rectangle 22"/>
          <p:cNvSpPr>
            <a:spLocks noChangeArrowheads="1"/>
          </p:cNvSpPr>
          <p:nvPr/>
        </p:nvSpPr>
        <p:spPr bwMode="auto">
          <a:xfrm>
            <a:off x="4481513" y="2757488"/>
            <a:ext cx="27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 b="1" i="1">
                <a:solidFill>
                  <a:schemeClr val="tx2"/>
                </a:solidFill>
                <a:latin typeface="Times New Roman" charset="0"/>
              </a:rPr>
              <a:t>s</a:t>
            </a:r>
            <a:endParaRPr lang="en-US" altLang="ko-KR" sz="18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213" name="Rectangle 23"/>
          <p:cNvSpPr>
            <a:spLocks noChangeArrowheads="1"/>
          </p:cNvSpPr>
          <p:nvPr/>
        </p:nvSpPr>
        <p:spPr bwMode="auto">
          <a:xfrm>
            <a:off x="6413500" y="2590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 b="1" i="1">
                <a:solidFill>
                  <a:schemeClr val="tx2"/>
                </a:solidFill>
                <a:latin typeface="Times New Roman" charset="0"/>
              </a:rPr>
              <a:t>u</a:t>
            </a:r>
            <a:endParaRPr lang="en-US" altLang="ko-KR" sz="18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214" name="Rectangle 27"/>
          <p:cNvSpPr>
            <a:spLocks noChangeArrowheads="1"/>
          </p:cNvSpPr>
          <p:nvPr/>
        </p:nvSpPr>
        <p:spPr bwMode="auto">
          <a:xfrm>
            <a:off x="7707313" y="4756150"/>
            <a:ext cx="1098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 b="1" i="1">
                <a:solidFill>
                  <a:schemeClr val="tx2"/>
                </a:solidFill>
                <a:latin typeface="Times New Roman" charset="0"/>
              </a:rPr>
              <a:t>d</a:t>
            </a:r>
            <a:r>
              <a:rPr lang="en-US" altLang="ko-KR" sz="20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ko-KR" sz="2000" b="1" i="1">
                <a:solidFill>
                  <a:schemeClr val="tx2"/>
                </a:solidFill>
                <a:latin typeface="Times New Roman" charset="0"/>
              </a:rPr>
              <a:t>z</a:t>
            </a:r>
            <a:r>
              <a:rPr lang="en-US" altLang="ko-KR" sz="2000">
                <a:solidFill>
                  <a:schemeClr val="tx2"/>
                </a:solidFill>
                <a:latin typeface="Times New Roman" charset="0"/>
              </a:rPr>
              <a:t>) </a:t>
            </a:r>
            <a:r>
              <a:rPr lang="en-US" altLang="ko-KR" sz="2000">
                <a:solidFill>
                  <a:schemeClr val="tx2"/>
                </a:solidFill>
                <a:latin typeface="Symbol" charset="2"/>
              </a:rPr>
              <a:t>= </a:t>
            </a:r>
            <a:r>
              <a:rPr lang="en-US" altLang="ko-KR" sz="2000">
                <a:solidFill>
                  <a:schemeClr val="tx2"/>
                </a:solidFill>
                <a:latin typeface="Times New Roman" charset="0"/>
              </a:rPr>
              <a:t>60</a:t>
            </a:r>
          </a:p>
        </p:txBody>
      </p:sp>
      <p:sp>
        <p:nvSpPr>
          <p:cNvPr id="8215" name="Freeform 28"/>
          <p:cNvSpPr>
            <a:spLocks/>
          </p:cNvSpPr>
          <p:nvPr/>
        </p:nvSpPr>
        <p:spPr bwMode="auto">
          <a:xfrm>
            <a:off x="4298950" y="4535488"/>
            <a:ext cx="2844800" cy="1712912"/>
          </a:xfrm>
          <a:custGeom>
            <a:avLst/>
            <a:gdLst>
              <a:gd name="T0" fmla="*/ 2036763 w 1792"/>
              <a:gd name="T1" fmla="*/ 49212 h 1079"/>
              <a:gd name="T2" fmla="*/ 2760663 w 1792"/>
              <a:gd name="T3" fmla="*/ 249237 h 1079"/>
              <a:gd name="T4" fmla="*/ 2541588 w 1792"/>
              <a:gd name="T5" fmla="*/ 906462 h 1079"/>
              <a:gd name="T6" fmla="*/ 2351088 w 1792"/>
              <a:gd name="T7" fmla="*/ 1620837 h 1079"/>
              <a:gd name="T8" fmla="*/ 1208088 w 1792"/>
              <a:gd name="T9" fmla="*/ 1458912 h 1079"/>
              <a:gd name="T10" fmla="*/ 274638 w 1792"/>
              <a:gd name="T11" fmla="*/ 1454149 h 1079"/>
              <a:gd name="T12" fmla="*/ 26988 w 1792"/>
              <a:gd name="T13" fmla="*/ 992187 h 1079"/>
              <a:gd name="T14" fmla="*/ 436563 w 1792"/>
              <a:gd name="T15" fmla="*/ 544512 h 1079"/>
              <a:gd name="T16" fmla="*/ 2036763 w 1792"/>
              <a:gd name="T17" fmla="*/ 49212 h 10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92"/>
              <a:gd name="T28" fmla="*/ 0 h 1079"/>
              <a:gd name="T29" fmla="*/ 1792 w 1792"/>
              <a:gd name="T30" fmla="*/ 1079 h 10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92" h="1079">
                <a:moveTo>
                  <a:pt x="1283" y="31"/>
                </a:moveTo>
                <a:cubicBezTo>
                  <a:pt x="1527" y="0"/>
                  <a:pt x="1686" y="67"/>
                  <a:pt x="1739" y="157"/>
                </a:cubicBezTo>
                <a:cubicBezTo>
                  <a:pt x="1792" y="247"/>
                  <a:pt x="1644" y="427"/>
                  <a:pt x="1601" y="571"/>
                </a:cubicBezTo>
                <a:cubicBezTo>
                  <a:pt x="1558" y="715"/>
                  <a:pt x="1621" y="963"/>
                  <a:pt x="1481" y="1021"/>
                </a:cubicBezTo>
                <a:cubicBezTo>
                  <a:pt x="1341" y="1079"/>
                  <a:pt x="979" y="937"/>
                  <a:pt x="761" y="919"/>
                </a:cubicBezTo>
                <a:cubicBezTo>
                  <a:pt x="543" y="901"/>
                  <a:pt x="297" y="965"/>
                  <a:pt x="173" y="916"/>
                </a:cubicBezTo>
                <a:cubicBezTo>
                  <a:pt x="49" y="867"/>
                  <a:pt x="0" y="720"/>
                  <a:pt x="17" y="625"/>
                </a:cubicBezTo>
                <a:cubicBezTo>
                  <a:pt x="34" y="530"/>
                  <a:pt x="64" y="442"/>
                  <a:pt x="275" y="343"/>
                </a:cubicBezTo>
                <a:cubicBezTo>
                  <a:pt x="486" y="244"/>
                  <a:pt x="1029" y="55"/>
                  <a:pt x="1283" y="31"/>
                </a:cubicBezTo>
                <a:close/>
              </a:path>
            </a:pathLst>
          </a:custGeom>
          <a:solidFill>
            <a:srgbClr val="DDDDDD"/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16" name="Oval 29"/>
          <p:cNvSpPr>
            <a:spLocks noChangeArrowheads="1"/>
          </p:cNvSpPr>
          <p:nvPr/>
        </p:nvSpPr>
        <p:spPr bwMode="auto">
          <a:xfrm>
            <a:off x="8012113" y="5137150"/>
            <a:ext cx="277812" cy="2778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 b="1" i="1">
              <a:latin typeface="Times New Roman" charset="0"/>
            </a:endParaRPr>
          </a:p>
        </p:txBody>
      </p:sp>
      <p:cxnSp>
        <p:nvCxnSpPr>
          <p:cNvPr id="8217" name="AutoShape 30"/>
          <p:cNvCxnSpPr>
            <a:cxnSpLocks noChangeShapeType="1"/>
            <a:stCxn id="8220" idx="7"/>
            <a:endCxn id="8221" idx="2"/>
          </p:cNvCxnSpPr>
          <p:nvPr/>
        </p:nvCxnSpPr>
        <p:spPr bwMode="auto">
          <a:xfrm rot="-5400000">
            <a:off x="5399087" y="4365626"/>
            <a:ext cx="500063" cy="1865312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8" name="AutoShape 31"/>
          <p:cNvCxnSpPr>
            <a:cxnSpLocks noChangeShapeType="1"/>
            <a:stCxn id="8220" idx="6"/>
            <a:endCxn id="8222" idx="2"/>
          </p:cNvCxnSpPr>
          <p:nvPr/>
        </p:nvCxnSpPr>
        <p:spPr bwMode="auto">
          <a:xfrm>
            <a:off x="4770438" y="5659438"/>
            <a:ext cx="1587500" cy="1682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9" name="AutoShape 32"/>
          <p:cNvCxnSpPr>
            <a:cxnSpLocks noChangeShapeType="1"/>
            <a:stCxn id="8221" idx="6"/>
            <a:endCxn id="8216" idx="1"/>
          </p:cNvCxnSpPr>
          <p:nvPr/>
        </p:nvCxnSpPr>
        <p:spPr bwMode="auto">
          <a:xfrm>
            <a:off x="6892925" y="5048250"/>
            <a:ext cx="1160463" cy="1206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20" name="Oval 33"/>
          <p:cNvSpPr>
            <a:spLocks noChangeArrowheads="1"/>
          </p:cNvSpPr>
          <p:nvPr/>
        </p:nvSpPr>
        <p:spPr bwMode="auto">
          <a:xfrm>
            <a:off x="4478338" y="5521325"/>
            <a:ext cx="279400" cy="2778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tIns="0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 b="1" i="1">
              <a:latin typeface="Times New Roman" charset="0"/>
            </a:endParaRPr>
          </a:p>
        </p:txBody>
      </p:sp>
      <p:sp>
        <p:nvSpPr>
          <p:cNvPr id="8221" name="Oval 34"/>
          <p:cNvSpPr>
            <a:spLocks noChangeArrowheads="1"/>
          </p:cNvSpPr>
          <p:nvPr/>
        </p:nvSpPr>
        <p:spPr bwMode="auto">
          <a:xfrm>
            <a:off x="6594475" y="4908550"/>
            <a:ext cx="279400" cy="2778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tIns="0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 sz="1800" b="1" i="1">
              <a:latin typeface="Times New Roman" charset="0"/>
            </a:endParaRPr>
          </a:p>
        </p:txBody>
      </p:sp>
      <p:sp>
        <p:nvSpPr>
          <p:cNvPr id="8222" name="Oval 35"/>
          <p:cNvSpPr>
            <a:spLocks noChangeArrowheads="1"/>
          </p:cNvSpPr>
          <p:nvPr/>
        </p:nvSpPr>
        <p:spPr bwMode="auto">
          <a:xfrm>
            <a:off x="6372225" y="5688013"/>
            <a:ext cx="277813" cy="277812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tIns="0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 b="1" i="1">
                <a:latin typeface="Times New Roman" charset="0"/>
              </a:rPr>
              <a:t> </a:t>
            </a:r>
          </a:p>
        </p:txBody>
      </p:sp>
      <p:cxnSp>
        <p:nvCxnSpPr>
          <p:cNvPr id="8223" name="AutoShape 36"/>
          <p:cNvCxnSpPr>
            <a:cxnSpLocks noChangeShapeType="1"/>
            <a:stCxn id="8222" idx="6"/>
            <a:endCxn id="8216" idx="3"/>
          </p:cNvCxnSpPr>
          <p:nvPr/>
        </p:nvCxnSpPr>
        <p:spPr bwMode="auto">
          <a:xfrm flipV="1">
            <a:off x="6669088" y="5383213"/>
            <a:ext cx="1384300" cy="4445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24" name="Rectangle 37"/>
          <p:cNvSpPr>
            <a:spLocks noChangeArrowheads="1"/>
          </p:cNvSpPr>
          <p:nvPr/>
        </p:nvSpPr>
        <p:spPr bwMode="auto">
          <a:xfrm>
            <a:off x="5992813" y="4598988"/>
            <a:ext cx="1046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 b="1" i="1">
                <a:solidFill>
                  <a:schemeClr val="tx2"/>
                </a:solidFill>
                <a:latin typeface="Times New Roman" charset="0"/>
              </a:rPr>
              <a:t>d</a:t>
            </a:r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ko-KR" sz="1800" b="1" i="1">
                <a:solidFill>
                  <a:schemeClr val="tx2"/>
                </a:solidFill>
                <a:latin typeface="Times New Roman" charset="0"/>
              </a:rPr>
              <a:t>u</a:t>
            </a:r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) </a:t>
            </a:r>
            <a:r>
              <a:rPr lang="en-US" altLang="ko-KR" sz="1800">
                <a:solidFill>
                  <a:schemeClr val="tx2"/>
                </a:solidFill>
                <a:latin typeface="Symbol" charset="2"/>
              </a:rPr>
              <a:t>= </a:t>
            </a:r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50</a:t>
            </a:r>
            <a:endParaRPr lang="en-US" altLang="ko-KR" sz="1800" baseline="-250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225" name="Rectangle 38"/>
          <p:cNvSpPr>
            <a:spLocks noChangeArrowheads="1"/>
          </p:cNvSpPr>
          <p:nvPr/>
        </p:nvSpPr>
        <p:spPr bwMode="auto">
          <a:xfrm rot="230089">
            <a:off x="7326313" y="47752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10</a:t>
            </a:r>
            <a:endParaRPr lang="en-US" altLang="ko-KR" sz="1800" baseline="-250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226" name="Rectangle 39"/>
          <p:cNvSpPr>
            <a:spLocks noChangeArrowheads="1"/>
          </p:cNvSpPr>
          <p:nvPr/>
        </p:nvSpPr>
        <p:spPr bwMode="auto">
          <a:xfrm>
            <a:off x="8229600" y="5213350"/>
            <a:ext cx="27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 b="1" i="1">
                <a:latin typeface="Times New Roman" charset="0"/>
              </a:rPr>
              <a:t>z</a:t>
            </a:r>
            <a:endParaRPr lang="en-US" altLang="ko-KR" sz="1800">
              <a:latin typeface="Times New Roman" charset="0"/>
            </a:endParaRPr>
          </a:p>
        </p:txBody>
      </p:sp>
      <p:sp>
        <p:nvSpPr>
          <p:cNvPr id="8227" name="Rectangle 40"/>
          <p:cNvSpPr>
            <a:spLocks noChangeArrowheads="1"/>
          </p:cNvSpPr>
          <p:nvPr/>
        </p:nvSpPr>
        <p:spPr bwMode="auto">
          <a:xfrm>
            <a:off x="4479925" y="5227638"/>
            <a:ext cx="27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 b="1" i="1">
                <a:solidFill>
                  <a:schemeClr val="tx2"/>
                </a:solidFill>
                <a:latin typeface="Times New Roman" charset="0"/>
              </a:rPr>
              <a:t>s</a:t>
            </a:r>
            <a:endParaRPr lang="en-US" altLang="ko-KR" sz="18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228" name="Rectangle 41"/>
          <p:cNvSpPr>
            <a:spLocks noChangeArrowheads="1"/>
          </p:cNvSpPr>
          <p:nvPr/>
        </p:nvSpPr>
        <p:spPr bwMode="auto">
          <a:xfrm>
            <a:off x="6411913" y="50609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 b="1" i="1">
                <a:solidFill>
                  <a:schemeClr val="tx2"/>
                </a:solidFill>
                <a:latin typeface="Times New Roman" charset="0"/>
              </a:rPr>
              <a:t>u</a:t>
            </a:r>
            <a:endParaRPr lang="en-US" altLang="ko-KR" sz="18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229" name="Text Box 43"/>
          <p:cNvSpPr txBox="1">
            <a:spLocks noChangeArrowheads="1"/>
          </p:cNvSpPr>
          <p:nvPr/>
        </p:nvSpPr>
        <p:spPr bwMode="auto">
          <a:xfrm>
            <a:off x="7181850" y="2514600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 b="1" i="1">
                <a:latin typeface="Times New Roman" charset="0"/>
              </a:rPr>
              <a:t>e</a:t>
            </a:r>
          </a:p>
        </p:txBody>
      </p:sp>
      <p:sp>
        <p:nvSpPr>
          <p:cNvPr id="8230" name="Text Box 44"/>
          <p:cNvSpPr txBox="1">
            <a:spLocks noChangeArrowheads="1"/>
          </p:cNvSpPr>
          <p:nvPr/>
        </p:nvSpPr>
        <p:spPr bwMode="auto">
          <a:xfrm>
            <a:off x="7181850" y="5029200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 b="1" i="1">
                <a:solidFill>
                  <a:schemeClr val="tx2"/>
                </a:solidFill>
                <a:latin typeface="Times New Roman" charset="0"/>
              </a:rPr>
              <a:t>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10</a:t>
            </a:fld>
            <a:endParaRPr lang="en-US" altLang="ko-KR"/>
          </a:p>
        </p:txBody>
      </p:sp>
      <p:sp>
        <p:nvSpPr>
          <p:cNvPr id="4" name="TextBox 3"/>
          <p:cNvSpPr txBox="1"/>
          <p:nvPr/>
        </p:nvSpPr>
        <p:spPr>
          <a:xfrm>
            <a:off x="7181850" y="1737191"/>
            <a:ext cx="1816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800" dirty="0">
                <a:latin typeface="Calibri" charset="0"/>
                <a:ea typeface="Calibri" charset="0"/>
                <a:cs typeface="Calibri" charset="0"/>
              </a:rPr>
              <a:t>Distance to z,</a:t>
            </a:r>
            <a:br>
              <a:rPr kumimoji="1" lang="en-US" sz="1800" dirty="0">
                <a:latin typeface="Calibri" charset="0"/>
                <a:ea typeface="Calibri" charset="0"/>
                <a:cs typeface="Calibri" charset="0"/>
              </a:rPr>
            </a:br>
            <a:r>
              <a:rPr kumimoji="1" lang="en-US" sz="1800">
                <a:latin typeface="Calibri" charset="0"/>
                <a:ea typeface="Calibri" charset="0"/>
                <a:cs typeface="Calibri" charset="0"/>
              </a:rPr>
              <a:t>not considering u</a:t>
            </a:r>
            <a:endParaRPr kumimoji="1" 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90729" y="4195014"/>
            <a:ext cx="1442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800" dirty="0">
                <a:latin typeface="Calibri" charset="0"/>
                <a:ea typeface="Calibri" charset="0"/>
                <a:cs typeface="Calibri" charset="0"/>
              </a:rPr>
              <a:t>Distance to </a:t>
            </a:r>
            <a:r>
              <a:rPr kumimoji="1" lang="en-US" sz="1800">
                <a:latin typeface="Calibri" charset="0"/>
                <a:ea typeface="Calibri" charset="0"/>
                <a:cs typeface="Calibri" charset="0"/>
              </a:rPr>
              <a:t>z,</a:t>
            </a:r>
          </a:p>
          <a:p>
            <a:r>
              <a:rPr kumimoji="1" lang="en-US" sz="1800" dirty="0">
                <a:latin typeface="Calibri" charset="0"/>
                <a:ea typeface="Calibri" charset="0"/>
                <a:cs typeface="Calibri" charset="0"/>
              </a:rPr>
              <a:t>considering u</a:t>
            </a:r>
          </a:p>
        </p:txBody>
      </p:sp>
    </p:spTree>
    <p:extLst>
      <p:ext uri="{BB962C8B-B14F-4D97-AF65-F5344CB8AC3E}">
        <p14:creationId xmlns:p14="http://schemas.microsoft.com/office/powerpoint/2010/main" val="122991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Recall: Priority Queue ADT</a:t>
            </a:r>
          </a:p>
        </p:txBody>
      </p:sp>
      <p:sp>
        <p:nvSpPr>
          <p:cNvPr id="9221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A priority queue stores a collection of entries</a:t>
            </a:r>
          </a:p>
          <a:p>
            <a:pPr eaLnBrk="1" hangingPunct="1"/>
            <a:r>
              <a:rPr lang="en-US" altLang="en-US" sz="2000"/>
              <a:t>Typically, an </a:t>
            </a:r>
            <a:r>
              <a:rPr lang="en-US" altLang="en-US" sz="2000">
                <a:solidFill>
                  <a:schemeClr val="tx2"/>
                </a:solidFill>
              </a:rPr>
              <a:t>entry</a:t>
            </a:r>
            <a:r>
              <a:rPr lang="en-US" altLang="en-US" sz="2000"/>
              <a:t> is a pair</a:t>
            </a:r>
            <a:br>
              <a:rPr lang="en-US" altLang="en-US" sz="2000"/>
            </a:br>
            <a:r>
              <a:rPr lang="en-US" altLang="en-US" sz="2000"/>
              <a:t>(key, value), where the key indicates the priority</a:t>
            </a:r>
          </a:p>
          <a:p>
            <a:pPr eaLnBrk="1" hangingPunct="1"/>
            <a:r>
              <a:rPr lang="en-US" altLang="en-US" sz="2000"/>
              <a:t>Main methods of the Priority Queue ADT</a:t>
            </a:r>
          </a:p>
          <a:p>
            <a:pPr lvl="1" eaLnBrk="1" hangingPunct="1"/>
            <a:r>
              <a:rPr lang="en-US" altLang="en-US" sz="1800">
                <a:solidFill>
                  <a:schemeClr val="tx2"/>
                </a:solidFill>
              </a:rPr>
              <a:t>insert</a:t>
            </a:r>
            <a:r>
              <a:rPr lang="en-US" altLang="en-US" sz="1800"/>
              <a:t>(e) inserts an entry e </a:t>
            </a:r>
          </a:p>
          <a:p>
            <a:pPr lvl="1" eaLnBrk="1" hangingPunct="1"/>
            <a:r>
              <a:rPr lang="en-US" altLang="en-US" sz="1800">
                <a:solidFill>
                  <a:schemeClr val="tx2"/>
                </a:solidFill>
              </a:rPr>
              <a:t>removeMin</a:t>
            </a:r>
            <a:r>
              <a:rPr lang="en-US" altLang="en-US" sz="1800"/>
              <a:t>()</a:t>
            </a:r>
            <a:br>
              <a:rPr lang="en-US" altLang="en-US" sz="1800"/>
            </a:br>
            <a:r>
              <a:rPr lang="en-US" altLang="en-US" sz="1800"/>
              <a:t>removes the entry with smallest key</a:t>
            </a:r>
            <a:endParaRPr lang="en-US" altLang="en-US"/>
          </a:p>
        </p:txBody>
      </p:sp>
      <p:sp>
        <p:nvSpPr>
          <p:cNvPr id="9222" name="Rectangle 4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Additional methods</a:t>
            </a:r>
          </a:p>
          <a:p>
            <a:pPr lvl="1" eaLnBrk="1" hangingPunct="1"/>
            <a:r>
              <a:rPr lang="en-US" altLang="en-US" sz="1800">
                <a:solidFill>
                  <a:schemeClr val="tx2"/>
                </a:solidFill>
              </a:rPr>
              <a:t>min</a:t>
            </a:r>
            <a:r>
              <a:rPr lang="en-US" altLang="en-US" sz="1800"/>
              <a:t>()</a:t>
            </a:r>
            <a:br>
              <a:rPr lang="en-US" altLang="en-US" sz="1800"/>
            </a:br>
            <a:r>
              <a:rPr lang="en-US" altLang="en-US" sz="1800"/>
              <a:t>returns, but does not remove, an entry with smallest key</a:t>
            </a:r>
          </a:p>
          <a:p>
            <a:pPr lvl="1" eaLnBrk="1" hangingPunct="1"/>
            <a:r>
              <a:rPr lang="en-US" altLang="en-US" sz="1800">
                <a:solidFill>
                  <a:schemeClr val="tx2"/>
                </a:solidFill>
              </a:rPr>
              <a:t>size</a:t>
            </a:r>
            <a:r>
              <a:rPr lang="en-US" altLang="en-US" sz="1800"/>
              <a:t>(), </a:t>
            </a:r>
            <a:r>
              <a:rPr lang="en-US" altLang="en-US" sz="1800">
                <a:solidFill>
                  <a:schemeClr val="tx2"/>
                </a:solidFill>
              </a:rPr>
              <a:t>empty</a:t>
            </a:r>
            <a:r>
              <a:rPr lang="en-US" altLang="en-US" sz="1800"/>
              <a:t>()</a:t>
            </a:r>
          </a:p>
          <a:p>
            <a:pPr eaLnBrk="1" hangingPunct="1"/>
            <a:r>
              <a:rPr lang="en-US" altLang="en-US" sz="2000"/>
              <a:t>Applications:</a:t>
            </a:r>
          </a:p>
          <a:p>
            <a:pPr lvl="1" eaLnBrk="1" hangingPunct="1"/>
            <a:r>
              <a:rPr lang="en-US" altLang="en-US" sz="1800"/>
              <a:t>Standby flyers</a:t>
            </a:r>
          </a:p>
          <a:p>
            <a:pPr lvl="1" eaLnBrk="1" hangingPunct="1"/>
            <a:r>
              <a:rPr lang="en-US" altLang="en-US" sz="1800"/>
              <a:t>Auctions</a:t>
            </a:r>
          </a:p>
          <a:p>
            <a:pPr lvl="1" eaLnBrk="1" hangingPunct="1"/>
            <a:r>
              <a:rPr lang="en-US" altLang="en-US" sz="1800"/>
              <a:t>Stock market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483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Dijkstra’s Algorithm</a:t>
            </a:r>
          </a:p>
        </p:txBody>
      </p:sp>
      <p:sp>
        <p:nvSpPr>
          <p:cNvPr id="11269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>
          <a:xfrm>
            <a:off x="380999" y="1212850"/>
            <a:ext cx="3429002" cy="5264149"/>
          </a:xfrm>
        </p:spPr>
        <p:txBody>
          <a:bodyPr/>
          <a:lstStyle/>
          <a:p>
            <a:pPr eaLnBrk="1" hangingPunct="1"/>
            <a:r>
              <a:rPr lang="en-US" altLang="ko-KR" sz="1800" dirty="0"/>
              <a:t>A heap-based adaptable priority queue with location-aware entries stores the vertices outside the cloud</a:t>
            </a:r>
          </a:p>
          <a:p>
            <a:pPr lvl="1" eaLnBrk="1" hangingPunct="1"/>
            <a:r>
              <a:rPr lang="en-US" altLang="ko-KR" sz="1600" dirty="0"/>
              <a:t>Key: distance</a:t>
            </a:r>
          </a:p>
          <a:p>
            <a:pPr lvl="1" eaLnBrk="1" hangingPunct="1"/>
            <a:r>
              <a:rPr lang="en-US" altLang="ko-KR" sz="1600" dirty="0"/>
              <a:t>Value: vertex</a:t>
            </a:r>
          </a:p>
          <a:p>
            <a:pPr lvl="1" eaLnBrk="1" hangingPunct="1"/>
            <a:r>
              <a:rPr lang="en-US" altLang="ko-KR" sz="1600" dirty="0"/>
              <a:t>Recall that method </a:t>
            </a:r>
            <a:r>
              <a:rPr lang="en-US" altLang="ko-KR" sz="1600" b="1" i="1" dirty="0" err="1">
                <a:solidFill>
                  <a:schemeClr val="accent2"/>
                </a:solidFill>
                <a:latin typeface="Times New Roman" charset="0"/>
              </a:rPr>
              <a:t>replaceKey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600" b="1" i="1" dirty="0" err="1">
                <a:solidFill>
                  <a:schemeClr val="accent2"/>
                </a:solidFill>
                <a:latin typeface="Times New Roman" charset="0"/>
              </a:rPr>
              <a:t>l,k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)</a:t>
            </a:r>
            <a:r>
              <a:rPr lang="en-US" altLang="ko-KR" sz="1600" dirty="0"/>
              <a:t> changes the key of entry 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l 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 k</a:t>
            </a:r>
            <a:endParaRPr lang="en-US" altLang="ko-KR" sz="1600" dirty="0"/>
          </a:p>
          <a:p>
            <a:pPr eaLnBrk="1" hangingPunct="1"/>
            <a:r>
              <a:rPr lang="en-US" altLang="ko-KR" sz="1800" dirty="0"/>
              <a:t>We store two labels with each vertex:</a:t>
            </a:r>
          </a:p>
          <a:p>
            <a:pPr lvl="1" eaLnBrk="1" hangingPunct="1"/>
            <a:r>
              <a:rPr lang="en-US" altLang="ko-KR" sz="1600" dirty="0"/>
              <a:t>Distance</a:t>
            </a:r>
          </a:p>
          <a:p>
            <a:pPr lvl="1" eaLnBrk="1" hangingPunct="1"/>
            <a:r>
              <a:rPr lang="en-US" altLang="ko-KR" sz="1600" dirty="0"/>
              <a:t>Entry in priority queue</a:t>
            </a:r>
          </a:p>
          <a:p>
            <a:pPr eaLnBrk="1" hangingPunct="1"/>
            <a:endParaRPr lang="en-US" altLang="ko-KR" sz="1800" dirty="0"/>
          </a:p>
          <a:p>
            <a:pPr eaLnBrk="1" hangingPunct="1"/>
            <a:r>
              <a:rPr lang="en-US" altLang="ko-KR" sz="1800" dirty="0"/>
              <a:t>We take out the vertex with the minimum distance so far</a:t>
            </a: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4038600" y="1598613"/>
            <a:ext cx="4743450" cy="4829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Algorithm</a:t>
            </a:r>
            <a:r>
              <a:rPr lang="en-US" altLang="ko-KR" sz="1800" dirty="0">
                <a:latin typeface="Times New Roman" charset="0"/>
              </a:rPr>
              <a:t> </a:t>
            </a:r>
            <a:r>
              <a:rPr lang="en-US" altLang="ko-KR" sz="1800" b="1" i="1" dirty="0" err="1">
                <a:solidFill>
                  <a:schemeClr val="tx2"/>
                </a:solidFill>
                <a:latin typeface="Times New Roman" charset="0"/>
              </a:rPr>
              <a:t>DijkstraDistances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ko-KR" sz="1800" b="1" i="1" dirty="0">
                <a:solidFill>
                  <a:schemeClr val="tx2"/>
                </a:solidFill>
                <a:latin typeface="Times New Roman" charset="0"/>
              </a:rPr>
              <a:t>G, s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Q </a:t>
            </a:r>
            <a:r>
              <a:rPr lang="en-US" altLang="ko-KR" sz="18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new heap-based priority queue</a:t>
            </a:r>
          </a:p>
          <a:p>
            <a:pPr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for all 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v </a:t>
            </a:r>
            <a:r>
              <a:rPr lang="en-US" altLang="ko-KR" sz="1800" dirty="0">
                <a:solidFill>
                  <a:srgbClr val="000000"/>
                </a:solidFill>
                <a:latin typeface="Symbol" charset="2"/>
                <a:sym typeface="Symbol" charset="2"/>
              </a:rPr>
              <a:t>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G.vertices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()</a:t>
            </a:r>
          </a:p>
          <a:p>
            <a:pPr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		</a:t>
            </a: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if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  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v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Symbol" charset="2"/>
                <a:sym typeface="Symbol" charset="2"/>
              </a:rPr>
              <a:t>= 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s</a:t>
            </a:r>
            <a:endParaRPr lang="en-US" altLang="ko-KR" sz="1800" dirty="0">
              <a:solidFill>
                <a:schemeClr val="tx2"/>
              </a:solidFill>
              <a:latin typeface="Times New Roman" charset="0"/>
            </a:endParaRPr>
          </a:p>
          <a:p>
            <a:pPr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			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v.setDistance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0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)</a:t>
            </a:r>
            <a:endParaRPr lang="en-US" altLang="ko-KR" sz="1800" b="1" i="1" dirty="0">
              <a:solidFill>
                <a:schemeClr val="accent2"/>
              </a:solidFill>
              <a:latin typeface="Times New Roman" charset="0"/>
            </a:endParaRPr>
          </a:p>
          <a:p>
            <a:pPr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		</a:t>
            </a: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else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 </a:t>
            </a:r>
          </a:p>
          <a:p>
            <a:pPr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			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v.setDistance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800" b="1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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)</a:t>
            </a:r>
            <a:endParaRPr lang="en-US" altLang="ko-KR" sz="1800" b="1" i="1" dirty="0">
              <a:solidFill>
                <a:schemeClr val="accent2"/>
              </a:solidFill>
              <a:latin typeface="Times New Roman" charset="0"/>
            </a:endParaRPr>
          </a:p>
          <a:p>
            <a:pPr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		l </a:t>
            </a:r>
            <a:r>
              <a:rPr lang="en-US" altLang="ko-KR" sz="18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Q.insert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v.getDistance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()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,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v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v.setEntry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l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while 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Symbol" charset="2"/>
                <a:sym typeface="Symbol" charset="2"/>
              </a:rPr>
              <a:t>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Q.empty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()</a:t>
            </a: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	l </a:t>
            </a:r>
            <a:r>
              <a:rPr lang="en-US" altLang="ko-KR" sz="18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Q.removeMin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()</a:t>
            </a:r>
            <a:endParaRPr lang="en-US" altLang="ko-KR" sz="1800" b="1" dirty="0">
              <a:solidFill>
                <a:srgbClr val="000000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	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u </a:t>
            </a:r>
            <a:r>
              <a:rPr lang="en-US" altLang="ko-KR" sz="18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l.getValue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() </a:t>
            </a:r>
            <a:r>
              <a:rPr lang="en-US" altLang="ko-KR" sz="1800" dirty="0">
                <a:solidFill>
                  <a:srgbClr val="FF0000"/>
                </a:solidFill>
                <a:latin typeface="Times New Roman" charset="0"/>
              </a:rPr>
              <a:t>// take out the closest node</a:t>
            </a:r>
            <a:endParaRPr lang="en-US" altLang="ko-KR" sz="1800" b="1" dirty="0">
              <a:solidFill>
                <a:srgbClr val="FF0000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	</a:t>
            </a: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for all 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e </a:t>
            </a:r>
            <a:r>
              <a:rPr lang="en-US" altLang="ko-KR" sz="1800" dirty="0">
                <a:solidFill>
                  <a:srgbClr val="000000"/>
                </a:solidFill>
                <a:latin typeface="Symbol" charset="2"/>
                <a:sym typeface="Symbol" charset="2"/>
              </a:rPr>
              <a:t>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u.incidentEdges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() </a:t>
            </a:r>
            <a:r>
              <a:rPr lang="en-US" altLang="ko-KR" sz="1800" dirty="0">
                <a:latin typeface="Times New Roman" charset="0"/>
              </a:rPr>
              <a:t>{ relax </a:t>
            </a:r>
            <a:r>
              <a:rPr lang="en-US" altLang="ko-KR" sz="1800" b="1" i="1" dirty="0">
                <a:latin typeface="Times New Roman" charset="0"/>
              </a:rPr>
              <a:t>e</a:t>
            </a:r>
            <a:r>
              <a:rPr lang="en-US" altLang="ko-KR" sz="1800" dirty="0">
                <a:latin typeface="Times New Roman" charset="0"/>
              </a:rPr>
              <a:t> }</a:t>
            </a: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		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z </a:t>
            </a:r>
            <a:r>
              <a:rPr lang="en-US" altLang="ko-KR" sz="18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 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e.opposite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u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		r </a:t>
            </a:r>
            <a:r>
              <a:rPr lang="en-US" altLang="ko-KR" sz="18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 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u.getDistance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() </a:t>
            </a:r>
            <a:r>
              <a:rPr lang="en-US" altLang="ko-KR" sz="1800" dirty="0">
                <a:solidFill>
                  <a:srgbClr val="000000"/>
                </a:solidFill>
                <a:latin typeface="Symbol" charset="2"/>
                <a:sym typeface="Symbol" charset="2"/>
              </a:rPr>
              <a:t>+ 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e.weight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()</a:t>
            </a:r>
            <a:endParaRPr lang="en-US" altLang="ko-KR" sz="1800" b="1" dirty="0">
              <a:solidFill>
                <a:srgbClr val="000000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imes New Roman" charset="0"/>
              </a:rPr>
              <a:t>		if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  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r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Symbol" charset="2"/>
                <a:sym typeface="Symbol" charset="2"/>
              </a:rPr>
              <a:t>&lt; 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  <a:sym typeface="Symbol" charset="2"/>
              </a:rPr>
              <a:t>z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.getDistance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()</a:t>
            </a:r>
            <a:endParaRPr lang="en-US" altLang="ko-KR" sz="1800" b="1" dirty="0">
              <a:solidFill>
                <a:schemeClr val="accent2"/>
              </a:solidFill>
              <a:latin typeface="Times New Roman" charset="0"/>
              <a:sym typeface="Symbol" charset="2"/>
            </a:endParaRP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			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z.setDistance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r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)</a:t>
            </a:r>
            <a:br>
              <a:rPr lang="en-US" altLang="ko-KR" sz="1800" dirty="0">
                <a:solidFill>
                  <a:schemeClr val="accent2"/>
                </a:solidFill>
                <a:latin typeface="Times New Roman" charset="0"/>
                <a:sym typeface="Symbol" charset="2"/>
              </a:rPr>
            </a:b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 			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Q.replaceKey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800" b="1" i="1" dirty="0" err="1">
                <a:solidFill>
                  <a:schemeClr val="accent2"/>
                </a:solidFill>
                <a:latin typeface="Times New Roman" charset="0"/>
              </a:rPr>
              <a:t>z.getEntry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()</a:t>
            </a:r>
            <a:r>
              <a:rPr lang="en-US" altLang="ko-KR" sz="1800" b="1" i="1" dirty="0">
                <a:solidFill>
                  <a:schemeClr val="accent2"/>
                </a:solidFill>
                <a:latin typeface="Times New Roman" charset="0"/>
              </a:rPr>
              <a:t>, r</a:t>
            </a:r>
            <a:r>
              <a:rPr lang="en-US" altLang="ko-KR" sz="1800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681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2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2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2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2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2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2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27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F71D1-C5F5-864B-B96F-2704BD14C1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13</a:t>
            </a:fld>
            <a:endParaRPr lang="en-US" altLang="ko-K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3FFAD-B7B1-644F-8C76-2BC052E7D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696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62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55FEF4-006E-EC4B-A77F-35612849FF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14</a:t>
            </a:fld>
            <a:endParaRPr lang="en-US" altLang="ko-K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D0E2A-131D-9746-873F-F3B9AF0D5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86" y="0"/>
            <a:ext cx="7942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72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Why Dijkstra’s Algorithm Works</a:t>
            </a:r>
          </a:p>
        </p:txBody>
      </p:sp>
      <p:sp>
        <p:nvSpPr>
          <p:cNvPr id="14341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sz="2400" dirty="0"/>
              <a:t>Dijkstra’s algorithm is based on the greedy method. It adds vertices by increasing distance.</a:t>
            </a:r>
          </a:p>
        </p:txBody>
      </p:sp>
      <p:sp>
        <p:nvSpPr>
          <p:cNvPr id="14342" name="Freeform 70"/>
          <p:cNvSpPr>
            <a:spLocks/>
          </p:cNvSpPr>
          <p:nvPr/>
        </p:nvSpPr>
        <p:spPr bwMode="auto">
          <a:xfrm>
            <a:off x="5356225" y="2717800"/>
            <a:ext cx="3711575" cy="2387600"/>
          </a:xfrm>
          <a:custGeom>
            <a:avLst/>
            <a:gdLst>
              <a:gd name="T0" fmla="*/ 2017712 w 2338"/>
              <a:gd name="T1" fmla="*/ 0 h 1504"/>
              <a:gd name="T2" fmla="*/ 3168649 w 2338"/>
              <a:gd name="T3" fmla="*/ 292100 h 1504"/>
              <a:gd name="T4" fmla="*/ 3503613 w 2338"/>
              <a:gd name="T5" fmla="*/ 1508125 h 1504"/>
              <a:gd name="T6" fmla="*/ 1922462 w 2338"/>
              <a:gd name="T7" fmla="*/ 1514475 h 1504"/>
              <a:gd name="T8" fmla="*/ 1455737 w 2338"/>
              <a:gd name="T9" fmla="*/ 2181225 h 1504"/>
              <a:gd name="T10" fmla="*/ 665162 w 2338"/>
              <a:gd name="T11" fmla="*/ 2352675 h 1504"/>
              <a:gd name="T12" fmla="*/ 160337 w 2338"/>
              <a:gd name="T13" fmla="*/ 1971675 h 1504"/>
              <a:gd name="T14" fmla="*/ 65087 w 2338"/>
              <a:gd name="T15" fmla="*/ 990600 h 1504"/>
              <a:gd name="T16" fmla="*/ 550862 w 2338"/>
              <a:gd name="T17" fmla="*/ 219075 h 1504"/>
              <a:gd name="T18" fmla="*/ 1370012 w 2338"/>
              <a:gd name="T19" fmla="*/ 47625 h 1504"/>
              <a:gd name="T20" fmla="*/ 2017712 w 2338"/>
              <a:gd name="T21" fmla="*/ 0 h 15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38"/>
              <a:gd name="T34" fmla="*/ 0 h 1504"/>
              <a:gd name="T35" fmla="*/ 2338 w 2338"/>
              <a:gd name="T36" fmla="*/ 1504 h 15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38" h="1504">
                <a:moveTo>
                  <a:pt x="1271" y="0"/>
                </a:moveTo>
                <a:cubicBezTo>
                  <a:pt x="1459" y="15"/>
                  <a:pt x="1840" y="26"/>
                  <a:pt x="1996" y="184"/>
                </a:cubicBezTo>
                <a:cubicBezTo>
                  <a:pt x="2152" y="342"/>
                  <a:pt x="2338" y="822"/>
                  <a:pt x="2207" y="950"/>
                </a:cubicBezTo>
                <a:cubicBezTo>
                  <a:pt x="2076" y="1078"/>
                  <a:pt x="1426" y="883"/>
                  <a:pt x="1211" y="954"/>
                </a:cubicBezTo>
                <a:cubicBezTo>
                  <a:pt x="996" y="1025"/>
                  <a:pt x="1049" y="1286"/>
                  <a:pt x="917" y="1374"/>
                </a:cubicBezTo>
                <a:cubicBezTo>
                  <a:pt x="785" y="1462"/>
                  <a:pt x="555" y="1504"/>
                  <a:pt x="419" y="1482"/>
                </a:cubicBezTo>
                <a:cubicBezTo>
                  <a:pt x="283" y="1460"/>
                  <a:pt x="164" y="1385"/>
                  <a:pt x="101" y="1242"/>
                </a:cubicBezTo>
                <a:cubicBezTo>
                  <a:pt x="38" y="1099"/>
                  <a:pt x="0" y="808"/>
                  <a:pt x="41" y="624"/>
                </a:cubicBezTo>
                <a:cubicBezTo>
                  <a:pt x="82" y="440"/>
                  <a:pt x="210" y="237"/>
                  <a:pt x="347" y="138"/>
                </a:cubicBezTo>
                <a:cubicBezTo>
                  <a:pt x="484" y="39"/>
                  <a:pt x="709" y="53"/>
                  <a:pt x="863" y="30"/>
                </a:cubicBezTo>
                <a:cubicBezTo>
                  <a:pt x="1017" y="7"/>
                  <a:pt x="1186" y="6"/>
                  <a:pt x="1271" y="0"/>
                </a:cubicBezTo>
                <a:close/>
              </a:path>
            </a:pathLst>
          </a:custGeom>
          <a:solidFill>
            <a:srgbClr val="DDDDDD"/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343" name="Oval 71"/>
          <p:cNvSpPr>
            <a:spLocks noChangeAspect="1" noChangeArrowheads="1"/>
          </p:cNvSpPr>
          <p:nvPr/>
        </p:nvSpPr>
        <p:spPr bwMode="auto">
          <a:xfrm>
            <a:off x="6880225" y="3733800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C</a:t>
            </a:r>
          </a:p>
        </p:txBody>
      </p:sp>
      <p:sp>
        <p:nvSpPr>
          <p:cNvPr id="14344" name="Oval 72"/>
          <p:cNvSpPr>
            <a:spLocks noChangeAspect="1" noChangeArrowheads="1"/>
          </p:cNvSpPr>
          <p:nvPr/>
        </p:nvSpPr>
        <p:spPr bwMode="auto">
          <a:xfrm>
            <a:off x="5507038" y="3733800"/>
            <a:ext cx="366712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14345" name="Oval 73"/>
          <p:cNvSpPr>
            <a:spLocks noChangeAspect="1" noChangeArrowheads="1"/>
          </p:cNvSpPr>
          <p:nvPr/>
        </p:nvSpPr>
        <p:spPr bwMode="auto">
          <a:xfrm>
            <a:off x="6878638" y="2927350"/>
            <a:ext cx="366712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4346" name="Oval 74"/>
          <p:cNvSpPr>
            <a:spLocks noChangeAspect="1" noChangeArrowheads="1"/>
          </p:cNvSpPr>
          <p:nvPr/>
        </p:nvSpPr>
        <p:spPr bwMode="auto">
          <a:xfrm>
            <a:off x="6116638" y="4541838"/>
            <a:ext cx="366712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</a:rPr>
              <a:t>E</a:t>
            </a:r>
          </a:p>
        </p:txBody>
      </p:sp>
      <p:cxnSp>
        <p:nvCxnSpPr>
          <p:cNvPr id="14347" name="AutoShape 75"/>
          <p:cNvCxnSpPr>
            <a:cxnSpLocks noChangeAspect="1" noChangeShapeType="1"/>
            <a:stCxn id="14345" idx="2"/>
            <a:endCxn id="14344" idx="0"/>
          </p:cNvCxnSpPr>
          <p:nvPr/>
        </p:nvCxnSpPr>
        <p:spPr bwMode="auto">
          <a:xfrm rot="10800000" flipV="1">
            <a:off x="5689600" y="3109913"/>
            <a:ext cx="1168400" cy="603250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8" name="AutoShape 76"/>
          <p:cNvCxnSpPr>
            <a:cxnSpLocks noChangeAspect="1" noChangeShapeType="1"/>
            <a:stCxn id="14346" idx="2"/>
            <a:endCxn id="14344" idx="4"/>
          </p:cNvCxnSpPr>
          <p:nvPr/>
        </p:nvCxnSpPr>
        <p:spPr bwMode="auto">
          <a:xfrm rot="10800000">
            <a:off x="5689600" y="4117975"/>
            <a:ext cx="406400" cy="60642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9" name="AutoShape 77"/>
          <p:cNvCxnSpPr>
            <a:cxnSpLocks noChangeAspect="1" noChangeShapeType="1"/>
            <a:stCxn id="14346" idx="6"/>
            <a:endCxn id="14343" idx="3"/>
          </p:cNvCxnSpPr>
          <p:nvPr/>
        </p:nvCxnSpPr>
        <p:spPr bwMode="auto">
          <a:xfrm flipV="1">
            <a:off x="6500813" y="4065588"/>
            <a:ext cx="431800" cy="658812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78"/>
          <p:cNvCxnSpPr>
            <a:cxnSpLocks noChangeAspect="1" noChangeShapeType="1"/>
            <a:stCxn id="14345" idx="4"/>
            <a:endCxn id="14343" idx="0"/>
          </p:cNvCxnSpPr>
          <p:nvPr/>
        </p:nvCxnSpPr>
        <p:spPr bwMode="auto">
          <a:xfrm>
            <a:off x="7061200" y="3311525"/>
            <a:ext cx="1588" cy="40163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AutoShape 79"/>
          <p:cNvCxnSpPr>
            <a:cxnSpLocks noChangeAspect="1" noChangeShapeType="1"/>
            <a:stCxn id="14344" idx="6"/>
            <a:endCxn id="14343" idx="2"/>
          </p:cNvCxnSpPr>
          <p:nvPr/>
        </p:nvCxnSpPr>
        <p:spPr bwMode="auto">
          <a:xfrm>
            <a:off x="5891213" y="3916363"/>
            <a:ext cx="9683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2" name="Oval 80"/>
          <p:cNvSpPr>
            <a:spLocks noChangeAspect="1" noChangeArrowheads="1"/>
          </p:cNvSpPr>
          <p:nvPr/>
        </p:nvSpPr>
        <p:spPr bwMode="auto">
          <a:xfrm>
            <a:off x="8242300" y="3733800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</a:rPr>
              <a:t>D</a:t>
            </a:r>
          </a:p>
        </p:txBody>
      </p:sp>
      <p:cxnSp>
        <p:nvCxnSpPr>
          <p:cNvPr id="14353" name="AutoShape 81"/>
          <p:cNvCxnSpPr>
            <a:cxnSpLocks noChangeAspect="1" noChangeShapeType="1"/>
            <a:stCxn id="14356" idx="6"/>
            <a:endCxn id="14352" idx="4"/>
          </p:cNvCxnSpPr>
          <p:nvPr/>
        </p:nvCxnSpPr>
        <p:spPr bwMode="auto">
          <a:xfrm flipV="1">
            <a:off x="8005763" y="4117975"/>
            <a:ext cx="419100" cy="60642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82"/>
          <p:cNvCxnSpPr>
            <a:cxnSpLocks noChangeAspect="1" noChangeShapeType="1"/>
            <a:stCxn id="14352" idx="0"/>
            <a:endCxn id="14345" idx="6"/>
          </p:cNvCxnSpPr>
          <p:nvPr/>
        </p:nvCxnSpPr>
        <p:spPr bwMode="auto">
          <a:xfrm rot="5400000" flipH="1">
            <a:off x="7542213" y="2830513"/>
            <a:ext cx="603250" cy="1162050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83"/>
          <p:cNvCxnSpPr>
            <a:cxnSpLocks noChangeAspect="1" noChangeShapeType="1"/>
            <a:stCxn id="14343" idx="6"/>
            <a:endCxn id="14352" idx="2"/>
          </p:cNvCxnSpPr>
          <p:nvPr/>
        </p:nvCxnSpPr>
        <p:spPr bwMode="auto">
          <a:xfrm>
            <a:off x="7264400" y="3916363"/>
            <a:ext cx="957263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6" name="Oval 84"/>
          <p:cNvSpPr>
            <a:spLocks noChangeAspect="1" noChangeArrowheads="1"/>
          </p:cNvSpPr>
          <p:nvPr/>
        </p:nvSpPr>
        <p:spPr bwMode="auto">
          <a:xfrm>
            <a:off x="7631113" y="454183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F</a:t>
            </a:r>
          </a:p>
        </p:txBody>
      </p:sp>
      <p:cxnSp>
        <p:nvCxnSpPr>
          <p:cNvPr id="14357" name="AutoShape 85"/>
          <p:cNvCxnSpPr>
            <a:cxnSpLocks noChangeAspect="1" noChangeShapeType="1"/>
            <a:stCxn id="14343" idx="5"/>
            <a:endCxn id="14356" idx="2"/>
          </p:cNvCxnSpPr>
          <p:nvPr/>
        </p:nvCxnSpPr>
        <p:spPr bwMode="auto">
          <a:xfrm rot="16200000" flipH="1">
            <a:off x="7077076" y="4181475"/>
            <a:ext cx="658812" cy="427037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8" name="Text Box 86"/>
          <p:cNvSpPr txBox="1">
            <a:spLocks noChangeArrowheads="1"/>
          </p:cNvSpPr>
          <p:nvPr/>
        </p:nvSpPr>
        <p:spPr bwMode="auto">
          <a:xfrm>
            <a:off x="7113588" y="26987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0</a:t>
            </a:r>
          </a:p>
        </p:txBody>
      </p:sp>
      <p:sp>
        <p:nvSpPr>
          <p:cNvPr id="14359" name="Text Box 87"/>
          <p:cNvSpPr txBox="1">
            <a:spLocks noChangeArrowheads="1"/>
          </p:cNvSpPr>
          <p:nvPr/>
        </p:nvSpPr>
        <p:spPr bwMode="auto">
          <a:xfrm>
            <a:off x="8504238" y="3525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3</a:t>
            </a:r>
          </a:p>
        </p:txBody>
      </p:sp>
      <p:sp>
        <p:nvSpPr>
          <p:cNvPr id="14360" name="Text Box 88"/>
          <p:cNvSpPr txBox="1">
            <a:spLocks noChangeArrowheads="1"/>
          </p:cNvSpPr>
          <p:nvPr/>
        </p:nvSpPr>
        <p:spPr bwMode="auto">
          <a:xfrm>
            <a:off x="7145338" y="3525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2</a:t>
            </a:r>
          </a:p>
        </p:txBody>
      </p:sp>
      <p:sp>
        <p:nvSpPr>
          <p:cNvPr id="14361" name="Text Box 89"/>
          <p:cNvSpPr txBox="1">
            <a:spLocks noChangeArrowheads="1"/>
          </p:cNvSpPr>
          <p:nvPr/>
        </p:nvSpPr>
        <p:spPr bwMode="auto">
          <a:xfrm>
            <a:off x="5773738" y="3525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7</a:t>
            </a:r>
          </a:p>
        </p:txBody>
      </p:sp>
      <p:sp>
        <p:nvSpPr>
          <p:cNvPr id="14362" name="Text Box 90"/>
          <p:cNvSpPr txBox="1">
            <a:spLocks noChangeArrowheads="1"/>
          </p:cNvSpPr>
          <p:nvPr/>
        </p:nvSpPr>
        <p:spPr bwMode="auto">
          <a:xfrm>
            <a:off x="5988050" y="42497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5</a:t>
            </a:r>
          </a:p>
        </p:txBody>
      </p:sp>
      <p:sp>
        <p:nvSpPr>
          <p:cNvPr id="14363" name="Text Box 91"/>
          <p:cNvSpPr txBox="1">
            <a:spLocks noChangeArrowheads="1"/>
          </p:cNvSpPr>
          <p:nvPr/>
        </p:nvSpPr>
        <p:spPr bwMode="auto">
          <a:xfrm>
            <a:off x="7812088" y="42497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8</a:t>
            </a:r>
          </a:p>
        </p:txBody>
      </p:sp>
      <p:sp>
        <p:nvSpPr>
          <p:cNvPr id="14364" name="Text Box 92"/>
          <p:cNvSpPr txBox="1">
            <a:spLocks noChangeArrowheads="1"/>
          </p:cNvSpPr>
          <p:nvPr/>
        </p:nvSpPr>
        <p:spPr bwMode="auto">
          <a:xfrm>
            <a:off x="7951788" y="294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4</a:t>
            </a:r>
          </a:p>
        </p:txBody>
      </p:sp>
      <p:sp>
        <p:nvSpPr>
          <p:cNvPr id="14365" name="Text Box 93"/>
          <p:cNvSpPr txBox="1">
            <a:spLocks noChangeArrowheads="1"/>
          </p:cNvSpPr>
          <p:nvPr/>
        </p:nvSpPr>
        <p:spPr bwMode="auto">
          <a:xfrm>
            <a:off x="5811838" y="30035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8</a:t>
            </a:r>
          </a:p>
        </p:txBody>
      </p:sp>
      <p:sp>
        <p:nvSpPr>
          <p:cNvPr id="14366" name="Text Box 94"/>
          <p:cNvSpPr txBox="1">
            <a:spLocks noChangeArrowheads="1"/>
          </p:cNvSpPr>
          <p:nvPr/>
        </p:nvSpPr>
        <p:spPr bwMode="auto">
          <a:xfrm>
            <a:off x="6192838" y="36131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7</a:t>
            </a:r>
          </a:p>
        </p:txBody>
      </p:sp>
      <p:sp>
        <p:nvSpPr>
          <p:cNvPr id="14367" name="Text Box 95"/>
          <p:cNvSpPr txBox="1">
            <a:spLocks noChangeArrowheads="1"/>
          </p:cNvSpPr>
          <p:nvPr/>
        </p:nvSpPr>
        <p:spPr bwMode="auto">
          <a:xfrm>
            <a:off x="7640638" y="36131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1</a:t>
            </a:r>
          </a:p>
        </p:txBody>
      </p:sp>
      <p:sp>
        <p:nvSpPr>
          <p:cNvPr id="14368" name="Text Box 96"/>
          <p:cNvSpPr txBox="1">
            <a:spLocks noChangeArrowheads="1"/>
          </p:cNvSpPr>
          <p:nvPr/>
        </p:nvSpPr>
        <p:spPr bwMode="auto">
          <a:xfrm>
            <a:off x="5507038" y="44132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2</a:t>
            </a:r>
          </a:p>
        </p:txBody>
      </p:sp>
      <p:sp>
        <p:nvSpPr>
          <p:cNvPr id="14369" name="Text Box 97"/>
          <p:cNvSpPr txBox="1">
            <a:spLocks noChangeArrowheads="1"/>
          </p:cNvSpPr>
          <p:nvPr/>
        </p:nvSpPr>
        <p:spPr bwMode="auto">
          <a:xfrm>
            <a:off x="8250238" y="44132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5</a:t>
            </a:r>
          </a:p>
        </p:txBody>
      </p:sp>
      <p:sp>
        <p:nvSpPr>
          <p:cNvPr id="14370" name="Text Box 98"/>
          <p:cNvSpPr txBox="1">
            <a:spLocks noChangeArrowheads="1"/>
          </p:cNvSpPr>
          <p:nvPr/>
        </p:nvSpPr>
        <p:spPr bwMode="auto">
          <a:xfrm>
            <a:off x="6726238" y="33083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2</a:t>
            </a:r>
          </a:p>
        </p:txBody>
      </p:sp>
      <p:sp>
        <p:nvSpPr>
          <p:cNvPr id="14371" name="Text Box 99"/>
          <p:cNvSpPr txBox="1">
            <a:spLocks noChangeArrowheads="1"/>
          </p:cNvSpPr>
          <p:nvPr/>
        </p:nvSpPr>
        <p:spPr bwMode="auto">
          <a:xfrm>
            <a:off x="6573838" y="41465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3</a:t>
            </a:r>
          </a:p>
        </p:txBody>
      </p:sp>
      <p:sp>
        <p:nvSpPr>
          <p:cNvPr id="14372" name="Text Box 100"/>
          <p:cNvSpPr txBox="1">
            <a:spLocks noChangeArrowheads="1"/>
          </p:cNvSpPr>
          <p:nvPr/>
        </p:nvSpPr>
        <p:spPr bwMode="auto">
          <a:xfrm>
            <a:off x="7221538" y="41465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9</a:t>
            </a:r>
          </a:p>
        </p:txBody>
      </p:sp>
      <p:sp>
        <p:nvSpPr>
          <p:cNvPr id="14373" name="Rectangle 103" descr="Rectangle: Click to edit Master text styles&#13;&#10;Second level&#13;&#10;Third level&#13;&#10;Fourth level&#13;&#10;Fifth level"/>
          <p:cNvSpPr>
            <a:spLocks noChangeArrowheads="1"/>
          </p:cNvSpPr>
          <p:nvPr/>
        </p:nvSpPr>
        <p:spPr bwMode="auto">
          <a:xfrm>
            <a:off x="205721" y="2112168"/>
            <a:ext cx="4897438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</a:pPr>
            <a:r>
              <a:rPr lang="en-US" altLang="ko-KR" sz="2000" dirty="0">
                <a:latin typeface="Calibri" charset="0"/>
                <a:ea typeface="Calibri" charset="0"/>
                <a:cs typeface="Calibri" charset="0"/>
              </a:rPr>
              <a:t>Suppose it didn’t find all shortest distances. Let F be the first wrong vertex the algorithm processed.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</a:pPr>
            <a:r>
              <a:rPr lang="en-US" altLang="ko-KR" sz="2000" dirty="0">
                <a:latin typeface="Calibri" charset="0"/>
                <a:ea typeface="Calibri" charset="0"/>
                <a:cs typeface="Calibri" charset="0"/>
              </a:rPr>
              <a:t>When the previous node, D, on the true shortest path was considered, its distance was correct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</a:pPr>
            <a:r>
              <a:rPr lang="en-US" altLang="ko-KR" sz="2000" dirty="0">
                <a:latin typeface="Calibri" charset="0"/>
                <a:ea typeface="Calibri" charset="0"/>
                <a:cs typeface="Calibri" charset="0"/>
              </a:rPr>
              <a:t>But the edge (D,F) was </a:t>
            </a:r>
            <a:r>
              <a:rPr lang="en-US" altLang="ko-KR" sz="20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relaxed</a:t>
            </a:r>
            <a:r>
              <a:rPr lang="en-US" altLang="ko-KR" sz="2000" dirty="0">
                <a:latin typeface="Calibri" charset="0"/>
                <a:ea typeface="Calibri" charset="0"/>
                <a:cs typeface="Calibri" charset="0"/>
              </a:rPr>
              <a:t> at that time!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</a:pPr>
            <a:r>
              <a:rPr lang="en-US" altLang="ko-KR" sz="2000" dirty="0">
                <a:latin typeface="Calibri" charset="0"/>
                <a:ea typeface="Calibri" charset="0"/>
                <a:cs typeface="Calibri" charset="0"/>
              </a:rPr>
              <a:t>Thus, so long as d(F)</a:t>
            </a:r>
            <a:r>
              <a:rPr lang="en-US" altLang="ko-KR" sz="2000" u="sng" dirty="0">
                <a:latin typeface="Calibri" charset="0"/>
                <a:ea typeface="Calibri" charset="0"/>
                <a:cs typeface="Calibri" charset="0"/>
              </a:rPr>
              <a:t>&gt;</a:t>
            </a:r>
            <a:r>
              <a:rPr lang="en-US" altLang="ko-KR" sz="2000" dirty="0">
                <a:latin typeface="Calibri" charset="0"/>
                <a:ea typeface="Calibri" charset="0"/>
                <a:cs typeface="Calibri" charset="0"/>
              </a:rPr>
              <a:t>d(D), F’s distance cannot be wrong.  That is, there is no wrong vertex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</a:pPr>
            <a:r>
              <a:rPr lang="en-US" altLang="ko-KR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(Question) </a:t>
            </a:r>
            <a:r>
              <a:rPr lang="en-US" altLang="ko-KR" sz="2000" dirty="0">
                <a:latin typeface="Calibri" charset="0"/>
                <a:ea typeface="Calibri" charset="0"/>
                <a:cs typeface="Calibri" charset="0"/>
              </a:rPr>
              <a:t>Why not working for non-negative weight?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508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Analysis of Dijkstra’s Algorithm</a:t>
            </a:r>
          </a:p>
        </p:txBody>
      </p:sp>
      <p:sp>
        <p:nvSpPr>
          <p:cNvPr id="12293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4572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1800" dirty="0"/>
              <a:t>Graph operations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600" dirty="0" err="1"/>
              <a:t>incidentEdges</a:t>
            </a:r>
            <a:r>
              <a:rPr lang="en-US" altLang="ko-KR" sz="1600" dirty="0"/>
              <a:t> is called once for each </a:t>
            </a:r>
            <a:r>
              <a:rPr lang="en-US" altLang="ko-KR" sz="1600" b="1" i="1" dirty="0"/>
              <a:t>v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1800" dirty="0"/>
              <a:t>Label operations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600" dirty="0"/>
              <a:t>We set/get the distance and locator labels of vertex </a:t>
            </a:r>
            <a:r>
              <a:rPr lang="en-US" altLang="ko-KR" sz="1600" b="1" i="1" dirty="0">
                <a:latin typeface="Times New Roman" charset="0"/>
              </a:rPr>
              <a:t>z,</a:t>
            </a:r>
            <a:r>
              <a:rPr lang="en-US" altLang="ko-KR" sz="1600" dirty="0"/>
              <a:t> </a:t>
            </a:r>
            <a:r>
              <a:rPr lang="en-US" altLang="ko-KR" sz="1600" b="1" i="1" dirty="0">
                <a:latin typeface="Times New Roman" charset="0"/>
              </a:rPr>
              <a:t>O</a:t>
            </a:r>
            <a:r>
              <a:rPr lang="en-US" altLang="ko-KR" sz="1600" dirty="0">
                <a:latin typeface="Times New Roman" charset="0"/>
              </a:rPr>
              <a:t>(</a:t>
            </a:r>
            <a:r>
              <a:rPr lang="en-US" altLang="ko-KR" sz="1600" dirty="0" err="1">
                <a:latin typeface="Times New Roman" charset="0"/>
              </a:rPr>
              <a:t>deg</a:t>
            </a:r>
            <a:r>
              <a:rPr lang="en-US" altLang="ko-KR" sz="1600" dirty="0">
                <a:latin typeface="Times New Roman" charset="0"/>
              </a:rPr>
              <a:t>(</a:t>
            </a:r>
            <a:r>
              <a:rPr lang="en-US" altLang="ko-KR" sz="1600" b="1" i="1" dirty="0">
                <a:latin typeface="Times New Roman" charset="0"/>
              </a:rPr>
              <a:t>z</a:t>
            </a:r>
            <a:r>
              <a:rPr lang="en-US" altLang="ko-KR" sz="1600" dirty="0">
                <a:latin typeface="Times New Roman" charset="0"/>
              </a:rPr>
              <a:t>))</a:t>
            </a:r>
            <a:r>
              <a:rPr lang="en-US" altLang="ko-KR" sz="1600" dirty="0"/>
              <a:t> times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600" dirty="0"/>
              <a:t>Setting/getting a label takes </a:t>
            </a:r>
            <a:r>
              <a:rPr lang="en-US" altLang="ko-KR" sz="1600" b="1" i="1" dirty="0">
                <a:latin typeface="Times New Roman" charset="0"/>
              </a:rPr>
              <a:t>O</a:t>
            </a:r>
            <a:r>
              <a:rPr lang="en-US" altLang="ko-KR" sz="1600" dirty="0">
                <a:latin typeface="Times New Roman" charset="0"/>
              </a:rPr>
              <a:t>(1)</a:t>
            </a:r>
            <a:r>
              <a:rPr lang="en-US" altLang="ko-KR" sz="1600" dirty="0"/>
              <a:t> 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1800" dirty="0"/>
              <a:t>Priority queue operations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600" dirty="0"/>
              <a:t>Each </a:t>
            </a:r>
            <a:r>
              <a:rPr lang="en-US" altLang="ko-KR" sz="1600" b="1" i="1" dirty="0"/>
              <a:t>v</a:t>
            </a:r>
            <a:r>
              <a:rPr lang="en-US" altLang="ko-KR" sz="1600" dirty="0"/>
              <a:t> is inserted once into and removed once from the PQ, where each insertion or removal takes </a:t>
            </a:r>
            <a:r>
              <a:rPr lang="en-US" altLang="ko-KR" sz="1600" b="1" i="1" dirty="0">
                <a:latin typeface="Times New Roman" charset="0"/>
              </a:rPr>
              <a:t>O</a:t>
            </a:r>
            <a:r>
              <a:rPr lang="en-US" altLang="ko-KR" sz="1600" dirty="0">
                <a:latin typeface="Times New Roman" charset="0"/>
              </a:rPr>
              <a:t>(log </a:t>
            </a:r>
            <a:r>
              <a:rPr lang="en-US" altLang="ko-KR" sz="1600" b="1" i="1" dirty="0">
                <a:latin typeface="Times New Roman" charset="0"/>
              </a:rPr>
              <a:t>n</a:t>
            </a:r>
            <a:r>
              <a:rPr lang="en-US" altLang="ko-KR" sz="1600" dirty="0">
                <a:latin typeface="Times New Roman" charset="0"/>
              </a:rPr>
              <a:t>) </a:t>
            </a:r>
            <a:r>
              <a:rPr lang="en-US" altLang="ko-KR" sz="1600" dirty="0"/>
              <a:t>time </a:t>
            </a:r>
            <a:r>
              <a:rPr lang="en-US" altLang="ko-KR" sz="1600" dirty="0">
                <a:sym typeface="Wingdings"/>
              </a:rPr>
              <a:t> total </a:t>
            </a:r>
            <a:r>
              <a:rPr lang="en-US" altLang="ko-KR" sz="1600" b="1" i="1" dirty="0" err="1"/>
              <a:t>n</a:t>
            </a:r>
            <a:r>
              <a:rPr lang="en-US" altLang="ko-KR" sz="1600" b="1" i="1" dirty="0" err="1">
                <a:latin typeface="Times New Roman" charset="0"/>
              </a:rPr>
              <a:t>O</a:t>
            </a:r>
            <a:r>
              <a:rPr lang="en-US" altLang="ko-KR" sz="1600" dirty="0">
                <a:latin typeface="Times New Roman" charset="0"/>
              </a:rPr>
              <a:t>(log </a:t>
            </a:r>
            <a:r>
              <a:rPr lang="en-US" altLang="ko-KR" sz="1600" b="1" i="1" dirty="0">
                <a:latin typeface="Times New Roman" charset="0"/>
              </a:rPr>
              <a:t>n</a:t>
            </a:r>
            <a:r>
              <a:rPr lang="en-US" altLang="ko-KR" sz="1600" dirty="0">
                <a:latin typeface="Times New Roman" charset="0"/>
              </a:rPr>
              <a:t>)</a:t>
            </a:r>
            <a:endParaRPr lang="en-US" altLang="ko-KR" sz="1600" dirty="0"/>
          </a:p>
          <a:p>
            <a:pPr lvl="1" eaLnBrk="1" hangingPunct="1">
              <a:lnSpc>
                <a:spcPct val="90000"/>
              </a:lnSpc>
            </a:pPr>
            <a:r>
              <a:rPr lang="en-US" altLang="ko-KR" sz="1600" dirty="0"/>
              <a:t>The key of a vertex in the PQ is modified at most </a:t>
            </a:r>
            <a:r>
              <a:rPr lang="en-US" altLang="ko-KR" sz="1600" dirty="0" err="1">
                <a:latin typeface="Times New Roman" charset="0"/>
              </a:rPr>
              <a:t>deg</a:t>
            </a:r>
            <a:r>
              <a:rPr lang="en-US" altLang="ko-KR" sz="1600" dirty="0">
                <a:latin typeface="Times New Roman" charset="0"/>
              </a:rPr>
              <a:t>(</a:t>
            </a:r>
            <a:r>
              <a:rPr lang="en-US" altLang="ko-KR" sz="1600" b="1" i="1" dirty="0">
                <a:latin typeface="Times New Roman" charset="0"/>
              </a:rPr>
              <a:t>v</a:t>
            </a:r>
            <a:r>
              <a:rPr lang="en-US" altLang="ko-KR" sz="1600" dirty="0">
                <a:latin typeface="Times New Roman" charset="0"/>
              </a:rPr>
              <a:t>) </a:t>
            </a:r>
            <a:r>
              <a:rPr lang="en-US" altLang="ko-KR" sz="1600" dirty="0"/>
              <a:t>times, where each key change takes </a:t>
            </a:r>
            <a:r>
              <a:rPr lang="en-US" altLang="ko-KR" sz="1600" b="1" i="1" dirty="0">
                <a:latin typeface="Times New Roman" charset="0"/>
              </a:rPr>
              <a:t>O</a:t>
            </a:r>
            <a:r>
              <a:rPr lang="en-US" altLang="ko-KR" sz="1600" dirty="0">
                <a:latin typeface="Times New Roman" charset="0"/>
              </a:rPr>
              <a:t>(log </a:t>
            </a:r>
            <a:r>
              <a:rPr lang="en-US" altLang="ko-KR" sz="1600" b="1" i="1" dirty="0">
                <a:latin typeface="Times New Roman" charset="0"/>
              </a:rPr>
              <a:t>n</a:t>
            </a:r>
            <a:r>
              <a:rPr lang="en-US" altLang="ko-KR" sz="1600" dirty="0">
                <a:latin typeface="Times New Roman" charset="0"/>
              </a:rPr>
              <a:t>) </a:t>
            </a:r>
            <a:r>
              <a:rPr lang="en-US" altLang="ko-KR" sz="1600" dirty="0"/>
              <a:t>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1800" dirty="0"/>
              <a:t>Dijkstra’s algorithm runs in </a:t>
            </a:r>
            <a:r>
              <a:rPr lang="en-US" altLang="ko-KR" sz="1800" b="1" i="1" dirty="0">
                <a:latin typeface="Times New Roman" charset="0"/>
              </a:rPr>
              <a:t>O</a:t>
            </a:r>
            <a:r>
              <a:rPr lang="en-US" altLang="ko-KR" sz="1800" dirty="0">
                <a:latin typeface="Times New Roman" charset="0"/>
              </a:rPr>
              <a:t>((</a:t>
            </a:r>
            <a:r>
              <a:rPr lang="en-US" altLang="ko-KR" sz="1800" b="1" i="1" dirty="0">
                <a:latin typeface="Times New Roman" charset="0"/>
              </a:rPr>
              <a:t>n </a:t>
            </a:r>
            <a:r>
              <a:rPr lang="en-US" altLang="ko-KR" sz="1800" dirty="0">
                <a:latin typeface="Symbol" charset="2"/>
              </a:rPr>
              <a:t>+</a:t>
            </a:r>
            <a:r>
              <a:rPr lang="en-US" altLang="ko-KR" sz="1800" b="1" i="1" dirty="0">
                <a:latin typeface="Times New Roman" charset="0"/>
              </a:rPr>
              <a:t> m</a:t>
            </a:r>
            <a:r>
              <a:rPr lang="en-US" altLang="ko-KR" sz="1800" dirty="0">
                <a:latin typeface="Times New Roman" charset="0"/>
              </a:rPr>
              <a:t>) log </a:t>
            </a:r>
            <a:r>
              <a:rPr lang="en-US" altLang="ko-KR" sz="1800" b="1" i="1" dirty="0">
                <a:latin typeface="Times New Roman" charset="0"/>
              </a:rPr>
              <a:t>n</a:t>
            </a:r>
            <a:r>
              <a:rPr lang="en-US" altLang="ko-KR" sz="1800" dirty="0">
                <a:latin typeface="Times New Roman" charset="0"/>
              </a:rPr>
              <a:t>)</a:t>
            </a:r>
            <a:r>
              <a:rPr lang="en-US" altLang="ko-KR" sz="1800" dirty="0"/>
              <a:t> time provided the graph is represented by the adjacency list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600" dirty="0"/>
              <a:t>Recall that </a:t>
            </a:r>
            <a:r>
              <a:rPr lang="en-US" altLang="ko-KR" sz="2000" b="1" dirty="0" err="1">
                <a:latin typeface="Symbol" charset="2"/>
              </a:rPr>
              <a:t>S</a:t>
            </a:r>
            <a:r>
              <a:rPr lang="en-US" altLang="ko-KR" sz="1600" b="1" i="1" baseline="-25000" dirty="0" err="1">
                <a:latin typeface="Times New Roman" charset="0"/>
              </a:rPr>
              <a:t>v</a:t>
            </a:r>
            <a:r>
              <a:rPr lang="en-US" altLang="ko-KR" sz="1600" b="1" i="1" baseline="-25000" dirty="0">
                <a:latin typeface="Times New Roman" charset="0"/>
              </a:rPr>
              <a:t> </a:t>
            </a:r>
            <a:r>
              <a:rPr lang="en-US" altLang="ko-KR" sz="1600" dirty="0" err="1">
                <a:latin typeface="Times New Roman" charset="0"/>
              </a:rPr>
              <a:t>deg</a:t>
            </a:r>
            <a:r>
              <a:rPr lang="en-US" altLang="ko-KR" sz="1600" dirty="0">
                <a:latin typeface="Times New Roman" charset="0"/>
              </a:rPr>
              <a:t>(</a:t>
            </a:r>
            <a:r>
              <a:rPr lang="en-US" altLang="ko-KR" sz="1600" b="1" i="1" dirty="0">
                <a:latin typeface="Times New Roman" charset="0"/>
              </a:rPr>
              <a:t>v</a:t>
            </a:r>
            <a:r>
              <a:rPr lang="en-US" altLang="ko-KR" sz="1600" dirty="0">
                <a:latin typeface="Times New Roman" charset="0"/>
              </a:rPr>
              <a:t>)</a:t>
            </a:r>
            <a:r>
              <a:rPr lang="en-US" altLang="ko-KR" sz="1600" b="1" i="1" dirty="0">
                <a:latin typeface="Times New Roman" charset="0"/>
              </a:rPr>
              <a:t> </a:t>
            </a:r>
            <a:r>
              <a:rPr lang="en-US" altLang="ko-KR" sz="1600" dirty="0">
                <a:latin typeface="Symbol" charset="2"/>
              </a:rPr>
              <a:t>= </a:t>
            </a:r>
            <a:r>
              <a:rPr lang="en-US" altLang="ko-KR" sz="1600" dirty="0">
                <a:latin typeface="Times New Roman" charset="0"/>
              </a:rPr>
              <a:t>2</a:t>
            </a:r>
            <a:r>
              <a:rPr lang="en-US" altLang="ko-KR" sz="1600" b="1" i="1" dirty="0">
                <a:latin typeface="Times New Roman" charset="0"/>
              </a:rPr>
              <a:t>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1800" dirty="0"/>
              <a:t>The running time can also be expressed as </a:t>
            </a:r>
            <a:r>
              <a:rPr lang="en-US" altLang="ko-KR" sz="1800" b="1" i="1" dirty="0">
                <a:latin typeface="Times New Roman" charset="0"/>
              </a:rPr>
              <a:t>O</a:t>
            </a:r>
            <a:r>
              <a:rPr lang="en-US" altLang="ko-KR" sz="1800" dirty="0">
                <a:latin typeface="Times New Roman" charset="0"/>
              </a:rPr>
              <a:t>(</a:t>
            </a:r>
            <a:r>
              <a:rPr lang="en-US" altLang="ko-KR" sz="1800" b="1" i="1" dirty="0">
                <a:latin typeface="Times New Roman" charset="0"/>
              </a:rPr>
              <a:t>m</a:t>
            </a:r>
            <a:r>
              <a:rPr lang="en-US" altLang="ko-KR" sz="1800" dirty="0">
                <a:latin typeface="Times New Roman" charset="0"/>
              </a:rPr>
              <a:t> log </a:t>
            </a:r>
            <a:r>
              <a:rPr lang="en-US" altLang="ko-KR" sz="1800" b="1" i="1" dirty="0">
                <a:latin typeface="Times New Roman" charset="0"/>
              </a:rPr>
              <a:t>n</a:t>
            </a:r>
            <a:r>
              <a:rPr lang="en-US" altLang="ko-KR" sz="1800" dirty="0">
                <a:latin typeface="Times New Roman" charset="0"/>
              </a:rPr>
              <a:t>)</a:t>
            </a:r>
            <a:r>
              <a:rPr lang="en-US" altLang="ko-KR" sz="1800" dirty="0"/>
              <a:t> since the graph is connected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16</a:t>
            </a:fld>
            <a:endParaRPr lang="en-US" altLang="ko-KR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00600" y="1522117"/>
            <a:ext cx="4267200" cy="43027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b="1" dirty="0">
                <a:solidFill>
                  <a:srgbClr val="000000"/>
                </a:solidFill>
                <a:latin typeface="Times New Roman" charset="0"/>
              </a:rPr>
              <a:t>Algorithm</a:t>
            </a:r>
            <a:r>
              <a:rPr lang="en-US" altLang="ko-KR" sz="1600" dirty="0">
                <a:latin typeface="Times New Roman" charset="0"/>
              </a:rPr>
              <a:t> </a:t>
            </a:r>
            <a:r>
              <a:rPr lang="en-US" altLang="ko-KR" sz="1600" b="1" i="1" dirty="0" err="1">
                <a:solidFill>
                  <a:schemeClr val="tx2"/>
                </a:solidFill>
                <a:latin typeface="Times New Roman" charset="0"/>
              </a:rPr>
              <a:t>DijkstraDistances</a:t>
            </a:r>
            <a:r>
              <a:rPr lang="en-US" altLang="ko-KR" sz="1600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ko-KR" sz="1600" b="1" i="1" dirty="0">
                <a:solidFill>
                  <a:schemeClr val="tx2"/>
                </a:solidFill>
                <a:latin typeface="Times New Roman" charset="0"/>
              </a:rPr>
              <a:t>G, s</a:t>
            </a:r>
            <a:r>
              <a:rPr lang="en-US" altLang="ko-KR" sz="1600" dirty="0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dirty="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Q </a:t>
            </a:r>
            <a:r>
              <a:rPr lang="en-US" altLang="ko-KR" sz="16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new heap-based priority queue</a:t>
            </a:r>
          </a:p>
          <a:p>
            <a:pPr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dirty="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lang="en-US" altLang="ko-KR" sz="1600" b="1" dirty="0">
                <a:solidFill>
                  <a:srgbClr val="000000"/>
                </a:solidFill>
                <a:latin typeface="Times New Roman" charset="0"/>
              </a:rPr>
              <a:t>for all </a:t>
            </a:r>
            <a:r>
              <a:rPr lang="en-US" altLang="ko-KR" sz="1600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v </a:t>
            </a:r>
            <a:r>
              <a:rPr lang="en-US" altLang="ko-KR" sz="1600" dirty="0">
                <a:solidFill>
                  <a:srgbClr val="000000"/>
                </a:solidFill>
                <a:latin typeface="Symbol" charset="2"/>
                <a:sym typeface="Symbol" charset="2"/>
              </a:rPr>
              <a:t>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600" b="1" i="1" dirty="0" err="1">
                <a:solidFill>
                  <a:schemeClr val="accent2"/>
                </a:solidFill>
                <a:latin typeface="Times New Roman" charset="0"/>
              </a:rPr>
              <a:t>G.vertices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()</a:t>
            </a:r>
          </a:p>
          <a:p>
            <a:pPr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		</a:t>
            </a:r>
            <a:r>
              <a:rPr lang="en-US" altLang="ko-KR" sz="1600" b="1" dirty="0">
                <a:solidFill>
                  <a:srgbClr val="000000"/>
                </a:solidFill>
                <a:latin typeface="Times New Roman" charset="0"/>
              </a:rPr>
              <a:t>if</a:t>
            </a:r>
            <a:r>
              <a:rPr lang="en-US" altLang="ko-KR" sz="1600" dirty="0">
                <a:solidFill>
                  <a:schemeClr val="tx2"/>
                </a:solidFill>
                <a:latin typeface="Times New Roman" charset="0"/>
              </a:rPr>
              <a:t>  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v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Symbol" charset="2"/>
                <a:sym typeface="Symbol" charset="2"/>
              </a:rPr>
              <a:t>= 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s</a:t>
            </a:r>
            <a:endParaRPr lang="en-US" altLang="ko-KR" sz="1600" dirty="0">
              <a:solidFill>
                <a:schemeClr val="tx2"/>
              </a:solidFill>
              <a:latin typeface="Times New Roman" charset="0"/>
            </a:endParaRPr>
          </a:p>
          <a:p>
            <a:pPr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dirty="0">
                <a:solidFill>
                  <a:schemeClr val="tx2"/>
                </a:solidFill>
                <a:latin typeface="Times New Roman" charset="0"/>
              </a:rPr>
              <a:t>			</a:t>
            </a:r>
            <a:r>
              <a:rPr lang="en-US" altLang="ko-KR" sz="1600" b="1" i="1" dirty="0" err="1">
                <a:solidFill>
                  <a:schemeClr val="accent2"/>
                </a:solidFill>
                <a:latin typeface="Times New Roman" charset="0"/>
              </a:rPr>
              <a:t>v.setDistance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0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)</a:t>
            </a:r>
            <a:endParaRPr lang="en-US" altLang="ko-KR" sz="1600" b="1" i="1" dirty="0">
              <a:solidFill>
                <a:schemeClr val="accent2"/>
              </a:solidFill>
              <a:latin typeface="Times New Roman" charset="0"/>
            </a:endParaRPr>
          </a:p>
          <a:p>
            <a:pPr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		</a:t>
            </a:r>
            <a:r>
              <a:rPr lang="en-US" altLang="ko-KR" sz="1600" b="1" dirty="0">
                <a:solidFill>
                  <a:srgbClr val="000000"/>
                </a:solidFill>
                <a:latin typeface="Times New Roman" charset="0"/>
              </a:rPr>
              <a:t>else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 </a:t>
            </a:r>
          </a:p>
          <a:p>
            <a:pPr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			</a:t>
            </a:r>
            <a:r>
              <a:rPr lang="en-US" altLang="ko-KR" sz="1600" b="1" i="1" dirty="0" err="1">
                <a:solidFill>
                  <a:schemeClr val="accent2"/>
                </a:solidFill>
                <a:latin typeface="Times New Roman" charset="0"/>
              </a:rPr>
              <a:t>v.setDistance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600" b="1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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)</a:t>
            </a:r>
            <a:endParaRPr lang="en-US" altLang="ko-KR" sz="1600" b="1" i="1" dirty="0">
              <a:solidFill>
                <a:schemeClr val="accent2"/>
              </a:solidFill>
              <a:latin typeface="Times New Roman" charset="0"/>
            </a:endParaRPr>
          </a:p>
          <a:p>
            <a:pPr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		l </a:t>
            </a:r>
            <a:r>
              <a:rPr lang="en-US" altLang="ko-KR" sz="16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600" b="1" i="1" dirty="0" err="1">
                <a:solidFill>
                  <a:schemeClr val="accent2"/>
                </a:solidFill>
                <a:latin typeface="Times New Roman" charset="0"/>
              </a:rPr>
              <a:t>Q.insert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600" b="1" i="1" dirty="0" err="1">
                <a:solidFill>
                  <a:schemeClr val="accent2"/>
                </a:solidFill>
                <a:latin typeface="Times New Roman" charset="0"/>
              </a:rPr>
              <a:t>v.getDistance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()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,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v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altLang="ko-KR" sz="1600" b="1" i="1" dirty="0" err="1">
                <a:solidFill>
                  <a:schemeClr val="accent2"/>
                </a:solidFill>
                <a:latin typeface="Times New Roman" charset="0"/>
              </a:rPr>
              <a:t>v.setEntry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l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b="1" dirty="0">
                <a:solidFill>
                  <a:srgbClr val="000000"/>
                </a:solidFill>
                <a:latin typeface="Times New Roman" charset="0"/>
              </a:rPr>
              <a:t>while </a:t>
            </a:r>
            <a:r>
              <a:rPr lang="en-US" altLang="ko-KR" sz="1600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Symbol" charset="2"/>
                <a:sym typeface="Symbol" charset="2"/>
              </a:rPr>
              <a:t></a:t>
            </a:r>
            <a:r>
              <a:rPr lang="en-US" altLang="ko-KR" sz="1600" b="1" i="1" dirty="0" err="1">
                <a:solidFill>
                  <a:schemeClr val="accent2"/>
                </a:solidFill>
                <a:latin typeface="Times New Roman" charset="0"/>
              </a:rPr>
              <a:t>Q.empty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()</a:t>
            </a: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	l </a:t>
            </a:r>
            <a:r>
              <a:rPr lang="en-US" altLang="ko-KR" sz="16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ko-KR" sz="1600" b="1" i="1" dirty="0" err="1">
                <a:solidFill>
                  <a:schemeClr val="accent2"/>
                </a:solidFill>
                <a:latin typeface="Times New Roman" charset="0"/>
              </a:rPr>
              <a:t>Q.removeMin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()</a:t>
            </a:r>
            <a:endParaRPr lang="en-US" altLang="ko-KR" sz="1600" b="1" dirty="0">
              <a:solidFill>
                <a:srgbClr val="000000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b="1" dirty="0">
                <a:solidFill>
                  <a:srgbClr val="000000"/>
                </a:solidFill>
                <a:latin typeface="Times New Roman" charset="0"/>
              </a:rPr>
              <a:t>	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u </a:t>
            </a:r>
            <a:r>
              <a:rPr lang="en-US" altLang="ko-KR" sz="16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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 </a:t>
            </a:r>
            <a:r>
              <a:rPr lang="en-US" altLang="ko-KR" sz="1600" b="1" i="1" dirty="0" err="1">
                <a:solidFill>
                  <a:schemeClr val="accent2"/>
                </a:solidFill>
                <a:latin typeface="Times New Roman" charset="0"/>
              </a:rPr>
              <a:t>l.getValue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() </a:t>
            </a:r>
            <a:r>
              <a:rPr lang="en-US" altLang="ko-KR" sz="1600" dirty="0">
                <a:solidFill>
                  <a:srgbClr val="FF0000"/>
                </a:solidFill>
                <a:latin typeface="Times New Roman" charset="0"/>
              </a:rPr>
              <a:t>// take out the closest node</a:t>
            </a:r>
            <a:endParaRPr lang="en-US" altLang="ko-KR" sz="1600" b="1" dirty="0">
              <a:solidFill>
                <a:srgbClr val="FF0000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	</a:t>
            </a:r>
            <a:r>
              <a:rPr lang="en-US" altLang="ko-KR" sz="1600" b="1" dirty="0">
                <a:solidFill>
                  <a:srgbClr val="000000"/>
                </a:solidFill>
                <a:latin typeface="Times New Roman" charset="0"/>
              </a:rPr>
              <a:t>for all </a:t>
            </a:r>
            <a:r>
              <a:rPr lang="en-US" altLang="ko-KR" sz="1600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e </a:t>
            </a:r>
            <a:r>
              <a:rPr lang="en-US" altLang="ko-KR" sz="1600" dirty="0">
                <a:solidFill>
                  <a:srgbClr val="000000"/>
                </a:solidFill>
                <a:latin typeface="Symbol" charset="2"/>
                <a:sym typeface="Symbol" charset="2"/>
              </a:rPr>
              <a:t>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600" b="1" i="1" dirty="0" err="1">
                <a:solidFill>
                  <a:schemeClr val="accent2"/>
                </a:solidFill>
                <a:latin typeface="Times New Roman" charset="0"/>
              </a:rPr>
              <a:t>u.incidentEdges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() </a:t>
            </a:r>
            <a:r>
              <a:rPr lang="en-US" altLang="ko-KR" sz="1600" dirty="0">
                <a:latin typeface="Times New Roman" charset="0"/>
              </a:rPr>
              <a:t>{ relax </a:t>
            </a:r>
            <a:r>
              <a:rPr lang="en-US" altLang="ko-KR" sz="1600" b="1" i="1" dirty="0">
                <a:latin typeface="Times New Roman" charset="0"/>
              </a:rPr>
              <a:t>e</a:t>
            </a:r>
            <a:r>
              <a:rPr lang="en-US" altLang="ko-KR" sz="1600" dirty="0">
                <a:latin typeface="Times New Roman" charset="0"/>
              </a:rPr>
              <a:t> }</a:t>
            </a: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		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z </a:t>
            </a:r>
            <a:r>
              <a:rPr lang="en-US" altLang="ko-KR" sz="16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 </a:t>
            </a:r>
            <a:r>
              <a:rPr lang="en-US" altLang="ko-KR" sz="1600" b="1" i="1" dirty="0" err="1">
                <a:solidFill>
                  <a:schemeClr val="accent2"/>
                </a:solidFill>
                <a:latin typeface="Times New Roman" charset="0"/>
              </a:rPr>
              <a:t>e.opposite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u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		r </a:t>
            </a:r>
            <a:r>
              <a:rPr lang="en-US" altLang="ko-KR" sz="1600" dirty="0">
                <a:solidFill>
                  <a:srgbClr val="000000"/>
                </a:solidFill>
                <a:latin typeface="Times New Roman" charset="0"/>
                <a:sym typeface="Symbol" charset="2"/>
              </a:rPr>
              <a:t> </a:t>
            </a:r>
            <a:r>
              <a:rPr lang="en-US" altLang="ko-KR" sz="1600" b="1" i="1" dirty="0" err="1">
                <a:solidFill>
                  <a:schemeClr val="accent2"/>
                </a:solidFill>
                <a:latin typeface="Times New Roman" charset="0"/>
              </a:rPr>
              <a:t>u.getDistance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() </a:t>
            </a:r>
            <a:r>
              <a:rPr lang="en-US" altLang="ko-KR" sz="1600" dirty="0">
                <a:solidFill>
                  <a:srgbClr val="000000"/>
                </a:solidFill>
                <a:latin typeface="Symbol" charset="2"/>
                <a:sym typeface="Symbol" charset="2"/>
              </a:rPr>
              <a:t>+ </a:t>
            </a:r>
            <a:r>
              <a:rPr lang="en-US" altLang="ko-KR" sz="1600" b="1" i="1" dirty="0" err="1">
                <a:solidFill>
                  <a:schemeClr val="accent2"/>
                </a:solidFill>
                <a:latin typeface="Times New Roman" charset="0"/>
              </a:rPr>
              <a:t>e.weight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()</a:t>
            </a:r>
            <a:endParaRPr lang="en-US" altLang="ko-KR" sz="1600" b="1" dirty="0">
              <a:solidFill>
                <a:srgbClr val="000000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b="1" dirty="0">
                <a:solidFill>
                  <a:srgbClr val="000000"/>
                </a:solidFill>
                <a:latin typeface="Times New Roman" charset="0"/>
              </a:rPr>
              <a:t>		if</a:t>
            </a:r>
            <a:r>
              <a:rPr lang="en-US" altLang="ko-KR" sz="1600" dirty="0">
                <a:solidFill>
                  <a:schemeClr val="tx2"/>
                </a:solidFill>
                <a:latin typeface="Times New Roman" charset="0"/>
              </a:rPr>
              <a:t>  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r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Symbol" charset="2"/>
                <a:sym typeface="Symbol" charset="2"/>
              </a:rPr>
              <a:t>&lt; </a:t>
            </a:r>
            <a:r>
              <a:rPr lang="en-US" altLang="ko-KR" sz="1600" b="1" i="1" dirty="0" err="1">
                <a:solidFill>
                  <a:schemeClr val="accent2"/>
                </a:solidFill>
                <a:latin typeface="Times New Roman" charset="0"/>
                <a:sym typeface="Symbol" charset="2"/>
              </a:rPr>
              <a:t>z</a:t>
            </a:r>
            <a:r>
              <a:rPr lang="en-US" altLang="ko-KR" sz="1600" b="1" i="1" dirty="0" err="1">
                <a:solidFill>
                  <a:schemeClr val="accent2"/>
                </a:solidFill>
                <a:latin typeface="Times New Roman" charset="0"/>
              </a:rPr>
              <a:t>.getDistance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()</a:t>
            </a:r>
            <a:endParaRPr lang="en-US" altLang="ko-KR" sz="1600" b="1" dirty="0">
              <a:solidFill>
                <a:schemeClr val="accent2"/>
              </a:solidFill>
              <a:latin typeface="Times New Roman" charset="0"/>
              <a:sym typeface="Symbol" charset="2"/>
            </a:endParaRPr>
          </a:p>
          <a:p>
            <a:pPr lvl="1" algn="l" eaLnBrk="1" hangingPunct="1">
              <a:lnSpc>
                <a:spcPct val="95000"/>
              </a:lnSpc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			</a:t>
            </a:r>
            <a:r>
              <a:rPr lang="en-US" altLang="ko-KR" sz="1600" b="1" i="1" dirty="0" err="1">
                <a:solidFill>
                  <a:schemeClr val="accent2"/>
                </a:solidFill>
                <a:latin typeface="Times New Roman" charset="0"/>
              </a:rPr>
              <a:t>z.setDistance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r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)</a:t>
            </a:r>
            <a:br>
              <a:rPr lang="en-US" altLang="ko-KR" sz="1600" dirty="0">
                <a:solidFill>
                  <a:schemeClr val="accent2"/>
                </a:solidFill>
                <a:latin typeface="Times New Roman" charset="0"/>
                <a:sym typeface="Symbol" charset="2"/>
              </a:rPr>
            </a:b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  <a:sym typeface="Symbol" charset="2"/>
              </a:rPr>
              <a:t> 			</a:t>
            </a:r>
            <a:r>
              <a:rPr lang="en-US" altLang="ko-KR" sz="1600" b="1" i="1" dirty="0" err="1">
                <a:solidFill>
                  <a:schemeClr val="accent2"/>
                </a:solidFill>
                <a:latin typeface="Times New Roman" charset="0"/>
              </a:rPr>
              <a:t>Q.replaceKey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altLang="ko-KR" sz="1600" b="1" i="1" dirty="0" err="1">
                <a:solidFill>
                  <a:schemeClr val="accent2"/>
                </a:solidFill>
                <a:latin typeface="Times New Roman" charset="0"/>
              </a:rPr>
              <a:t>z.getEntry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()</a:t>
            </a:r>
            <a:r>
              <a:rPr lang="en-US" altLang="ko-KR" sz="1600" b="1" i="1" dirty="0">
                <a:solidFill>
                  <a:schemeClr val="accent2"/>
                </a:solidFill>
                <a:latin typeface="Times New Roman" charset="0"/>
              </a:rPr>
              <a:t>, r</a:t>
            </a:r>
            <a:r>
              <a:rPr lang="en-US" altLang="ko-KR" sz="1600" dirty="0">
                <a:solidFill>
                  <a:schemeClr val="accent2"/>
                </a:solidFill>
                <a:latin typeface="Times New Roman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150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1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Weighted Graphs</a:t>
            </a:r>
            <a:endParaRPr lang="en-US" altLang="ko-KR">
              <a:ea typeface="Tahoma" charset="0"/>
              <a:cs typeface="Tahoma" charset="0"/>
            </a:endParaRPr>
          </a:p>
        </p:txBody>
      </p:sp>
      <p:sp>
        <p:nvSpPr>
          <p:cNvPr id="4101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000"/>
              <a:t>In a weighted graph, each edge has an associated numerical value, called the weight of the edge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/>
              <a:t>Edge weights may represent, distances, costs,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/>
              <a:t>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In a  flight route graph, the weight of an edge represents the distance in miles between the endpoint airports</a:t>
            </a:r>
          </a:p>
        </p:txBody>
      </p:sp>
      <p:sp>
        <p:nvSpPr>
          <p:cNvPr id="4102" name="Oval 4"/>
          <p:cNvSpPr>
            <a:spLocks noChangeArrowheads="1"/>
          </p:cNvSpPr>
          <p:nvPr/>
        </p:nvSpPr>
        <p:spPr bwMode="auto">
          <a:xfrm>
            <a:off x="4800600" y="3984625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ORD</a:t>
            </a:r>
          </a:p>
        </p:txBody>
      </p:sp>
      <p:sp>
        <p:nvSpPr>
          <p:cNvPr id="4103" name="Oval 5"/>
          <p:cNvSpPr>
            <a:spLocks noChangeArrowheads="1"/>
          </p:cNvSpPr>
          <p:nvPr/>
        </p:nvSpPr>
        <p:spPr bwMode="auto">
          <a:xfrm>
            <a:off x="7315200" y="3829050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PVD</a:t>
            </a:r>
          </a:p>
        </p:txBody>
      </p:sp>
      <p:sp>
        <p:nvSpPr>
          <p:cNvPr id="4104" name="Oval 6"/>
          <p:cNvSpPr>
            <a:spLocks noChangeArrowheads="1"/>
          </p:cNvSpPr>
          <p:nvPr/>
        </p:nvSpPr>
        <p:spPr bwMode="auto">
          <a:xfrm>
            <a:off x="7064375" y="5737225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MIA</a:t>
            </a:r>
          </a:p>
        </p:txBody>
      </p:sp>
      <p:sp>
        <p:nvSpPr>
          <p:cNvPr id="4105" name="Oval 7"/>
          <p:cNvSpPr>
            <a:spLocks noChangeArrowheads="1"/>
          </p:cNvSpPr>
          <p:nvPr/>
        </p:nvSpPr>
        <p:spPr bwMode="auto">
          <a:xfrm>
            <a:off x="4511675" y="5499100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DFW</a:t>
            </a:r>
          </a:p>
        </p:txBody>
      </p:sp>
      <p:sp>
        <p:nvSpPr>
          <p:cNvPr id="4106" name="Oval 8"/>
          <p:cNvSpPr>
            <a:spLocks noChangeArrowheads="1"/>
          </p:cNvSpPr>
          <p:nvPr/>
        </p:nvSpPr>
        <p:spPr bwMode="auto">
          <a:xfrm>
            <a:off x="2590800" y="4213225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SFO</a:t>
            </a:r>
          </a:p>
        </p:txBody>
      </p:sp>
      <p:sp>
        <p:nvSpPr>
          <p:cNvPr id="4107" name="Oval 9"/>
          <p:cNvSpPr>
            <a:spLocks noChangeArrowheads="1"/>
          </p:cNvSpPr>
          <p:nvPr/>
        </p:nvSpPr>
        <p:spPr bwMode="auto">
          <a:xfrm>
            <a:off x="2743200" y="5356225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LAX</a:t>
            </a:r>
          </a:p>
        </p:txBody>
      </p:sp>
      <p:sp>
        <p:nvSpPr>
          <p:cNvPr id="4108" name="Oval 10"/>
          <p:cNvSpPr>
            <a:spLocks noChangeArrowheads="1"/>
          </p:cNvSpPr>
          <p:nvPr/>
        </p:nvSpPr>
        <p:spPr bwMode="auto">
          <a:xfrm>
            <a:off x="6378575" y="4594225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LGA</a:t>
            </a:r>
          </a:p>
        </p:txBody>
      </p:sp>
      <p:sp>
        <p:nvSpPr>
          <p:cNvPr id="4109" name="Oval 11"/>
          <p:cNvSpPr>
            <a:spLocks noChangeArrowheads="1"/>
          </p:cNvSpPr>
          <p:nvPr/>
        </p:nvSpPr>
        <p:spPr bwMode="auto">
          <a:xfrm>
            <a:off x="762000" y="5127625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HNL</a:t>
            </a:r>
          </a:p>
        </p:txBody>
      </p:sp>
      <p:cxnSp>
        <p:nvCxnSpPr>
          <p:cNvPr id="4110" name="AutoShape 12"/>
          <p:cNvCxnSpPr>
            <a:cxnSpLocks noChangeShapeType="1"/>
            <a:stCxn id="4106" idx="6"/>
            <a:endCxn id="4102" idx="2"/>
          </p:cNvCxnSpPr>
          <p:nvPr/>
        </p:nvCxnSpPr>
        <p:spPr bwMode="auto">
          <a:xfrm flipV="1">
            <a:off x="3536950" y="4213225"/>
            <a:ext cx="125412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1" name="AutoShape 13"/>
          <p:cNvCxnSpPr>
            <a:cxnSpLocks noChangeShapeType="1"/>
            <a:stCxn id="4105" idx="0"/>
            <a:endCxn id="4102" idx="4"/>
          </p:cNvCxnSpPr>
          <p:nvPr/>
        </p:nvCxnSpPr>
        <p:spPr bwMode="auto">
          <a:xfrm flipV="1">
            <a:off x="4979988" y="4451350"/>
            <a:ext cx="288925" cy="1038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2" name="AutoShape 14"/>
          <p:cNvCxnSpPr>
            <a:cxnSpLocks noChangeShapeType="1"/>
            <a:stCxn id="4105" idx="7"/>
            <a:endCxn id="4108" idx="3"/>
          </p:cNvCxnSpPr>
          <p:nvPr/>
        </p:nvCxnSpPr>
        <p:spPr bwMode="auto">
          <a:xfrm flipV="1">
            <a:off x="5311775" y="4994275"/>
            <a:ext cx="1203325" cy="561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3" name="AutoShape 15"/>
          <p:cNvCxnSpPr>
            <a:cxnSpLocks noChangeShapeType="1"/>
            <a:stCxn id="4108" idx="0"/>
            <a:endCxn id="4103" idx="3"/>
          </p:cNvCxnSpPr>
          <p:nvPr/>
        </p:nvCxnSpPr>
        <p:spPr bwMode="auto">
          <a:xfrm flipV="1">
            <a:off x="6846888" y="4229100"/>
            <a:ext cx="604837" cy="355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4" name="AutoShape 16"/>
          <p:cNvCxnSpPr>
            <a:cxnSpLocks noChangeShapeType="1"/>
            <a:stCxn id="4102" idx="6"/>
            <a:endCxn id="4103" idx="2"/>
          </p:cNvCxnSpPr>
          <p:nvPr/>
        </p:nvCxnSpPr>
        <p:spPr bwMode="auto">
          <a:xfrm flipV="1">
            <a:off x="5746750" y="4057650"/>
            <a:ext cx="1558925" cy="1555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5" name="AutoShape 17"/>
          <p:cNvCxnSpPr>
            <a:cxnSpLocks noChangeShapeType="1"/>
            <a:stCxn id="4109" idx="6"/>
            <a:endCxn id="4107" idx="2"/>
          </p:cNvCxnSpPr>
          <p:nvPr/>
        </p:nvCxnSpPr>
        <p:spPr bwMode="auto">
          <a:xfrm>
            <a:off x="1708150" y="5356225"/>
            <a:ext cx="1025525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6" name="AutoShape 18"/>
          <p:cNvCxnSpPr>
            <a:cxnSpLocks noChangeShapeType="1"/>
            <a:stCxn id="4106" idx="4"/>
            <a:endCxn id="4107" idx="0"/>
          </p:cNvCxnSpPr>
          <p:nvPr/>
        </p:nvCxnSpPr>
        <p:spPr bwMode="auto">
          <a:xfrm>
            <a:off x="3059113" y="4679950"/>
            <a:ext cx="152400" cy="666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7" name="AutoShape 19"/>
          <p:cNvCxnSpPr>
            <a:cxnSpLocks noChangeShapeType="1"/>
            <a:stCxn id="4108" idx="4"/>
            <a:endCxn id="4104" idx="0"/>
          </p:cNvCxnSpPr>
          <p:nvPr/>
        </p:nvCxnSpPr>
        <p:spPr bwMode="auto">
          <a:xfrm>
            <a:off x="6846888" y="5060950"/>
            <a:ext cx="685800" cy="666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8" name="AutoShape 20"/>
          <p:cNvCxnSpPr>
            <a:cxnSpLocks noChangeShapeType="1"/>
            <a:endCxn id="4105" idx="6"/>
          </p:cNvCxnSpPr>
          <p:nvPr/>
        </p:nvCxnSpPr>
        <p:spPr bwMode="auto">
          <a:xfrm flipH="1" flipV="1">
            <a:off x="5457825" y="5727700"/>
            <a:ext cx="1597025" cy="238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9" name="AutoShape 21"/>
          <p:cNvCxnSpPr>
            <a:cxnSpLocks noChangeShapeType="1"/>
            <a:stCxn id="4107" idx="6"/>
            <a:endCxn id="4105" idx="2"/>
          </p:cNvCxnSpPr>
          <p:nvPr/>
        </p:nvCxnSpPr>
        <p:spPr bwMode="auto">
          <a:xfrm>
            <a:off x="3689350" y="5584825"/>
            <a:ext cx="812800" cy="142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0" name="AutoShape 22"/>
          <p:cNvCxnSpPr>
            <a:cxnSpLocks noChangeShapeType="1"/>
            <a:stCxn id="4107" idx="7"/>
            <a:endCxn id="4102" idx="3"/>
          </p:cNvCxnSpPr>
          <p:nvPr/>
        </p:nvCxnSpPr>
        <p:spPr bwMode="auto">
          <a:xfrm flipV="1">
            <a:off x="3543300" y="4384675"/>
            <a:ext cx="1393825" cy="1028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21" name="Text Box 23"/>
          <p:cNvSpPr txBox="1">
            <a:spLocks noChangeArrowheads="1"/>
          </p:cNvSpPr>
          <p:nvPr/>
        </p:nvSpPr>
        <p:spPr bwMode="auto">
          <a:xfrm rot="-347285">
            <a:off x="6081713" y="3810000"/>
            <a:ext cx="598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849</a:t>
            </a:r>
          </a:p>
        </p:txBody>
      </p:sp>
      <p:sp>
        <p:nvSpPr>
          <p:cNvPr id="4122" name="Text Box 24"/>
          <p:cNvSpPr txBox="1">
            <a:spLocks noChangeArrowheads="1"/>
          </p:cNvSpPr>
          <p:nvPr/>
        </p:nvSpPr>
        <p:spPr bwMode="auto">
          <a:xfrm rot="-4662247">
            <a:off x="4760119" y="4542631"/>
            <a:ext cx="598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802</a:t>
            </a:r>
          </a:p>
        </p:txBody>
      </p:sp>
      <p:sp>
        <p:nvSpPr>
          <p:cNvPr id="4123" name="Text Box 25"/>
          <p:cNvSpPr txBox="1">
            <a:spLocks noChangeArrowheads="1"/>
          </p:cNvSpPr>
          <p:nvPr/>
        </p:nvSpPr>
        <p:spPr bwMode="auto">
          <a:xfrm rot="-1544869">
            <a:off x="5435600" y="495935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1387</a:t>
            </a:r>
          </a:p>
        </p:txBody>
      </p:sp>
      <p:sp>
        <p:nvSpPr>
          <p:cNvPr id="4124" name="Text Box 26"/>
          <p:cNvSpPr txBox="1">
            <a:spLocks noChangeArrowheads="1"/>
          </p:cNvSpPr>
          <p:nvPr/>
        </p:nvSpPr>
        <p:spPr bwMode="auto">
          <a:xfrm rot="-2136302">
            <a:off x="3622675" y="4721225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1743</a:t>
            </a:r>
          </a:p>
        </p:txBody>
      </p:sp>
      <p:sp>
        <p:nvSpPr>
          <p:cNvPr id="4125" name="Text Box 27"/>
          <p:cNvSpPr txBox="1">
            <a:spLocks noChangeArrowheads="1"/>
          </p:cNvSpPr>
          <p:nvPr/>
        </p:nvSpPr>
        <p:spPr bwMode="auto">
          <a:xfrm rot="-689345">
            <a:off x="3733800" y="3984625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1843</a:t>
            </a:r>
          </a:p>
        </p:txBody>
      </p:sp>
      <p:sp>
        <p:nvSpPr>
          <p:cNvPr id="4126" name="Text Box 28"/>
          <p:cNvSpPr txBox="1">
            <a:spLocks noChangeArrowheads="1"/>
          </p:cNvSpPr>
          <p:nvPr/>
        </p:nvSpPr>
        <p:spPr bwMode="auto">
          <a:xfrm rot="2626382">
            <a:off x="7031038" y="518795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1099</a:t>
            </a:r>
          </a:p>
        </p:txBody>
      </p:sp>
      <p:sp>
        <p:nvSpPr>
          <p:cNvPr id="4127" name="Text Box 29"/>
          <p:cNvSpPr txBox="1">
            <a:spLocks noChangeArrowheads="1"/>
          </p:cNvSpPr>
          <p:nvPr/>
        </p:nvSpPr>
        <p:spPr bwMode="auto">
          <a:xfrm rot="565849">
            <a:off x="5975350" y="549275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1120</a:t>
            </a:r>
          </a:p>
        </p:txBody>
      </p:sp>
      <p:sp>
        <p:nvSpPr>
          <p:cNvPr id="4128" name="Text Box 30"/>
          <p:cNvSpPr txBox="1">
            <a:spLocks noChangeArrowheads="1"/>
          </p:cNvSpPr>
          <p:nvPr/>
        </p:nvSpPr>
        <p:spPr bwMode="auto">
          <a:xfrm rot="695916">
            <a:off x="3775075" y="5311775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1233</a:t>
            </a:r>
          </a:p>
        </p:txBody>
      </p:sp>
      <p:sp>
        <p:nvSpPr>
          <p:cNvPr id="4129" name="Text Box 31"/>
          <p:cNvSpPr txBox="1">
            <a:spLocks noChangeArrowheads="1"/>
          </p:cNvSpPr>
          <p:nvPr/>
        </p:nvSpPr>
        <p:spPr bwMode="auto">
          <a:xfrm rot="4665015">
            <a:off x="2994819" y="4849019"/>
            <a:ext cx="598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337</a:t>
            </a:r>
          </a:p>
        </p:txBody>
      </p:sp>
      <p:sp>
        <p:nvSpPr>
          <p:cNvPr id="4130" name="Text Box 32"/>
          <p:cNvSpPr txBox="1">
            <a:spLocks noChangeArrowheads="1"/>
          </p:cNvSpPr>
          <p:nvPr/>
        </p:nvSpPr>
        <p:spPr bwMode="auto">
          <a:xfrm rot="832501">
            <a:off x="1927225" y="5127625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2555</a:t>
            </a:r>
          </a:p>
        </p:txBody>
      </p:sp>
      <p:sp>
        <p:nvSpPr>
          <p:cNvPr id="4131" name="Text Box 33"/>
          <p:cNvSpPr txBox="1">
            <a:spLocks noChangeArrowheads="1"/>
          </p:cNvSpPr>
          <p:nvPr/>
        </p:nvSpPr>
        <p:spPr bwMode="auto">
          <a:xfrm rot="-1891667">
            <a:off x="6783388" y="4111625"/>
            <a:ext cx="598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142</a:t>
            </a:r>
          </a:p>
        </p:txBody>
      </p:sp>
      <p:cxnSp>
        <p:nvCxnSpPr>
          <p:cNvPr id="4132" name="AutoShape 34"/>
          <p:cNvCxnSpPr>
            <a:cxnSpLocks noChangeShapeType="1"/>
            <a:stCxn id="4103" idx="4"/>
            <a:endCxn id="4104" idx="7"/>
          </p:cNvCxnSpPr>
          <p:nvPr/>
        </p:nvCxnSpPr>
        <p:spPr bwMode="auto">
          <a:xfrm>
            <a:off x="7783513" y="4295775"/>
            <a:ext cx="80962" cy="149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33" name="Text Box 35"/>
          <p:cNvSpPr txBox="1">
            <a:spLocks noChangeArrowheads="1"/>
          </p:cNvSpPr>
          <p:nvPr/>
        </p:nvSpPr>
        <p:spPr bwMode="auto">
          <a:xfrm rot="5207815">
            <a:off x="7662863" y="4697412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1205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735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Shortest Paths</a:t>
            </a:r>
            <a:endParaRPr lang="en-US" altLang="ko-KR">
              <a:ea typeface="Tahoma" charset="0"/>
              <a:cs typeface="Tahoma" charset="0"/>
            </a:endParaRPr>
          </a:p>
        </p:txBody>
      </p:sp>
      <p:sp>
        <p:nvSpPr>
          <p:cNvPr id="5125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000"/>
              <a:t>Given a weighted graph and two vertices </a:t>
            </a:r>
            <a:r>
              <a:rPr lang="en-US" altLang="ko-KR" sz="2000" b="1" i="1">
                <a:latin typeface="Times New Roman" charset="0"/>
              </a:rPr>
              <a:t>u</a:t>
            </a:r>
            <a:r>
              <a:rPr lang="en-US" altLang="ko-KR" sz="2000"/>
              <a:t> and </a:t>
            </a:r>
            <a:r>
              <a:rPr lang="en-US" altLang="ko-KR" sz="2000" b="1" i="1">
                <a:latin typeface="Times New Roman" charset="0"/>
              </a:rPr>
              <a:t>v</a:t>
            </a:r>
            <a:r>
              <a:rPr lang="en-US" altLang="ko-KR" sz="2000"/>
              <a:t>, we want to find a path of minimum total weight between </a:t>
            </a:r>
            <a:r>
              <a:rPr lang="en-US" altLang="ko-KR" sz="2000" b="1" i="1">
                <a:latin typeface="Times New Roman" charset="0"/>
              </a:rPr>
              <a:t>u</a:t>
            </a:r>
            <a:r>
              <a:rPr lang="en-US" altLang="ko-KR" sz="2000"/>
              <a:t> and </a:t>
            </a:r>
            <a:r>
              <a:rPr lang="en-US" altLang="ko-KR" sz="2000" b="1" i="1">
                <a:latin typeface="Times New Roman" charset="0"/>
              </a:rPr>
              <a:t>v.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Length of a path is the sum of the weights of its edges.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/>
              <a:t>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Shortest path between Providence and Honolulu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/>
              <a:t>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Internet packet routing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Flight reservations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/>
              <a:t>Driving directions</a:t>
            </a:r>
          </a:p>
        </p:txBody>
      </p:sp>
      <p:sp>
        <p:nvSpPr>
          <p:cNvPr id="5126" name="Oval 4"/>
          <p:cNvSpPr>
            <a:spLocks noChangeArrowheads="1"/>
          </p:cNvSpPr>
          <p:nvPr/>
        </p:nvSpPr>
        <p:spPr bwMode="auto">
          <a:xfrm>
            <a:off x="4800600" y="4213225"/>
            <a:ext cx="936625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ORD</a:t>
            </a:r>
          </a:p>
        </p:txBody>
      </p:sp>
      <p:sp>
        <p:nvSpPr>
          <p:cNvPr id="5127" name="Oval 5"/>
          <p:cNvSpPr>
            <a:spLocks noChangeArrowheads="1"/>
          </p:cNvSpPr>
          <p:nvPr/>
        </p:nvSpPr>
        <p:spPr bwMode="auto">
          <a:xfrm>
            <a:off x="7315200" y="4057650"/>
            <a:ext cx="936625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PVD</a:t>
            </a:r>
          </a:p>
        </p:txBody>
      </p:sp>
      <p:sp>
        <p:nvSpPr>
          <p:cNvPr id="5128" name="Oval 6"/>
          <p:cNvSpPr>
            <a:spLocks noChangeArrowheads="1"/>
          </p:cNvSpPr>
          <p:nvPr/>
        </p:nvSpPr>
        <p:spPr bwMode="auto">
          <a:xfrm>
            <a:off x="7064375" y="5965825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MIA</a:t>
            </a:r>
          </a:p>
        </p:txBody>
      </p:sp>
      <p:sp>
        <p:nvSpPr>
          <p:cNvPr id="5129" name="Oval 7"/>
          <p:cNvSpPr>
            <a:spLocks noChangeArrowheads="1"/>
          </p:cNvSpPr>
          <p:nvPr/>
        </p:nvSpPr>
        <p:spPr bwMode="auto">
          <a:xfrm>
            <a:off x="4511675" y="5727700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DFW</a:t>
            </a:r>
          </a:p>
        </p:txBody>
      </p:sp>
      <p:sp>
        <p:nvSpPr>
          <p:cNvPr id="5130" name="Oval 8"/>
          <p:cNvSpPr>
            <a:spLocks noChangeArrowheads="1"/>
          </p:cNvSpPr>
          <p:nvPr/>
        </p:nvSpPr>
        <p:spPr bwMode="auto">
          <a:xfrm>
            <a:off x="2590800" y="4441825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SFO</a:t>
            </a:r>
          </a:p>
        </p:txBody>
      </p:sp>
      <p:sp>
        <p:nvSpPr>
          <p:cNvPr id="5131" name="Oval 9"/>
          <p:cNvSpPr>
            <a:spLocks noChangeArrowheads="1"/>
          </p:cNvSpPr>
          <p:nvPr/>
        </p:nvSpPr>
        <p:spPr bwMode="auto">
          <a:xfrm>
            <a:off x="2743200" y="5584825"/>
            <a:ext cx="936625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LAX</a:t>
            </a:r>
          </a:p>
        </p:txBody>
      </p:sp>
      <p:sp>
        <p:nvSpPr>
          <p:cNvPr id="5132" name="Oval 10"/>
          <p:cNvSpPr>
            <a:spLocks noChangeArrowheads="1"/>
          </p:cNvSpPr>
          <p:nvPr/>
        </p:nvSpPr>
        <p:spPr bwMode="auto">
          <a:xfrm>
            <a:off x="6378575" y="4822825"/>
            <a:ext cx="936625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LGA</a:t>
            </a:r>
          </a:p>
        </p:txBody>
      </p:sp>
      <p:sp>
        <p:nvSpPr>
          <p:cNvPr id="5133" name="Oval 11"/>
          <p:cNvSpPr>
            <a:spLocks noChangeArrowheads="1"/>
          </p:cNvSpPr>
          <p:nvPr/>
        </p:nvSpPr>
        <p:spPr bwMode="auto">
          <a:xfrm>
            <a:off x="762000" y="5356225"/>
            <a:ext cx="936625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HNL</a:t>
            </a:r>
          </a:p>
        </p:txBody>
      </p:sp>
      <p:cxnSp>
        <p:nvCxnSpPr>
          <p:cNvPr id="5134" name="AutoShape 12"/>
          <p:cNvCxnSpPr>
            <a:cxnSpLocks noChangeShapeType="1"/>
            <a:stCxn id="5130" idx="6"/>
            <a:endCxn id="5126" idx="2"/>
          </p:cNvCxnSpPr>
          <p:nvPr/>
        </p:nvCxnSpPr>
        <p:spPr bwMode="auto">
          <a:xfrm flipV="1">
            <a:off x="3536950" y="4441825"/>
            <a:ext cx="1244600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5" name="AutoShape 13"/>
          <p:cNvCxnSpPr>
            <a:cxnSpLocks noChangeShapeType="1"/>
            <a:stCxn id="5129" idx="0"/>
            <a:endCxn id="5126" idx="4"/>
          </p:cNvCxnSpPr>
          <p:nvPr/>
        </p:nvCxnSpPr>
        <p:spPr bwMode="auto">
          <a:xfrm flipV="1">
            <a:off x="4979988" y="4689475"/>
            <a:ext cx="288925" cy="1028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6" name="AutoShape 14"/>
          <p:cNvCxnSpPr>
            <a:cxnSpLocks noChangeShapeType="1"/>
            <a:stCxn id="5129" idx="7"/>
            <a:endCxn id="5132" idx="3"/>
          </p:cNvCxnSpPr>
          <p:nvPr/>
        </p:nvCxnSpPr>
        <p:spPr bwMode="auto">
          <a:xfrm flipV="1">
            <a:off x="5311775" y="5222875"/>
            <a:ext cx="1203325" cy="561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7" name="AutoShape 15"/>
          <p:cNvCxnSpPr>
            <a:cxnSpLocks noChangeShapeType="1"/>
            <a:stCxn id="5132" idx="0"/>
            <a:endCxn id="5127" idx="3"/>
          </p:cNvCxnSpPr>
          <p:nvPr/>
        </p:nvCxnSpPr>
        <p:spPr bwMode="auto">
          <a:xfrm flipV="1">
            <a:off x="6846888" y="4467225"/>
            <a:ext cx="604837" cy="3460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8" name="AutoShape 16"/>
          <p:cNvCxnSpPr>
            <a:cxnSpLocks noChangeShapeType="1"/>
            <a:stCxn id="5126" idx="6"/>
            <a:endCxn id="5127" idx="2"/>
          </p:cNvCxnSpPr>
          <p:nvPr/>
        </p:nvCxnSpPr>
        <p:spPr bwMode="auto">
          <a:xfrm flipV="1">
            <a:off x="5756275" y="4286250"/>
            <a:ext cx="1539875" cy="1555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9" name="AutoShape 17"/>
          <p:cNvCxnSpPr>
            <a:cxnSpLocks noChangeShapeType="1"/>
            <a:stCxn id="5133" idx="6"/>
            <a:endCxn id="5131" idx="2"/>
          </p:cNvCxnSpPr>
          <p:nvPr/>
        </p:nvCxnSpPr>
        <p:spPr bwMode="auto">
          <a:xfrm>
            <a:off x="1717675" y="5584825"/>
            <a:ext cx="1006475" cy="2286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0" name="AutoShape 18"/>
          <p:cNvCxnSpPr>
            <a:cxnSpLocks noChangeShapeType="1"/>
            <a:stCxn id="5130" idx="4"/>
            <a:endCxn id="5131" idx="0"/>
          </p:cNvCxnSpPr>
          <p:nvPr/>
        </p:nvCxnSpPr>
        <p:spPr bwMode="auto">
          <a:xfrm>
            <a:off x="3059113" y="4908550"/>
            <a:ext cx="152400" cy="657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1" name="AutoShape 19"/>
          <p:cNvCxnSpPr>
            <a:cxnSpLocks noChangeShapeType="1"/>
            <a:stCxn id="5132" idx="4"/>
            <a:endCxn id="5128" idx="0"/>
          </p:cNvCxnSpPr>
          <p:nvPr/>
        </p:nvCxnSpPr>
        <p:spPr bwMode="auto">
          <a:xfrm>
            <a:off x="6846888" y="5289550"/>
            <a:ext cx="685800" cy="666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2" name="AutoShape 20"/>
          <p:cNvCxnSpPr>
            <a:cxnSpLocks noChangeShapeType="1"/>
            <a:endCxn id="5129" idx="6"/>
          </p:cNvCxnSpPr>
          <p:nvPr/>
        </p:nvCxnSpPr>
        <p:spPr bwMode="auto">
          <a:xfrm flipH="1" flipV="1">
            <a:off x="5457825" y="5956300"/>
            <a:ext cx="1597025" cy="238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3" name="AutoShape 21"/>
          <p:cNvCxnSpPr>
            <a:cxnSpLocks noChangeShapeType="1"/>
            <a:stCxn id="5131" idx="6"/>
            <a:endCxn id="5129" idx="2"/>
          </p:cNvCxnSpPr>
          <p:nvPr/>
        </p:nvCxnSpPr>
        <p:spPr bwMode="auto">
          <a:xfrm>
            <a:off x="3698875" y="5813425"/>
            <a:ext cx="803275" cy="142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4" name="AutoShape 22"/>
          <p:cNvCxnSpPr>
            <a:cxnSpLocks noChangeShapeType="1"/>
            <a:stCxn id="5131" idx="7"/>
            <a:endCxn id="5126" idx="3"/>
          </p:cNvCxnSpPr>
          <p:nvPr/>
        </p:nvCxnSpPr>
        <p:spPr bwMode="auto">
          <a:xfrm flipV="1">
            <a:off x="3543300" y="4622800"/>
            <a:ext cx="1393825" cy="10096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5" name="Text Box 23"/>
          <p:cNvSpPr txBox="1">
            <a:spLocks noChangeArrowheads="1"/>
          </p:cNvSpPr>
          <p:nvPr/>
        </p:nvSpPr>
        <p:spPr bwMode="auto">
          <a:xfrm rot="-347285">
            <a:off x="6081713" y="4038600"/>
            <a:ext cx="598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tx2"/>
                </a:solidFill>
              </a:rPr>
              <a:t>849</a:t>
            </a:r>
          </a:p>
        </p:txBody>
      </p:sp>
      <p:sp>
        <p:nvSpPr>
          <p:cNvPr id="5146" name="Text Box 24"/>
          <p:cNvSpPr txBox="1">
            <a:spLocks noChangeArrowheads="1"/>
          </p:cNvSpPr>
          <p:nvPr/>
        </p:nvSpPr>
        <p:spPr bwMode="auto">
          <a:xfrm rot="-4662247">
            <a:off x="4760119" y="4771231"/>
            <a:ext cx="598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802</a:t>
            </a:r>
          </a:p>
        </p:txBody>
      </p:sp>
      <p:sp>
        <p:nvSpPr>
          <p:cNvPr id="5147" name="Text Box 25"/>
          <p:cNvSpPr txBox="1">
            <a:spLocks noChangeArrowheads="1"/>
          </p:cNvSpPr>
          <p:nvPr/>
        </p:nvSpPr>
        <p:spPr bwMode="auto">
          <a:xfrm rot="-1544869">
            <a:off x="5435600" y="518795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1387</a:t>
            </a:r>
          </a:p>
        </p:txBody>
      </p:sp>
      <p:sp>
        <p:nvSpPr>
          <p:cNvPr id="5148" name="Text Box 26"/>
          <p:cNvSpPr txBox="1">
            <a:spLocks noChangeArrowheads="1"/>
          </p:cNvSpPr>
          <p:nvPr/>
        </p:nvSpPr>
        <p:spPr bwMode="auto">
          <a:xfrm rot="-2136302">
            <a:off x="3622675" y="4949825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tx2"/>
                </a:solidFill>
              </a:rPr>
              <a:t>1743</a:t>
            </a:r>
          </a:p>
        </p:txBody>
      </p:sp>
      <p:sp>
        <p:nvSpPr>
          <p:cNvPr id="5149" name="Text Box 27"/>
          <p:cNvSpPr txBox="1">
            <a:spLocks noChangeArrowheads="1"/>
          </p:cNvSpPr>
          <p:nvPr/>
        </p:nvSpPr>
        <p:spPr bwMode="auto">
          <a:xfrm rot="-689345">
            <a:off x="3733800" y="4213225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1843</a:t>
            </a:r>
          </a:p>
        </p:txBody>
      </p:sp>
      <p:sp>
        <p:nvSpPr>
          <p:cNvPr id="5150" name="Text Box 28"/>
          <p:cNvSpPr txBox="1">
            <a:spLocks noChangeArrowheads="1"/>
          </p:cNvSpPr>
          <p:nvPr/>
        </p:nvSpPr>
        <p:spPr bwMode="auto">
          <a:xfrm rot="2626382">
            <a:off x="7031038" y="541655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1099</a:t>
            </a:r>
          </a:p>
        </p:txBody>
      </p:sp>
      <p:sp>
        <p:nvSpPr>
          <p:cNvPr id="5151" name="Text Box 29"/>
          <p:cNvSpPr txBox="1">
            <a:spLocks noChangeArrowheads="1"/>
          </p:cNvSpPr>
          <p:nvPr/>
        </p:nvSpPr>
        <p:spPr bwMode="auto">
          <a:xfrm rot="565849">
            <a:off x="5975350" y="572135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1120</a:t>
            </a:r>
          </a:p>
        </p:txBody>
      </p:sp>
      <p:sp>
        <p:nvSpPr>
          <p:cNvPr id="5152" name="Text Box 30"/>
          <p:cNvSpPr txBox="1">
            <a:spLocks noChangeArrowheads="1"/>
          </p:cNvSpPr>
          <p:nvPr/>
        </p:nvSpPr>
        <p:spPr bwMode="auto">
          <a:xfrm rot="695916">
            <a:off x="3775075" y="5540375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1233</a:t>
            </a:r>
          </a:p>
        </p:txBody>
      </p:sp>
      <p:sp>
        <p:nvSpPr>
          <p:cNvPr id="5153" name="Text Box 31"/>
          <p:cNvSpPr txBox="1">
            <a:spLocks noChangeArrowheads="1"/>
          </p:cNvSpPr>
          <p:nvPr/>
        </p:nvSpPr>
        <p:spPr bwMode="auto">
          <a:xfrm rot="4665015">
            <a:off x="2994819" y="5077619"/>
            <a:ext cx="598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337</a:t>
            </a:r>
          </a:p>
        </p:txBody>
      </p:sp>
      <p:sp>
        <p:nvSpPr>
          <p:cNvPr id="5154" name="Text Box 32"/>
          <p:cNvSpPr txBox="1">
            <a:spLocks noChangeArrowheads="1"/>
          </p:cNvSpPr>
          <p:nvPr/>
        </p:nvSpPr>
        <p:spPr bwMode="auto">
          <a:xfrm rot="832501">
            <a:off x="1927225" y="5356225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tx2"/>
                </a:solidFill>
              </a:rPr>
              <a:t>2555</a:t>
            </a:r>
          </a:p>
        </p:txBody>
      </p:sp>
      <p:sp>
        <p:nvSpPr>
          <p:cNvPr id="5155" name="Text Box 33"/>
          <p:cNvSpPr txBox="1">
            <a:spLocks noChangeArrowheads="1"/>
          </p:cNvSpPr>
          <p:nvPr/>
        </p:nvSpPr>
        <p:spPr bwMode="auto">
          <a:xfrm rot="-1891667">
            <a:off x="6783388" y="4340225"/>
            <a:ext cx="598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142</a:t>
            </a:r>
          </a:p>
        </p:txBody>
      </p:sp>
      <p:cxnSp>
        <p:nvCxnSpPr>
          <p:cNvPr id="5156" name="AutoShape 34"/>
          <p:cNvCxnSpPr>
            <a:cxnSpLocks noChangeShapeType="1"/>
            <a:stCxn id="5127" idx="4"/>
            <a:endCxn id="5128" idx="7"/>
          </p:cNvCxnSpPr>
          <p:nvPr/>
        </p:nvCxnSpPr>
        <p:spPr bwMode="auto">
          <a:xfrm>
            <a:off x="7783513" y="4533900"/>
            <a:ext cx="80962" cy="14890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57" name="Text Box 35"/>
          <p:cNvSpPr txBox="1">
            <a:spLocks noChangeArrowheads="1"/>
          </p:cNvSpPr>
          <p:nvPr/>
        </p:nvSpPr>
        <p:spPr bwMode="auto">
          <a:xfrm rot="5207815">
            <a:off x="7662863" y="4926012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1205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133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Shortest Path Properties</a:t>
            </a:r>
          </a:p>
        </p:txBody>
      </p:sp>
      <p:sp>
        <p:nvSpPr>
          <p:cNvPr id="6149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ko-KR" sz="2000" dirty="0">
                <a:solidFill>
                  <a:schemeClr val="tx2"/>
                </a:solidFill>
              </a:rPr>
              <a:t>Property 1: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ko-KR" sz="1800" dirty="0"/>
              <a:t>	A </a:t>
            </a:r>
            <a:r>
              <a:rPr lang="en-US" altLang="ko-KR" sz="1800" dirty="0" err="1"/>
              <a:t>subpath</a:t>
            </a:r>
            <a:r>
              <a:rPr lang="en-US" altLang="ko-KR" sz="1800" dirty="0"/>
              <a:t> of a shortest path is itself a shortest path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ko-KR" sz="2000" dirty="0">
                <a:solidFill>
                  <a:schemeClr val="tx2"/>
                </a:solidFill>
              </a:rPr>
              <a:t>Property 2: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ko-KR" sz="1800" dirty="0"/>
              <a:t>	There is a tree of shortest paths from a start vertex to all the other vertices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ko-KR" sz="2000" dirty="0">
                <a:solidFill>
                  <a:schemeClr val="tx2"/>
                </a:solidFill>
              </a:rPr>
              <a:t>Example: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ko-KR" sz="1800" dirty="0"/>
              <a:t>	Tree of shortest paths from Providence</a:t>
            </a:r>
            <a:r>
              <a:rPr lang="ko-KR" altLang="en-US" sz="1800" dirty="0"/>
              <a:t> </a:t>
            </a:r>
            <a:r>
              <a:rPr lang="en-US" altLang="ko-KR" sz="1800" dirty="0"/>
              <a:t>(PVD)</a:t>
            </a:r>
          </a:p>
        </p:txBody>
      </p:sp>
      <p:sp>
        <p:nvSpPr>
          <p:cNvPr id="6150" name="Oval 4"/>
          <p:cNvSpPr>
            <a:spLocks noChangeArrowheads="1"/>
          </p:cNvSpPr>
          <p:nvPr/>
        </p:nvSpPr>
        <p:spPr bwMode="auto">
          <a:xfrm>
            <a:off x="4800600" y="4114800"/>
            <a:ext cx="936625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ORD</a:t>
            </a:r>
          </a:p>
        </p:txBody>
      </p:sp>
      <p:sp>
        <p:nvSpPr>
          <p:cNvPr id="6151" name="Oval 5"/>
          <p:cNvSpPr>
            <a:spLocks noChangeArrowheads="1"/>
          </p:cNvSpPr>
          <p:nvPr/>
        </p:nvSpPr>
        <p:spPr bwMode="auto">
          <a:xfrm>
            <a:off x="7315200" y="3959225"/>
            <a:ext cx="936625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PVD</a:t>
            </a:r>
          </a:p>
        </p:txBody>
      </p:sp>
      <p:sp>
        <p:nvSpPr>
          <p:cNvPr id="6152" name="Oval 6"/>
          <p:cNvSpPr>
            <a:spLocks noChangeArrowheads="1"/>
          </p:cNvSpPr>
          <p:nvPr/>
        </p:nvSpPr>
        <p:spPr bwMode="auto">
          <a:xfrm>
            <a:off x="7064375" y="5867400"/>
            <a:ext cx="936625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MIA</a:t>
            </a:r>
          </a:p>
        </p:txBody>
      </p:sp>
      <p:sp>
        <p:nvSpPr>
          <p:cNvPr id="6153" name="Oval 7"/>
          <p:cNvSpPr>
            <a:spLocks noChangeArrowheads="1"/>
          </p:cNvSpPr>
          <p:nvPr/>
        </p:nvSpPr>
        <p:spPr bwMode="auto">
          <a:xfrm>
            <a:off x="4511675" y="5629275"/>
            <a:ext cx="936625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DFW</a:t>
            </a:r>
          </a:p>
        </p:txBody>
      </p:sp>
      <p:sp>
        <p:nvSpPr>
          <p:cNvPr id="6154" name="Oval 8"/>
          <p:cNvSpPr>
            <a:spLocks noChangeArrowheads="1"/>
          </p:cNvSpPr>
          <p:nvPr/>
        </p:nvSpPr>
        <p:spPr bwMode="auto">
          <a:xfrm>
            <a:off x="2590800" y="4343400"/>
            <a:ext cx="936625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SFO</a:t>
            </a:r>
          </a:p>
        </p:txBody>
      </p:sp>
      <p:sp>
        <p:nvSpPr>
          <p:cNvPr id="6155" name="Oval 9"/>
          <p:cNvSpPr>
            <a:spLocks noChangeArrowheads="1"/>
          </p:cNvSpPr>
          <p:nvPr/>
        </p:nvSpPr>
        <p:spPr bwMode="auto">
          <a:xfrm>
            <a:off x="2743200" y="5486400"/>
            <a:ext cx="936625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LAX</a:t>
            </a:r>
          </a:p>
        </p:txBody>
      </p:sp>
      <p:sp>
        <p:nvSpPr>
          <p:cNvPr id="6156" name="Oval 10"/>
          <p:cNvSpPr>
            <a:spLocks noChangeArrowheads="1"/>
          </p:cNvSpPr>
          <p:nvPr/>
        </p:nvSpPr>
        <p:spPr bwMode="auto">
          <a:xfrm>
            <a:off x="6378575" y="4724400"/>
            <a:ext cx="936625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LGA</a:t>
            </a:r>
          </a:p>
        </p:txBody>
      </p:sp>
      <p:sp>
        <p:nvSpPr>
          <p:cNvPr id="6157" name="Oval 11"/>
          <p:cNvSpPr>
            <a:spLocks noChangeArrowheads="1"/>
          </p:cNvSpPr>
          <p:nvPr/>
        </p:nvSpPr>
        <p:spPr bwMode="auto">
          <a:xfrm>
            <a:off x="762000" y="5257800"/>
            <a:ext cx="936625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/>
              <a:t>HNL</a:t>
            </a:r>
          </a:p>
        </p:txBody>
      </p:sp>
      <p:cxnSp>
        <p:nvCxnSpPr>
          <p:cNvPr id="6158" name="AutoShape 12"/>
          <p:cNvCxnSpPr>
            <a:cxnSpLocks noChangeShapeType="1"/>
            <a:stCxn id="6154" idx="6"/>
            <a:endCxn id="6150" idx="2"/>
          </p:cNvCxnSpPr>
          <p:nvPr/>
        </p:nvCxnSpPr>
        <p:spPr bwMode="auto">
          <a:xfrm flipV="1">
            <a:off x="3546475" y="4343400"/>
            <a:ext cx="1235075" cy="2286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9" name="AutoShape 13"/>
          <p:cNvCxnSpPr>
            <a:cxnSpLocks noChangeShapeType="1"/>
            <a:stCxn id="6153" idx="0"/>
            <a:endCxn id="6150" idx="4"/>
          </p:cNvCxnSpPr>
          <p:nvPr/>
        </p:nvCxnSpPr>
        <p:spPr bwMode="auto">
          <a:xfrm flipV="1">
            <a:off x="4979988" y="4591050"/>
            <a:ext cx="288925" cy="1019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0" name="AutoShape 14"/>
          <p:cNvCxnSpPr>
            <a:cxnSpLocks noChangeShapeType="1"/>
            <a:stCxn id="6153" idx="7"/>
            <a:endCxn id="6156" idx="3"/>
          </p:cNvCxnSpPr>
          <p:nvPr/>
        </p:nvCxnSpPr>
        <p:spPr bwMode="auto">
          <a:xfrm flipV="1">
            <a:off x="5311775" y="5133975"/>
            <a:ext cx="1203325" cy="5429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1" name="AutoShape 15"/>
          <p:cNvCxnSpPr>
            <a:cxnSpLocks noChangeShapeType="1"/>
            <a:stCxn id="6156" idx="0"/>
            <a:endCxn id="6151" idx="3"/>
          </p:cNvCxnSpPr>
          <p:nvPr/>
        </p:nvCxnSpPr>
        <p:spPr bwMode="auto">
          <a:xfrm flipV="1">
            <a:off x="6846888" y="4368800"/>
            <a:ext cx="604837" cy="3365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2" name="AutoShape 16"/>
          <p:cNvCxnSpPr>
            <a:cxnSpLocks noChangeShapeType="1"/>
            <a:stCxn id="6150" idx="6"/>
            <a:endCxn id="6151" idx="2"/>
          </p:cNvCxnSpPr>
          <p:nvPr/>
        </p:nvCxnSpPr>
        <p:spPr bwMode="auto">
          <a:xfrm flipV="1">
            <a:off x="5756275" y="4187825"/>
            <a:ext cx="1539875" cy="1555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3" name="AutoShape 17"/>
          <p:cNvCxnSpPr>
            <a:cxnSpLocks noChangeShapeType="1"/>
            <a:stCxn id="6157" idx="6"/>
            <a:endCxn id="6155" idx="2"/>
          </p:cNvCxnSpPr>
          <p:nvPr/>
        </p:nvCxnSpPr>
        <p:spPr bwMode="auto">
          <a:xfrm>
            <a:off x="1717675" y="5486400"/>
            <a:ext cx="1006475" cy="2286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4" name="AutoShape 18"/>
          <p:cNvCxnSpPr>
            <a:cxnSpLocks noChangeShapeType="1"/>
            <a:stCxn id="6154" idx="4"/>
            <a:endCxn id="6155" idx="0"/>
          </p:cNvCxnSpPr>
          <p:nvPr/>
        </p:nvCxnSpPr>
        <p:spPr bwMode="auto">
          <a:xfrm>
            <a:off x="3059113" y="4819650"/>
            <a:ext cx="152400" cy="647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5" name="AutoShape 19"/>
          <p:cNvCxnSpPr>
            <a:cxnSpLocks noChangeShapeType="1"/>
            <a:stCxn id="6156" idx="4"/>
            <a:endCxn id="6152" idx="0"/>
          </p:cNvCxnSpPr>
          <p:nvPr/>
        </p:nvCxnSpPr>
        <p:spPr bwMode="auto">
          <a:xfrm>
            <a:off x="6846888" y="5200650"/>
            <a:ext cx="685800" cy="647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6" name="AutoShape 20"/>
          <p:cNvCxnSpPr>
            <a:cxnSpLocks noChangeShapeType="1"/>
            <a:endCxn id="6153" idx="6"/>
          </p:cNvCxnSpPr>
          <p:nvPr/>
        </p:nvCxnSpPr>
        <p:spPr bwMode="auto">
          <a:xfrm flipH="1" flipV="1">
            <a:off x="5467350" y="5857875"/>
            <a:ext cx="1597025" cy="238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7" name="AutoShape 21"/>
          <p:cNvCxnSpPr>
            <a:cxnSpLocks noChangeShapeType="1"/>
            <a:stCxn id="6155" idx="6"/>
            <a:endCxn id="6153" idx="2"/>
          </p:cNvCxnSpPr>
          <p:nvPr/>
        </p:nvCxnSpPr>
        <p:spPr bwMode="auto">
          <a:xfrm>
            <a:off x="3698875" y="5715000"/>
            <a:ext cx="793750" cy="142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8" name="AutoShape 22"/>
          <p:cNvCxnSpPr>
            <a:cxnSpLocks noChangeShapeType="1"/>
            <a:stCxn id="6155" idx="7"/>
            <a:endCxn id="6150" idx="3"/>
          </p:cNvCxnSpPr>
          <p:nvPr/>
        </p:nvCxnSpPr>
        <p:spPr bwMode="auto">
          <a:xfrm flipV="1">
            <a:off x="3543300" y="4524375"/>
            <a:ext cx="1393825" cy="10096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9" name="Text Box 23"/>
          <p:cNvSpPr txBox="1">
            <a:spLocks noChangeArrowheads="1"/>
          </p:cNvSpPr>
          <p:nvPr/>
        </p:nvSpPr>
        <p:spPr bwMode="auto">
          <a:xfrm rot="-347285">
            <a:off x="6081713" y="3940175"/>
            <a:ext cx="598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tx2"/>
                </a:solidFill>
              </a:rPr>
              <a:t>849</a:t>
            </a:r>
          </a:p>
        </p:txBody>
      </p:sp>
      <p:sp>
        <p:nvSpPr>
          <p:cNvPr id="6170" name="Text Box 24"/>
          <p:cNvSpPr txBox="1">
            <a:spLocks noChangeArrowheads="1"/>
          </p:cNvSpPr>
          <p:nvPr/>
        </p:nvSpPr>
        <p:spPr bwMode="auto">
          <a:xfrm rot="-4662247">
            <a:off x="4760119" y="4672806"/>
            <a:ext cx="598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802</a:t>
            </a:r>
          </a:p>
        </p:txBody>
      </p:sp>
      <p:sp>
        <p:nvSpPr>
          <p:cNvPr id="6171" name="Text Box 25"/>
          <p:cNvSpPr txBox="1">
            <a:spLocks noChangeArrowheads="1"/>
          </p:cNvSpPr>
          <p:nvPr/>
        </p:nvSpPr>
        <p:spPr bwMode="auto">
          <a:xfrm rot="-1544869">
            <a:off x="5435600" y="5089525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tx2"/>
                </a:solidFill>
              </a:rPr>
              <a:t>1387</a:t>
            </a:r>
          </a:p>
        </p:txBody>
      </p:sp>
      <p:sp>
        <p:nvSpPr>
          <p:cNvPr id="6172" name="Text Box 26"/>
          <p:cNvSpPr txBox="1">
            <a:spLocks noChangeArrowheads="1"/>
          </p:cNvSpPr>
          <p:nvPr/>
        </p:nvSpPr>
        <p:spPr bwMode="auto">
          <a:xfrm rot="-2136302">
            <a:off x="3622675" y="485140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tx2"/>
                </a:solidFill>
              </a:rPr>
              <a:t>1743</a:t>
            </a:r>
          </a:p>
        </p:txBody>
      </p:sp>
      <p:sp>
        <p:nvSpPr>
          <p:cNvPr id="6173" name="Text Box 27"/>
          <p:cNvSpPr txBox="1">
            <a:spLocks noChangeArrowheads="1"/>
          </p:cNvSpPr>
          <p:nvPr/>
        </p:nvSpPr>
        <p:spPr bwMode="auto">
          <a:xfrm rot="-689345">
            <a:off x="3733800" y="411480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tx2"/>
                </a:solidFill>
              </a:rPr>
              <a:t>1843</a:t>
            </a:r>
          </a:p>
        </p:txBody>
      </p:sp>
      <p:sp>
        <p:nvSpPr>
          <p:cNvPr id="6174" name="Text Box 28"/>
          <p:cNvSpPr txBox="1">
            <a:spLocks noChangeArrowheads="1"/>
          </p:cNvSpPr>
          <p:nvPr/>
        </p:nvSpPr>
        <p:spPr bwMode="auto">
          <a:xfrm rot="2626382">
            <a:off x="7031038" y="5318125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1099</a:t>
            </a:r>
          </a:p>
        </p:txBody>
      </p:sp>
      <p:sp>
        <p:nvSpPr>
          <p:cNvPr id="6175" name="Text Box 29"/>
          <p:cNvSpPr txBox="1">
            <a:spLocks noChangeArrowheads="1"/>
          </p:cNvSpPr>
          <p:nvPr/>
        </p:nvSpPr>
        <p:spPr bwMode="auto">
          <a:xfrm rot="565849">
            <a:off x="5975350" y="5622925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1120</a:t>
            </a:r>
          </a:p>
        </p:txBody>
      </p:sp>
      <p:sp>
        <p:nvSpPr>
          <p:cNvPr id="6176" name="Text Box 30"/>
          <p:cNvSpPr txBox="1">
            <a:spLocks noChangeArrowheads="1"/>
          </p:cNvSpPr>
          <p:nvPr/>
        </p:nvSpPr>
        <p:spPr bwMode="auto">
          <a:xfrm rot="695916">
            <a:off x="3775075" y="544195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1233</a:t>
            </a:r>
          </a:p>
        </p:txBody>
      </p:sp>
      <p:sp>
        <p:nvSpPr>
          <p:cNvPr id="6177" name="Text Box 31"/>
          <p:cNvSpPr txBox="1">
            <a:spLocks noChangeArrowheads="1"/>
          </p:cNvSpPr>
          <p:nvPr/>
        </p:nvSpPr>
        <p:spPr bwMode="auto">
          <a:xfrm rot="4665015">
            <a:off x="2994819" y="4979194"/>
            <a:ext cx="598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/>
              <a:t>337</a:t>
            </a:r>
          </a:p>
        </p:txBody>
      </p:sp>
      <p:sp>
        <p:nvSpPr>
          <p:cNvPr id="6178" name="Text Box 32"/>
          <p:cNvSpPr txBox="1">
            <a:spLocks noChangeArrowheads="1"/>
          </p:cNvSpPr>
          <p:nvPr/>
        </p:nvSpPr>
        <p:spPr bwMode="auto">
          <a:xfrm rot="832501">
            <a:off x="1927225" y="525780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tx2"/>
                </a:solidFill>
              </a:rPr>
              <a:t>2555</a:t>
            </a:r>
          </a:p>
        </p:txBody>
      </p:sp>
      <p:sp>
        <p:nvSpPr>
          <p:cNvPr id="6179" name="Text Box 33"/>
          <p:cNvSpPr txBox="1">
            <a:spLocks noChangeArrowheads="1"/>
          </p:cNvSpPr>
          <p:nvPr/>
        </p:nvSpPr>
        <p:spPr bwMode="auto">
          <a:xfrm rot="-1891667">
            <a:off x="6783388" y="4241800"/>
            <a:ext cx="598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tx2"/>
                </a:solidFill>
              </a:rPr>
              <a:t>142</a:t>
            </a:r>
          </a:p>
        </p:txBody>
      </p:sp>
      <p:cxnSp>
        <p:nvCxnSpPr>
          <p:cNvPr id="6180" name="AutoShape 34"/>
          <p:cNvCxnSpPr>
            <a:cxnSpLocks noChangeShapeType="1"/>
            <a:stCxn id="6151" idx="4"/>
            <a:endCxn id="6152" idx="7"/>
          </p:cNvCxnSpPr>
          <p:nvPr/>
        </p:nvCxnSpPr>
        <p:spPr bwMode="auto">
          <a:xfrm>
            <a:off x="7783513" y="4435475"/>
            <a:ext cx="80962" cy="14795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81" name="Text Box 35"/>
          <p:cNvSpPr txBox="1">
            <a:spLocks noChangeArrowheads="1"/>
          </p:cNvSpPr>
          <p:nvPr/>
        </p:nvSpPr>
        <p:spPr bwMode="auto">
          <a:xfrm rot="5207815">
            <a:off x="7662863" y="4827587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tx2"/>
                </a:solidFill>
              </a:rPr>
              <a:t>1205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61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 and Initial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Given a source vertex s, I want to compute the shortest paths to all other vertices</a:t>
            </a:r>
          </a:p>
          <a:p>
            <a:pPr lvl="1"/>
            <a:endParaRPr lang="en-US" dirty="0"/>
          </a:p>
          <a:p>
            <a:r>
              <a:rPr lang="en-US" dirty="0"/>
              <a:t>Initial Ideas</a:t>
            </a:r>
          </a:p>
          <a:p>
            <a:pPr lvl="1"/>
            <a:r>
              <a:rPr lang="en-US" dirty="0"/>
              <a:t>Compute </a:t>
            </a:r>
            <a:r>
              <a:rPr lang="en-US" dirty="0">
                <a:solidFill>
                  <a:srgbClr val="FF0000"/>
                </a:solidFill>
              </a:rPr>
              <a:t>all</a:t>
            </a:r>
            <a:r>
              <a:rPr lang="en-US" dirty="0"/>
              <a:t> the paths from the source </a:t>
            </a:r>
            <a:r>
              <a:rPr lang="en-US" b="1" i="1" dirty="0"/>
              <a:t>s</a:t>
            </a:r>
            <a:r>
              <a:rPr lang="en-US" dirty="0"/>
              <a:t> to other vertices</a:t>
            </a:r>
          </a:p>
          <a:p>
            <a:pPr lvl="1"/>
            <a:r>
              <a:rPr lang="en-US" dirty="0"/>
              <a:t>Take the minimums </a:t>
            </a:r>
          </a:p>
          <a:p>
            <a:pPr lvl="1"/>
            <a:r>
              <a:rPr lang="en-US" dirty="0"/>
              <a:t>How much complexity? </a:t>
            </a:r>
          </a:p>
          <a:p>
            <a:pPr lvl="2"/>
            <a:r>
              <a:rPr lang="en-US" dirty="0"/>
              <a:t>Exponential (not a polynomial time algorithm)</a:t>
            </a:r>
          </a:p>
          <a:p>
            <a:pPr lvl="1"/>
            <a:r>
              <a:rPr lang="en-US" dirty="0"/>
              <a:t>Why is this algorithm stupid?</a:t>
            </a:r>
          </a:p>
          <a:p>
            <a:pPr lvl="2"/>
            <a:r>
              <a:rPr lang="en-US" dirty="0"/>
              <a:t>Ignore the wisdom from computing the minimum path for computing other minimum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8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Dijkstra’s Algorithm (1)</a:t>
            </a:r>
            <a:endParaRPr lang="en-US" altLang="ko-KR" dirty="0">
              <a:ea typeface="Tahoma" charset="0"/>
              <a:cs typeface="Tahoma" charset="0"/>
            </a:endParaRPr>
          </a:p>
        </p:txBody>
      </p:sp>
      <p:sp>
        <p:nvSpPr>
          <p:cNvPr id="7173" name="Rectangle 3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ko-KR" sz="2000" dirty="0"/>
              <a:t>The distance of a vertex </a:t>
            </a:r>
            <a:r>
              <a:rPr lang="en-US" altLang="ko-KR" sz="2000" b="1" i="1" dirty="0">
                <a:latin typeface="Times New Roman" charset="0"/>
              </a:rPr>
              <a:t>v</a:t>
            </a:r>
            <a:r>
              <a:rPr lang="en-US" altLang="ko-KR" sz="2000" dirty="0"/>
              <a:t> from a vertex </a:t>
            </a:r>
            <a:r>
              <a:rPr lang="en-US" altLang="ko-KR" sz="2000" b="1" i="1" dirty="0">
                <a:latin typeface="Times New Roman" charset="0"/>
              </a:rPr>
              <a:t>s</a:t>
            </a:r>
            <a:r>
              <a:rPr lang="en-US" altLang="ko-KR" sz="2000" dirty="0"/>
              <a:t> is the length of a shortest path between </a:t>
            </a:r>
            <a:r>
              <a:rPr lang="en-US" altLang="ko-KR" sz="2000" b="1" i="1" dirty="0">
                <a:latin typeface="Times New Roman" charset="0"/>
              </a:rPr>
              <a:t>s</a:t>
            </a:r>
            <a:r>
              <a:rPr lang="en-US" altLang="ko-KR" sz="2000" dirty="0"/>
              <a:t> and </a:t>
            </a:r>
            <a:r>
              <a:rPr lang="en-US" altLang="ko-KR" sz="2000" b="1" i="1" dirty="0">
                <a:latin typeface="Times New Roman" charset="0"/>
              </a:rPr>
              <a:t>v</a:t>
            </a:r>
            <a:endParaRPr lang="en-US" altLang="ko-KR" sz="2000" dirty="0"/>
          </a:p>
          <a:p>
            <a:pPr eaLnBrk="1" hangingPunct="1"/>
            <a:endParaRPr lang="en-US" altLang="ko-KR" sz="2000" dirty="0"/>
          </a:p>
          <a:p>
            <a:pPr eaLnBrk="1" hangingPunct="1"/>
            <a:r>
              <a:rPr lang="en-US" altLang="ko-KR" sz="2000" dirty="0"/>
              <a:t>Dijkstra’s algorithm computes the distances of all the vertices from a given start vertex </a:t>
            </a:r>
            <a:r>
              <a:rPr lang="en-US" altLang="ko-KR" sz="2000" b="1" i="1" dirty="0">
                <a:latin typeface="Times New Roman" charset="0"/>
              </a:rPr>
              <a:t>s</a:t>
            </a:r>
            <a:endParaRPr lang="en-US" altLang="ko-KR" sz="2000" dirty="0"/>
          </a:p>
          <a:p>
            <a:pPr eaLnBrk="1" hangingPunct="1"/>
            <a:endParaRPr lang="en-US" altLang="ko-KR" sz="2000" dirty="0"/>
          </a:p>
          <a:p>
            <a:pPr eaLnBrk="1" hangingPunct="1"/>
            <a:r>
              <a:rPr lang="en-US" altLang="ko-KR" sz="2000" dirty="0"/>
              <a:t>Assumptions:</a:t>
            </a:r>
          </a:p>
          <a:p>
            <a:pPr lvl="1" eaLnBrk="1" hangingPunct="1"/>
            <a:r>
              <a:rPr lang="en-US" altLang="ko-KR" sz="1800" dirty="0"/>
              <a:t>the graph is connected</a:t>
            </a:r>
          </a:p>
          <a:p>
            <a:pPr lvl="1" eaLnBrk="1" hangingPunct="1"/>
            <a:r>
              <a:rPr lang="en-US" altLang="ko-KR" sz="1800" dirty="0"/>
              <a:t>the edges are undirected</a:t>
            </a:r>
          </a:p>
          <a:p>
            <a:pPr lvl="1" eaLnBrk="1" hangingPunct="1"/>
            <a:r>
              <a:rPr lang="en-US" altLang="ko-KR" sz="1800" dirty="0"/>
              <a:t>the edge weights are </a:t>
            </a:r>
            <a:r>
              <a:rPr lang="en-US" altLang="ko-KR" sz="1800" dirty="0">
                <a:solidFill>
                  <a:schemeClr val="tx2"/>
                </a:solidFill>
              </a:rPr>
              <a:t>nonnegative</a:t>
            </a:r>
            <a:endParaRPr lang="en-US" altLang="ko-KR" sz="2800" dirty="0">
              <a:solidFill>
                <a:schemeClr val="tx2"/>
              </a:solidFill>
            </a:endParaRPr>
          </a:p>
        </p:txBody>
      </p:sp>
      <p:sp>
        <p:nvSpPr>
          <p:cNvPr id="7174" name="Rectangle 4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ko-KR" sz="2000" dirty="0"/>
              <a:t>We grow a “</a:t>
            </a:r>
            <a:r>
              <a:rPr lang="en-US" altLang="ko-KR" sz="2000" dirty="0">
                <a:solidFill>
                  <a:schemeClr val="tx2"/>
                </a:solidFill>
              </a:rPr>
              <a:t>cloud</a:t>
            </a:r>
            <a:r>
              <a:rPr lang="en-US" altLang="ko-KR" sz="2000" dirty="0"/>
              <a:t>” of vertices, beginning with </a:t>
            </a:r>
            <a:r>
              <a:rPr lang="en-US" altLang="ko-KR" sz="2000" b="1" i="1" dirty="0">
                <a:latin typeface="Times New Roman" charset="0"/>
              </a:rPr>
              <a:t>s</a:t>
            </a:r>
            <a:r>
              <a:rPr lang="en-US" altLang="ko-KR" sz="2000" dirty="0"/>
              <a:t> and eventually covering all the vertices</a:t>
            </a:r>
          </a:p>
          <a:p>
            <a:pPr lvl="1" eaLnBrk="1" hangingPunct="1"/>
            <a:r>
              <a:rPr lang="en-US" altLang="ko-KR" sz="1800" dirty="0"/>
              <a:t>Remember the “wisdom”</a:t>
            </a:r>
          </a:p>
          <a:p>
            <a:pPr eaLnBrk="1" hangingPunct="1"/>
            <a:endParaRPr lang="en-US" altLang="ko-KR" sz="2000" dirty="0"/>
          </a:p>
          <a:p>
            <a:pPr eaLnBrk="1" hangingPunct="1"/>
            <a:r>
              <a:rPr lang="en-US" altLang="ko-KR" sz="2000" dirty="0"/>
              <a:t>Example</a:t>
            </a:r>
          </a:p>
          <a:p>
            <a:pPr lvl="1" eaLnBrk="1" hangingPunct="1"/>
            <a:r>
              <a:rPr lang="en-US" altLang="ko-KR" sz="1600" dirty="0"/>
              <a:t>What is your distance to ”Obama” in </a:t>
            </a:r>
            <a:r>
              <a:rPr lang="en-US" altLang="ko-KR" sz="1600" dirty="0" err="1"/>
              <a:t>facebook</a:t>
            </a:r>
            <a:r>
              <a:rPr lang="en-US" altLang="ko-KR" sz="1600" dirty="0"/>
              <a:t>? 50</a:t>
            </a:r>
          </a:p>
          <a:p>
            <a:pPr lvl="1" eaLnBrk="1" hangingPunct="1"/>
            <a:endParaRPr lang="en-US" altLang="ko-KR" sz="1600" dirty="0"/>
          </a:p>
          <a:p>
            <a:pPr lvl="1" eaLnBrk="1" hangingPunct="1"/>
            <a:r>
              <a:rPr lang="en-US" altLang="ko-KR" sz="1600" dirty="0"/>
              <a:t>Suppose that </a:t>
            </a:r>
            <a:r>
              <a:rPr lang="en-US" altLang="ko-KR" sz="1600" dirty="0" err="1"/>
              <a:t>MoonJaein</a:t>
            </a:r>
            <a:r>
              <a:rPr lang="en-US" altLang="ko-KR" sz="1600" dirty="0"/>
              <a:t> becomes your friend</a:t>
            </a:r>
          </a:p>
          <a:p>
            <a:pPr lvl="1" eaLnBrk="1" hangingPunct="1"/>
            <a:endParaRPr lang="en-US" altLang="ko-KR" sz="1600" dirty="0"/>
          </a:p>
          <a:p>
            <a:pPr lvl="1" eaLnBrk="1" hangingPunct="1"/>
            <a:r>
              <a:rPr lang="en-US" altLang="ko-KR" sz="1600" dirty="0"/>
              <a:t>What is your distance to “Obama” then?</a:t>
            </a:r>
          </a:p>
          <a:p>
            <a:pPr lvl="2" eaLnBrk="1" hangingPunct="1"/>
            <a:r>
              <a:rPr lang="en-US" altLang="ko-KR" sz="1200" dirty="0"/>
              <a:t>Probably much shorter than 50. Maybe 2? </a:t>
            </a:r>
            <a:r>
              <a:rPr lang="en-US" altLang="ko-KR" sz="1200" dirty="0">
                <a:sym typeface="Wingdings"/>
              </a:rPr>
              <a:t></a:t>
            </a:r>
            <a:endParaRPr lang="en-US" altLang="ko-KR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86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Example</a:t>
            </a:r>
            <a:r>
              <a:rPr lang="ko-KR" altLang="en-US" dirty="0"/>
              <a:t> </a:t>
            </a:r>
            <a:r>
              <a:rPr lang="en-US" altLang="ko-KR" dirty="0"/>
              <a:t>first</a:t>
            </a:r>
          </a:p>
        </p:txBody>
      </p:sp>
      <p:sp>
        <p:nvSpPr>
          <p:cNvPr id="9220" name="Freeform 71"/>
          <p:cNvSpPr>
            <a:spLocks/>
          </p:cNvSpPr>
          <p:nvPr/>
        </p:nvSpPr>
        <p:spPr bwMode="auto">
          <a:xfrm>
            <a:off x="2011363" y="1436688"/>
            <a:ext cx="1044575" cy="736600"/>
          </a:xfrm>
          <a:custGeom>
            <a:avLst/>
            <a:gdLst>
              <a:gd name="T0" fmla="*/ 522288 w 658"/>
              <a:gd name="T1" fmla="*/ 20638 h 464"/>
              <a:gd name="T2" fmla="*/ 1036638 w 658"/>
              <a:gd name="T3" fmla="*/ 411163 h 464"/>
              <a:gd name="T4" fmla="*/ 474663 w 658"/>
              <a:gd name="T5" fmla="*/ 715963 h 464"/>
              <a:gd name="T6" fmla="*/ 7938 w 658"/>
              <a:gd name="T7" fmla="*/ 287338 h 464"/>
              <a:gd name="T8" fmla="*/ 522288 w 658"/>
              <a:gd name="T9" fmla="*/ 20638 h 4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8"/>
              <a:gd name="T16" fmla="*/ 0 h 464"/>
              <a:gd name="T17" fmla="*/ 658 w 658"/>
              <a:gd name="T18" fmla="*/ 464 h 4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8" h="464">
                <a:moveTo>
                  <a:pt x="329" y="13"/>
                </a:moveTo>
                <a:cubicBezTo>
                  <a:pt x="437" y="26"/>
                  <a:pt x="658" y="186"/>
                  <a:pt x="653" y="259"/>
                </a:cubicBezTo>
                <a:cubicBezTo>
                  <a:pt x="647" y="328"/>
                  <a:pt x="407" y="464"/>
                  <a:pt x="299" y="451"/>
                </a:cubicBezTo>
                <a:cubicBezTo>
                  <a:pt x="191" y="438"/>
                  <a:pt x="0" y="254"/>
                  <a:pt x="5" y="181"/>
                </a:cubicBezTo>
                <a:cubicBezTo>
                  <a:pt x="10" y="108"/>
                  <a:pt x="221" y="0"/>
                  <a:pt x="329" y="13"/>
                </a:cubicBezTo>
                <a:close/>
              </a:path>
            </a:pathLst>
          </a:custGeom>
          <a:solidFill>
            <a:srgbClr val="DDDDDD"/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22" name="Oval 3"/>
          <p:cNvSpPr>
            <a:spLocks noChangeAspect="1" noChangeArrowheads="1"/>
          </p:cNvSpPr>
          <p:nvPr/>
        </p:nvSpPr>
        <p:spPr bwMode="auto">
          <a:xfrm>
            <a:off x="2287588" y="24828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C</a:t>
            </a:r>
          </a:p>
        </p:txBody>
      </p:sp>
      <p:sp>
        <p:nvSpPr>
          <p:cNvPr id="9223" name="Oval 4"/>
          <p:cNvSpPr>
            <a:spLocks noChangeAspect="1" noChangeArrowheads="1"/>
          </p:cNvSpPr>
          <p:nvPr/>
        </p:nvSpPr>
        <p:spPr bwMode="auto">
          <a:xfrm>
            <a:off x="914400" y="248285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B</a:t>
            </a:r>
          </a:p>
        </p:txBody>
      </p:sp>
      <p:sp>
        <p:nvSpPr>
          <p:cNvPr id="9224" name="Oval 5"/>
          <p:cNvSpPr>
            <a:spLocks noChangeAspect="1" noChangeArrowheads="1"/>
          </p:cNvSpPr>
          <p:nvPr/>
        </p:nvSpPr>
        <p:spPr bwMode="auto">
          <a:xfrm>
            <a:off x="2286000" y="1676400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9225" name="Oval 6"/>
          <p:cNvSpPr>
            <a:spLocks noChangeAspect="1" noChangeArrowheads="1"/>
          </p:cNvSpPr>
          <p:nvPr/>
        </p:nvSpPr>
        <p:spPr bwMode="auto">
          <a:xfrm>
            <a:off x="1524000" y="32908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E</a:t>
            </a:r>
          </a:p>
        </p:txBody>
      </p:sp>
      <p:cxnSp>
        <p:nvCxnSpPr>
          <p:cNvPr id="9226" name="AutoShape 7"/>
          <p:cNvCxnSpPr>
            <a:cxnSpLocks noChangeAspect="1" noChangeShapeType="1"/>
            <a:stCxn id="9224" idx="2"/>
            <a:endCxn id="9223" idx="0"/>
          </p:cNvCxnSpPr>
          <p:nvPr/>
        </p:nvCxnSpPr>
        <p:spPr bwMode="auto">
          <a:xfrm rot="10800000" flipV="1">
            <a:off x="1096963" y="1858963"/>
            <a:ext cx="1168400" cy="61277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7" name="AutoShape 8"/>
          <p:cNvCxnSpPr>
            <a:cxnSpLocks noChangeAspect="1" noChangeShapeType="1"/>
            <a:stCxn id="9225" idx="2"/>
            <a:endCxn id="9223" idx="4"/>
          </p:cNvCxnSpPr>
          <p:nvPr/>
        </p:nvCxnSpPr>
        <p:spPr bwMode="auto">
          <a:xfrm rot="10800000">
            <a:off x="1096963" y="2857500"/>
            <a:ext cx="415925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8" name="AutoShape 9"/>
          <p:cNvCxnSpPr>
            <a:cxnSpLocks noChangeAspect="1" noChangeShapeType="1"/>
            <a:stCxn id="9225" idx="6"/>
            <a:endCxn id="9222" idx="3"/>
          </p:cNvCxnSpPr>
          <p:nvPr/>
        </p:nvCxnSpPr>
        <p:spPr bwMode="auto">
          <a:xfrm flipV="1">
            <a:off x="1898650" y="2805113"/>
            <a:ext cx="441325" cy="668337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0"/>
          <p:cNvCxnSpPr>
            <a:cxnSpLocks noChangeAspect="1" noChangeShapeType="1"/>
            <a:stCxn id="9224" idx="4"/>
            <a:endCxn id="9222" idx="0"/>
          </p:cNvCxnSpPr>
          <p:nvPr/>
        </p:nvCxnSpPr>
        <p:spPr bwMode="auto">
          <a:xfrm>
            <a:off x="2468563" y="2060575"/>
            <a:ext cx="1587" cy="41116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1"/>
          <p:cNvCxnSpPr>
            <a:cxnSpLocks noChangeAspect="1" noChangeShapeType="1"/>
            <a:stCxn id="9223" idx="6"/>
            <a:endCxn id="9222" idx="2"/>
          </p:cNvCxnSpPr>
          <p:nvPr/>
        </p:nvCxnSpPr>
        <p:spPr bwMode="auto">
          <a:xfrm>
            <a:off x="1289050" y="2665413"/>
            <a:ext cx="987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1" name="Oval 12"/>
          <p:cNvSpPr>
            <a:spLocks noChangeAspect="1" noChangeArrowheads="1"/>
          </p:cNvSpPr>
          <p:nvPr/>
        </p:nvSpPr>
        <p:spPr bwMode="auto">
          <a:xfrm>
            <a:off x="3649663" y="24828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D</a:t>
            </a:r>
          </a:p>
        </p:txBody>
      </p:sp>
      <p:cxnSp>
        <p:nvCxnSpPr>
          <p:cNvPr id="9232" name="AutoShape 13"/>
          <p:cNvCxnSpPr>
            <a:cxnSpLocks noChangeAspect="1" noChangeShapeType="1"/>
            <a:stCxn id="9235" idx="6"/>
            <a:endCxn id="9231" idx="4"/>
          </p:cNvCxnSpPr>
          <p:nvPr/>
        </p:nvCxnSpPr>
        <p:spPr bwMode="auto">
          <a:xfrm flipV="1">
            <a:off x="3413125" y="2857500"/>
            <a:ext cx="419100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3" name="AutoShape 14"/>
          <p:cNvCxnSpPr>
            <a:cxnSpLocks noChangeAspect="1" noChangeShapeType="1"/>
            <a:stCxn id="9231" idx="0"/>
            <a:endCxn id="9224" idx="6"/>
          </p:cNvCxnSpPr>
          <p:nvPr/>
        </p:nvCxnSpPr>
        <p:spPr bwMode="auto">
          <a:xfrm rot="5400000" flipH="1">
            <a:off x="2944812" y="1584326"/>
            <a:ext cx="612775" cy="1162050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4" name="AutoShape 15"/>
          <p:cNvCxnSpPr>
            <a:cxnSpLocks noChangeAspect="1" noChangeShapeType="1"/>
            <a:stCxn id="9222" idx="6"/>
            <a:endCxn id="9231" idx="2"/>
          </p:cNvCxnSpPr>
          <p:nvPr/>
        </p:nvCxnSpPr>
        <p:spPr bwMode="auto">
          <a:xfrm>
            <a:off x="2662238" y="2665413"/>
            <a:ext cx="976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5" name="Oval 16"/>
          <p:cNvSpPr>
            <a:spLocks noChangeAspect="1" noChangeArrowheads="1"/>
          </p:cNvSpPr>
          <p:nvPr/>
        </p:nvSpPr>
        <p:spPr bwMode="auto">
          <a:xfrm>
            <a:off x="3038475" y="32908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F</a:t>
            </a:r>
          </a:p>
        </p:txBody>
      </p:sp>
      <p:cxnSp>
        <p:nvCxnSpPr>
          <p:cNvPr id="9236" name="AutoShape 17"/>
          <p:cNvCxnSpPr>
            <a:cxnSpLocks noChangeAspect="1" noChangeShapeType="1"/>
            <a:stCxn id="9222" idx="5"/>
            <a:endCxn id="9235" idx="2"/>
          </p:cNvCxnSpPr>
          <p:nvPr/>
        </p:nvCxnSpPr>
        <p:spPr bwMode="auto">
          <a:xfrm rot="16200000" flipH="1">
            <a:off x="2479675" y="29257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7" name="AutoShape 18"/>
          <p:cNvSpPr>
            <a:spLocks noChangeArrowheads="1"/>
          </p:cNvSpPr>
          <p:nvPr/>
        </p:nvSpPr>
        <p:spPr bwMode="auto">
          <a:xfrm rot="5400000">
            <a:off x="6710363" y="3643312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9238" name="AutoShape 19"/>
          <p:cNvSpPr>
            <a:spLocks noChangeArrowheads="1"/>
          </p:cNvSpPr>
          <p:nvPr/>
        </p:nvSpPr>
        <p:spPr bwMode="auto">
          <a:xfrm rot="8100000" flipH="1" flipV="1">
            <a:off x="4167188" y="3619500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9239" name="AutoShape 20"/>
          <p:cNvSpPr>
            <a:spLocks noChangeArrowheads="1"/>
          </p:cNvSpPr>
          <p:nvPr/>
        </p:nvSpPr>
        <p:spPr bwMode="auto">
          <a:xfrm rot="5400000">
            <a:off x="2290763" y="3643312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9240" name="Text Box 21"/>
          <p:cNvSpPr txBox="1">
            <a:spLocks noChangeArrowheads="1"/>
          </p:cNvSpPr>
          <p:nvPr/>
        </p:nvSpPr>
        <p:spPr bwMode="auto">
          <a:xfrm>
            <a:off x="2520950" y="1447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0</a:t>
            </a:r>
          </a:p>
        </p:txBody>
      </p:sp>
      <p:sp>
        <p:nvSpPr>
          <p:cNvPr id="9241" name="Text Box 22"/>
          <p:cNvSpPr txBox="1">
            <a:spLocks noChangeArrowheads="1"/>
          </p:cNvSpPr>
          <p:nvPr/>
        </p:nvSpPr>
        <p:spPr bwMode="auto">
          <a:xfrm>
            <a:off x="3911600" y="22748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4</a:t>
            </a:r>
          </a:p>
        </p:txBody>
      </p:sp>
      <p:sp>
        <p:nvSpPr>
          <p:cNvPr id="9242" name="Text Box 23"/>
          <p:cNvSpPr txBox="1">
            <a:spLocks noChangeArrowheads="1"/>
          </p:cNvSpPr>
          <p:nvPr/>
        </p:nvSpPr>
        <p:spPr bwMode="auto">
          <a:xfrm>
            <a:off x="2552700" y="22748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2</a:t>
            </a:r>
          </a:p>
        </p:txBody>
      </p:sp>
      <p:sp>
        <p:nvSpPr>
          <p:cNvPr id="9243" name="Text Box 24"/>
          <p:cNvSpPr txBox="1">
            <a:spLocks noChangeArrowheads="1"/>
          </p:cNvSpPr>
          <p:nvPr/>
        </p:nvSpPr>
        <p:spPr bwMode="auto">
          <a:xfrm>
            <a:off x="1181100" y="22748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8</a:t>
            </a:r>
          </a:p>
        </p:txBody>
      </p:sp>
      <p:sp>
        <p:nvSpPr>
          <p:cNvPr id="9244" name="Text Box 25"/>
          <p:cNvSpPr txBox="1">
            <a:spLocks noChangeArrowheads="1"/>
          </p:cNvSpPr>
          <p:nvPr/>
        </p:nvSpPr>
        <p:spPr bwMode="auto">
          <a:xfrm>
            <a:off x="1371600" y="2994025"/>
            <a:ext cx="347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 b="1">
                <a:latin typeface="Times New Roman" charset="0"/>
                <a:sym typeface="Symbol" charset="2"/>
              </a:rPr>
              <a:t></a:t>
            </a:r>
          </a:p>
        </p:txBody>
      </p:sp>
      <p:sp>
        <p:nvSpPr>
          <p:cNvPr id="9245" name="Text Box 26"/>
          <p:cNvSpPr txBox="1">
            <a:spLocks noChangeArrowheads="1"/>
          </p:cNvSpPr>
          <p:nvPr/>
        </p:nvSpPr>
        <p:spPr bwMode="auto">
          <a:xfrm>
            <a:off x="3233738" y="2994025"/>
            <a:ext cx="347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 b="1">
                <a:latin typeface="Times New Roman" charset="0"/>
                <a:sym typeface="Symbol" charset="2"/>
              </a:rPr>
              <a:t></a:t>
            </a:r>
          </a:p>
        </p:txBody>
      </p:sp>
      <p:sp>
        <p:nvSpPr>
          <p:cNvPr id="9246" name="Text Box 27"/>
          <p:cNvSpPr txBox="1">
            <a:spLocks noChangeArrowheads="1"/>
          </p:cNvSpPr>
          <p:nvPr/>
        </p:nvSpPr>
        <p:spPr bwMode="auto">
          <a:xfrm>
            <a:off x="3359150" y="16906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4</a:t>
            </a:r>
          </a:p>
        </p:txBody>
      </p:sp>
      <p:sp>
        <p:nvSpPr>
          <p:cNvPr id="9247" name="Text Box 28"/>
          <p:cNvSpPr txBox="1">
            <a:spLocks noChangeArrowheads="1"/>
          </p:cNvSpPr>
          <p:nvPr/>
        </p:nvSpPr>
        <p:spPr bwMode="auto">
          <a:xfrm>
            <a:off x="1219200" y="1752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8</a:t>
            </a:r>
          </a:p>
        </p:txBody>
      </p:sp>
      <p:sp>
        <p:nvSpPr>
          <p:cNvPr id="9248" name="Text Box 33"/>
          <p:cNvSpPr txBox="1">
            <a:spLocks noChangeArrowheads="1"/>
          </p:cNvSpPr>
          <p:nvPr/>
        </p:nvSpPr>
        <p:spPr bwMode="auto">
          <a:xfrm>
            <a:off x="1600200" y="2362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7</a:t>
            </a:r>
          </a:p>
        </p:txBody>
      </p:sp>
      <p:sp>
        <p:nvSpPr>
          <p:cNvPr id="9249" name="Text Box 34"/>
          <p:cNvSpPr txBox="1">
            <a:spLocks noChangeArrowheads="1"/>
          </p:cNvSpPr>
          <p:nvPr/>
        </p:nvSpPr>
        <p:spPr bwMode="auto">
          <a:xfrm>
            <a:off x="3048000" y="2362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1</a:t>
            </a:r>
          </a:p>
        </p:txBody>
      </p:sp>
      <p:sp>
        <p:nvSpPr>
          <p:cNvPr id="9250" name="Text Box 35"/>
          <p:cNvSpPr txBox="1">
            <a:spLocks noChangeArrowheads="1"/>
          </p:cNvSpPr>
          <p:nvPr/>
        </p:nvSpPr>
        <p:spPr bwMode="auto">
          <a:xfrm>
            <a:off x="914400" y="31623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2</a:t>
            </a:r>
          </a:p>
        </p:txBody>
      </p:sp>
      <p:sp>
        <p:nvSpPr>
          <p:cNvPr id="9251" name="Text Box 37"/>
          <p:cNvSpPr txBox="1">
            <a:spLocks noChangeArrowheads="1"/>
          </p:cNvSpPr>
          <p:nvPr/>
        </p:nvSpPr>
        <p:spPr bwMode="auto">
          <a:xfrm>
            <a:off x="3657600" y="31623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5</a:t>
            </a:r>
          </a:p>
        </p:txBody>
      </p:sp>
      <p:sp>
        <p:nvSpPr>
          <p:cNvPr id="9252" name="Text Box 38"/>
          <p:cNvSpPr txBox="1">
            <a:spLocks noChangeArrowheads="1"/>
          </p:cNvSpPr>
          <p:nvPr/>
        </p:nvSpPr>
        <p:spPr bwMode="auto">
          <a:xfrm>
            <a:off x="2133600" y="20574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2</a:t>
            </a:r>
          </a:p>
        </p:txBody>
      </p:sp>
      <p:sp>
        <p:nvSpPr>
          <p:cNvPr id="9253" name="Text Box 39"/>
          <p:cNvSpPr txBox="1">
            <a:spLocks noChangeArrowheads="1"/>
          </p:cNvSpPr>
          <p:nvPr/>
        </p:nvSpPr>
        <p:spPr bwMode="auto">
          <a:xfrm>
            <a:off x="1981200" y="2895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3</a:t>
            </a:r>
          </a:p>
        </p:txBody>
      </p:sp>
      <p:sp>
        <p:nvSpPr>
          <p:cNvPr id="9254" name="Text Box 40"/>
          <p:cNvSpPr txBox="1">
            <a:spLocks noChangeArrowheads="1"/>
          </p:cNvSpPr>
          <p:nvPr/>
        </p:nvSpPr>
        <p:spPr bwMode="auto">
          <a:xfrm>
            <a:off x="2628900" y="2895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9</a:t>
            </a:r>
          </a:p>
        </p:txBody>
      </p:sp>
      <p:sp>
        <p:nvSpPr>
          <p:cNvPr id="9255" name="Freeform 72"/>
          <p:cNvSpPr>
            <a:spLocks/>
          </p:cNvSpPr>
          <p:nvPr/>
        </p:nvSpPr>
        <p:spPr bwMode="auto">
          <a:xfrm>
            <a:off x="1955800" y="4151313"/>
            <a:ext cx="1073150" cy="1536700"/>
          </a:xfrm>
          <a:custGeom>
            <a:avLst/>
            <a:gdLst>
              <a:gd name="T0" fmla="*/ 587375 w 676"/>
              <a:gd name="T1" fmla="*/ 11113 h 968"/>
              <a:gd name="T2" fmla="*/ 1016000 w 676"/>
              <a:gd name="T3" fmla="*/ 287338 h 968"/>
              <a:gd name="T4" fmla="*/ 930275 w 676"/>
              <a:gd name="T5" fmla="*/ 1049338 h 968"/>
              <a:gd name="T6" fmla="*/ 501650 w 676"/>
              <a:gd name="T7" fmla="*/ 1525588 h 968"/>
              <a:gd name="T8" fmla="*/ 92075 w 676"/>
              <a:gd name="T9" fmla="*/ 982663 h 968"/>
              <a:gd name="T10" fmla="*/ 82550 w 676"/>
              <a:gd name="T11" fmla="*/ 220663 h 968"/>
              <a:gd name="T12" fmla="*/ 587375 w 676"/>
              <a:gd name="T13" fmla="*/ 11113 h 9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6"/>
              <a:gd name="T22" fmla="*/ 0 h 968"/>
              <a:gd name="T23" fmla="*/ 676 w 676"/>
              <a:gd name="T24" fmla="*/ 968 h 9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6" h="968">
                <a:moveTo>
                  <a:pt x="370" y="7"/>
                </a:moveTo>
                <a:cubicBezTo>
                  <a:pt x="468" y="14"/>
                  <a:pt x="604" y="72"/>
                  <a:pt x="640" y="181"/>
                </a:cubicBezTo>
                <a:cubicBezTo>
                  <a:pt x="676" y="290"/>
                  <a:pt x="640" y="531"/>
                  <a:pt x="586" y="661"/>
                </a:cubicBezTo>
                <a:cubicBezTo>
                  <a:pt x="532" y="791"/>
                  <a:pt x="404" y="968"/>
                  <a:pt x="316" y="961"/>
                </a:cubicBezTo>
                <a:cubicBezTo>
                  <a:pt x="228" y="954"/>
                  <a:pt x="102" y="756"/>
                  <a:pt x="58" y="619"/>
                </a:cubicBezTo>
                <a:cubicBezTo>
                  <a:pt x="14" y="482"/>
                  <a:pt x="0" y="241"/>
                  <a:pt x="52" y="139"/>
                </a:cubicBezTo>
                <a:cubicBezTo>
                  <a:pt x="104" y="37"/>
                  <a:pt x="272" y="0"/>
                  <a:pt x="370" y="7"/>
                </a:cubicBezTo>
                <a:close/>
              </a:path>
            </a:pathLst>
          </a:custGeom>
          <a:solidFill>
            <a:srgbClr val="DDDDDD"/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56" name="Oval 73"/>
          <p:cNvSpPr>
            <a:spLocks noChangeAspect="1" noChangeArrowheads="1"/>
          </p:cNvSpPr>
          <p:nvPr/>
        </p:nvSpPr>
        <p:spPr bwMode="auto">
          <a:xfrm>
            <a:off x="2268538" y="5160963"/>
            <a:ext cx="366712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C</a:t>
            </a:r>
          </a:p>
        </p:txBody>
      </p:sp>
      <p:sp>
        <p:nvSpPr>
          <p:cNvPr id="9257" name="Oval 74"/>
          <p:cNvSpPr>
            <a:spLocks noChangeAspect="1" noChangeArrowheads="1"/>
          </p:cNvSpPr>
          <p:nvPr/>
        </p:nvSpPr>
        <p:spPr bwMode="auto">
          <a:xfrm>
            <a:off x="895350" y="5160963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B</a:t>
            </a:r>
          </a:p>
        </p:txBody>
      </p:sp>
      <p:sp>
        <p:nvSpPr>
          <p:cNvPr id="9258" name="Oval 75"/>
          <p:cNvSpPr>
            <a:spLocks noChangeAspect="1" noChangeArrowheads="1"/>
          </p:cNvSpPr>
          <p:nvPr/>
        </p:nvSpPr>
        <p:spPr bwMode="auto">
          <a:xfrm>
            <a:off x="2266950" y="4354513"/>
            <a:ext cx="366713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9259" name="Oval 76"/>
          <p:cNvSpPr>
            <a:spLocks noChangeAspect="1" noChangeArrowheads="1"/>
          </p:cNvSpPr>
          <p:nvPr/>
        </p:nvSpPr>
        <p:spPr bwMode="auto">
          <a:xfrm>
            <a:off x="1504950" y="59690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E</a:t>
            </a:r>
          </a:p>
        </p:txBody>
      </p:sp>
      <p:cxnSp>
        <p:nvCxnSpPr>
          <p:cNvPr id="9260" name="AutoShape 77"/>
          <p:cNvCxnSpPr>
            <a:cxnSpLocks noChangeAspect="1" noChangeShapeType="1"/>
            <a:stCxn id="9258" idx="2"/>
            <a:endCxn id="9257" idx="0"/>
          </p:cNvCxnSpPr>
          <p:nvPr/>
        </p:nvCxnSpPr>
        <p:spPr bwMode="auto">
          <a:xfrm rot="10800000" flipV="1">
            <a:off x="1077913" y="4537075"/>
            <a:ext cx="1168400" cy="61277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1" name="AutoShape 78"/>
          <p:cNvCxnSpPr>
            <a:cxnSpLocks noChangeAspect="1" noChangeShapeType="1"/>
            <a:stCxn id="9259" idx="2"/>
            <a:endCxn id="9257" idx="4"/>
          </p:cNvCxnSpPr>
          <p:nvPr/>
        </p:nvCxnSpPr>
        <p:spPr bwMode="auto">
          <a:xfrm rot="10800000">
            <a:off x="1077913" y="5535613"/>
            <a:ext cx="415925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2" name="AutoShape 79"/>
          <p:cNvCxnSpPr>
            <a:cxnSpLocks noChangeAspect="1" noChangeShapeType="1"/>
            <a:stCxn id="9259" idx="6"/>
            <a:endCxn id="9256" idx="3"/>
          </p:cNvCxnSpPr>
          <p:nvPr/>
        </p:nvCxnSpPr>
        <p:spPr bwMode="auto">
          <a:xfrm flipV="1">
            <a:off x="1879600" y="5492750"/>
            <a:ext cx="441325" cy="658813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3" name="AutoShape 80"/>
          <p:cNvCxnSpPr>
            <a:cxnSpLocks noChangeAspect="1" noChangeShapeType="1"/>
            <a:stCxn id="9258" idx="4"/>
            <a:endCxn id="9256" idx="0"/>
          </p:cNvCxnSpPr>
          <p:nvPr/>
        </p:nvCxnSpPr>
        <p:spPr bwMode="auto">
          <a:xfrm>
            <a:off x="2449513" y="4738688"/>
            <a:ext cx="1587" cy="4016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4" name="AutoShape 81"/>
          <p:cNvCxnSpPr>
            <a:cxnSpLocks noChangeAspect="1" noChangeShapeType="1"/>
            <a:stCxn id="9257" idx="6"/>
            <a:endCxn id="9256" idx="2"/>
          </p:cNvCxnSpPr>
          <p:nvPr/>
        </p:nvCxnSpPr>
        <p:spPr bwMode="auto">
          <a:xfrm>
            <a:off x="1270000" y="5343525"/>
            <a:ext cx="9779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65" name="Oval 82"/>
          <p:cNvSpPr>
            <a:spLocks noChangeAspect="1" noChangeArrowheads="1"/>
          </p:cNvSpPr>
          <p:nvPr/>
        </p:nvSpPr>
        <p:spPr bwMode="auto">
          <a:xfrm>
            <a:off x="3630613" y="5160963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D</a:t>
            </a:r>
          </a:p>
        </p:txBody>
      </p:sp>
      <p:cxnSp>
        <p:nvCxnSpPr>
          <p:cNvPr id="9266" name="AutoShape 83"/>
          <p:cNvCxnSpPr>
            <a:cxnSpLocks noChangeAspect="1" noChangeShapeType="1"/>
            <a:stCxn id="9269" idx="6"/>
            <a:endCxn id="9265" idx="4"/>
          </p:cNvCxnSpPr>
          <p:nvPr/>
        </p:nvCxnSpPr>
        <p:spPr bwMode="auto">
          <a:xfrm flipV="1">
            <a:off x="3394075" y="5535613"/>
            <a:ext cx="419100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7" name="AutoShape 84"/>
          <p:cNvCxnSpPr>
            <a:cxnSpLocks noChangeAspect="1" noChangeShapeType="1"/>
            <a:stCxn id="9265" idx="0"/>
            <a:endCxn id="9258" idx="6"/>
          </p:cNvCxnSpPr>
          <p:nvPr/>
        </p:nvCxnSpPr>
        <p:spPr bwMode="auto">
          <a:xfrm rot="5400000" flipH="1">
            <a:off x="2925762" y="4262438"/>
            <a:ext cx="612775" cy="1162050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8" name="AutoShape 85"/>
          <p:cNvCxnSpPr>
            <a:cxnSpLocks noChangeAspect="1" noChangeShapeType="1"/>
            <a:stCxn id="9256" idx="6"/>
            <a:endCxn id="9265" idx="2"/>
          </p:cNvCxnSpPr>
          <p:nvPr/>
        </p:nvCxnSpPr>
        <p:spPr bwMode="auto">
          <a:xfrm>
            <a:off x="2652713" y="5343525"/>
            <a:ext cx="966787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69" name="Oval 86"/>
          <p:cNvSpPr>
            <a:spLocks noChangeAspect="1" noChangeArrowheads="1"/>
          </p:cNvSpPr>
          <p:nvPr/>
        </p:nvSpPr>
        <p:spPr bwMode="auto">
          <a:xfrm>
            <a:off x="3019425" y="59690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F</a:t>
            </a:r>
          </a:p>
        </p:txBody>
      </p:sp>
      <p:cxnSp>
        <p:nvCxnSpPr>
          <p:cNvPr id="9270" name="AutoShape 87"/>
          <p:cNvCxnSpPr>
            <a:cxnSpLocks noChangeAspect="1" noChangeShapeType="1"/>
            <a:stCxn id="9256" idx="5"/>
            <a:endCxn id="9269" idx="2"/>
          </p:cNvCxnSpPr>
          <p:nvPr/>
        </p:nvCxnSpPr>
        <p:spPr bwMode="auto">
          <a:xfrm rot="16200000" flipH="1">
            <a:off x="2465387" y="5608638"/>
            <a:ext cx="658813" cy="427038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71" name="Text Box 88"/>
          <p:cNvSpPr txBox="1">
            <a:spLocks noChangeArrowheads="1"/>
          </p:cNvSpPr>
          <p:nvPr/>
        </p:nvSpPr>
        <p:spPr bwMode="auto">
          <a:xfrm>
            <a:off x="2501900" y="41259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0</a:t>
            </a:r>
          </a:p>
        </p:txBody>
      </p:sp>
      <p:sp>
        <p:nvSpPr>
          <p:cNvPr id="9272" name="Text Box 89"/>
          <p:cNvSpPr txBox="1">
            <a:spLocks noChangeArrowheads="1"/>
          </p:cNvSpPr>
          <p:nvPr/>
        </p:nvSpPr>
        <p:spPr bwMode="auto">
          <a:xfrm>
            <a:off x="3892550" y="49530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 b="1" u="sng" dirty="0">
                <a:solidFill>
                  <a:schemeClr val="tx2"/>
                </a:solidFill>
                <a:latin typeface="Times New Roman" charset="0"/>
                <a:sym typeface="Symbol" charset="2"/>
              </a:rPr>
              <a:t>3</a:t>
            </a:r>
          </a:p>
        </p:txBody>
      </p:sp>
      <p:sp>
        <p:nvSpPr>
          <p:cNvPr id="9273" name="Text Box 90"/>
          <p:cNvSpPr txBox="1">
            <a:spLocks noChangeArrowheads="1"/>
          </p:cNvSpPr>
          <p:nvPr/>
        </p:nvSpPr>
        <p:spPr bwMode="auto">
          <a:xfrm>
            <a:off x="2533650" y="49530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2</a:t>
            </a:r>
          </a:p>
        </p:txBody>
      </p:sp>
      <p:sp>
        <p:nvSpPr>
          <p:cNvPr id="9274" name="Text Box 91"/>
          <p:cNvSpPr txBox="1">
            <a:spLocks noChangeArrowheads="1"/>
          </p:cNvSpPr>
          <p:nvPr/>
        </p:nvSpPr>
        <p:spPr bwMode="auto">
          <a:xfrm>
            <a:off x="1162050" y="49530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8</a:t>
            </a:r>
          </a:p>
        </p:txBody>
      </p:sp>
      <p:sp>
        <p:nvSpPr>
          <p:cNvPr id="9275" name="Text Box 92"/>
          <p:cNvSpPr txBox="1">
            <a:spLocks noChangeArrowheads="1"/>
          </p:cNvSpPr>
          <p:nvPr/>
        </p:nvSpPr>
        <p:spPr bwMode="auto">
          <a:xfrm>
            <a:off x="1435100" y="5676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 b="1" u="sng" dirty="0">
                <a:solidFill>
                  <a:schemeClr val="tx2"/>
                </a:solidFill>
                <a:latin typeface="Times New Roman" charset="0"/>
                <a:sym typeface="Symbol" charset="2"/>
              </a:rPr>
              <a:t>5</a:t>
            </a:r>
          </a:p>
        </p:txBody>
      </p:sp>
      <p:sp>
        <p:nvSpPr>
          <p:cNvPr id="9276" name="Text Box 93"/>
          <p:cNvSpPr txBox="1">
            <a:spLocks noChangeArrowheads="1"/>
          </p:cNvSpPr>
          <p:nvPr/>
        </p:nvSpPr>
        <p:spPr bwMode="auto">
          <a:xfrm>
            <a:off x="3181350" y="5676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 b="1" u="sng" dirty="0">
                <a:solidFill>
                  <a:schemeClr val="tx2"/>
                </a:solidFill>
                <a:latin typeface="Times New Roman" charset="0"/>
                <a:sym typeface="Symbol" charset="2"/>
              </a:rPr>
              <a:t>11</a:t>
            </a:r>
          </a:p>
        </p:txBody>
      </p:sp>
      <p:sp>
        <p:nvSpPr>
          <p:cNvPr id="9277" name="Text Box 94"/>
          <p:cNvSpPr txBox="1">
            <a:spLocks noChangeArrowheads="1"/>
          </p:cNvSpPr>
          <p:nvPr/>
        </p:nvSpPr>
        <p:spPr bwMode="auto">
          <a:xfrm>
            <a:off x="3340100" y="4368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4</a:t>
            </a:r>
          </a:p>
        </p:txBody>
      </p:sp>
      <p:sp>
        <p:nvSpPr>
          <p:cNvPr id="9278" name="Text Box 95"/>
          <p:cNvSpPr txBox="1">
            <a:spLocks noChangeArrowheads="1"/>
          </p:cNvSpPr>
          <p:nvPr/>
        </p:nvSpPr>
        <p:spPr bwMode="auto">
          <a:xfrm>
            <a:off x="1200150" y="44307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8</a:t>
            </a:r>
          </a:p>
        </p:txBody>
      </p:sp>
      <p:sp>
        <p:nvSpPr>
          <p:cNvPr id="9279" name="Text Box 96"/>
          <p:cNvSpPr txBox="1">
            <a:spLocks noChangeArrowheads="1"/>
          </p:cNvSpPr>
          <p:nvPr/>
        </p:nvSpPr>
        <p:spPr bwMode="auto">
          <a:xfrm>
            <a:off x="1581150" y="50403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7</a:t>
            </a:r>
          </a:p>
        </p:txBody>
      </p:sp>
      <p:sp>
        <p:nvSpPr>
          <p:cNvPr id="9280" name="Text Box 97"/>
          <p:cNvSpPr txBox="1">
            <a:spLocks noChangeArrowheads="1"/>
          </p:cNvSpPr>
          <p:nvPr/>
        </p:nvSpPr>
        <p:spPr bwMode="auto">
          <a:xfrm>
            <a:off x="3028950" y="50403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1</a:t>
            </a:r>
          </a:p>
        </p:txBody>
      </p:sp>
      <p:sp>
        <p:nvSpPr>
          <p:cNvPr id="9281" name="Text Box 98"/>
          <p:cNvSpPr txBox="1">
            <a:spLocks noChangeArrowheads="1"/>
          </p:cNvSpPr>
          <p:nvPr/>
        </p:nvSpPr>
        <p:spPr bwMode="auto">
          <a:xfrm>
            <a:off x="895350" y="58404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2</a:t>
            </a:r>
          </a:p>
        </p:txBody>
      </p:sp>
      <p:sp>
        <p:nvSpPr>
          <p:cNvPr id="9282" name="Text Box 99"/>
          <p:cNvSpPr txBox="1">
            <a:spLocks noChangeArrowheads="1"/>
          </p:cNvSpPr>
          <p:nvPr/>
        </p:nvSpPr>
        <p:spPr bwMode="auto">
          <a:xfrm>
            <a:off x="3638550" y="58404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5</a:t>
            </a:r>
          </a:p>
        </p:txBody>
      </p:sp>
      <p:sp>
        <p:nvSpPr>
          <p:cNvPr id="9283" name="Text Box 100"/>
          <p:cNvSpPr txBox="1">
            <a:spLocks noChangeArrowheads="1"/>
          </p:cNvSpPr>
          <p:nvPr/>
        </p:nvSpPr>
        <p:spPr bwMode="auto">
          <a:xfrm>
            <a:off x="2114550" y="47355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2</a:t>
            </a:r>
          </a:p>
        </p:txBody>
      </p:sp>
      <p:sp>
        <p:nvSpPr>
          <p:cNvPr id="9284" name="Text Box 101"/>
          <p:cNvSpPr txBox="1">
            <a:spLocks noChangeArrowheads="1"/>
          </p:cNvSpPr>
          <p:nvPr/>
        </p:nvSpPr>
        <p:spPr bwMode="auto">
          <a:xfrm>
            <a:off x="1962150" y="55737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3</a:t>
            </a:r>
          </a:p>
        </p:txBody>
      </p:sp>
      <p:sp>
        <p:nvSpPr>
          <p:cNvPr id="9285" name="Text Box 102"/>
          <p:cNvSpPr txBox="1">
            <a:spLocks noChangeArrowheads="1"/>
          </p:cNvSpPr>
          <p:nvPr/>
        </p:nvSpPr>
        <p:spPr bwMode="auto">
          <a:xfrm>
            <a:off x="2609850" y="55737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9</a:t>
            </a:r>
          </a:p>
        </p:txBody>
      </p:sp>
      <p:grpSp>
        <p:nvGrpSpPr>
          <p:cNvPr id="9286" name="Group 165"/>
          <p:cNvGrpSpPr>
            <a:grpSpLocks/>
          </p:cNvGrpSpPr>
          <p:nvPr/>
        </p:nvGrpSpPr>
        <p:grpSpPr bwMode="auto">
          <a:xfrm>
            <a:off x="5391150" y="1430338"/>
            <a:ext cx="3390900" cy="2227262"/>
            <a:chOff x="3396" y="901"/>
            <a:chExt cx="2136" cy="1403"/>
          </a:xfrm>
        </p:grpSpPr>
        <p:sp>
          <p:nvSpPr>
            <p:cNvPr id="9318" name="Freeform 103"/>
            <p:cNvSpPr>
              <a:spLocks/>
            </p:cNvSpPr>
            <p:nvPr/>
          </p:nvSpPr>
          <p:spPr bwMode="auto">
            <a:xfrm>
              <a:off x="4053" y="901"/>
              <a:ext cx="1479" cy="1042"/>
            </a:xfrm>
            <a:custGeom>
              <a:avLst/>
              <a:gdLst>
                <a:gd name="T0" fmla="*/ 447 w 1479"/>
                <a:gd name="T1" fmla="*/ 23 h 1042"/>
                <a:gd name="T2" fmla="*/ 1113 w 1479"/>
                <a:gd name="T3" fmla="*/ 149 h 1042"/>
                <a:gd name="T4" fmla="*/ 1413 w 1479"/>
                <a:gd name="T5" fmla="*/ 917 h 1042"/>
                <a:gd name="T6" fmla="*/ 717 w 1479"/>
                <a:gd name="T7" fmla="*/ 899 h 1042"/>
                <a:gd name="T8" fmla="*/ 249 w 1479"/>
                <a:gd name="T9" fmla="*/ 983 h 1042"/>
                <a:gd name="T10" fmla="*/ 69 w 1479"/>
                <a:gd name="T11" fmla="*/ 646 h 1042"/>
                <a:gd name="T12" fmla="*/ 63 w 1479"/>
                <a:gd name="T13" fmla="*/ 166 h 1042"/>
                <a:gd name="T14" fmla="*/ 447 w 1479"/>
                <a:gd name="T15" fmla="*/ 23 h 10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9"/>
                <a:gd name="T25" fmla="*/ 0 h 1042"/>
                <a:gd name="T26" fmla="*/ 1479 w 1479"/>
                <a:gd name="T27" fmla="*/ 1042 h 10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9" h="1042">
                  <a:moveTo>
                    <a:pt x="447" y="23"/>
                  </a:moveTo>
                  <a:cubicBezTo>
                    <a:pt x="622" y="20"/>
                    <a:pt x="952" y="0"/>
                    <a:pt x="1113" y="149"/>
                  </a:cubicBezTo>
                  <a:cubicBezTo>
                    <a:pt x="1274" y="298"/>
                    <a:pt x="1479" y="792"/>
                    <a:pt x="1413" y="917"/>
                  </a:cubicBezTo>
                  <a:cubicBezTo>
                    <a:pt x="1347" y="1042"/>
                    <a:pt x="911" y="888"/>
                    <a:pt x="717" y="899"/>
                  </a:cubicBezTo>
                  <a:cubicBezTo>
                    <a:pt x="523" y="910"/>
                    <a:pt x="357" y="1025"/>
                    <a:pt x="249" y="983"/>
                  </a:cubicBezTo>
                  <a:cubicBezTo>
                    <a:pt x="141" y="941"/>
                    <a:pt x="100" y="782"/>
                    <a:pt x="69" y="646"/>
                  </a:cubicBezTo>
                  <a:cubicBezTo>
                    <a:pt x="38" y="510"/>
                    <a:pt x="0" y="270"/>
                    <a:pt x="63" y="166"/>
                  </a:cubicBezTo>
                  <a:cubicBezTo>
                    <a:pt x="126" y="62"/>
                    <a:pt x="272" y="26"/>
                    <a:pt x="447" y="23"/>
                  </a:cubicBez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319" name="Oval 104"/>
            <p:cNvSpPr>
              <a:spLocks noChangeAspect="1" noChangeArrowheads="1"/>
            </p:cNvSpPr>
            <p:nvPr/>
          </p:nvSpPr>
          <p:spPr bwMode="auto">
            <a:xfrm>
              <a:off x="4261" y="1564"/>
              <a:ext cx="231" cy="23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C</a:t>
              </a:r>
            </a:p>
          </p:txBody>
        </p:sp>
        <p:sp>
          <p:nvSpPr>
            <p:cNvPr id="9320" name="Oval 105"/>
            <p:cNvSpPr>
              <a:spLocks noChangeAspect="1" noChangeArrowheads="1"/>
            </p:cNvSpPr>
            <p:nvPr/>
          </p:nvSpPr>
          <p:spPr bwMode="auto">
            <a:xfrm>
              <a:off x="3396" y="1564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B</a:t>
              </a:r>
            </a:p>
          </p:txBody>
        </p:sp>
        <p:sp>
          <p:nvSpPr>
            <p:cNvPr id="9321" name="Oval 106"/>
            <p:cNvSpPr>
              <a:spLocks noChangeAspect="1" noChangeArrowheads="1"/>
            </p:cNvSpPr>
            <p:nvPr/>
          </p:nvSpPr>
          <p:spPr bwMode="auto">
            <a:xfrm>
              <a:off x="4260" y="1056"/>
              <a:ext cx="231" cy="23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9322" name="Oval 107"/>
            <p:cNvSpPr>
              <a:spLocks noChangeAspect="1" noChangeArrowheads="1"/>
            </p:cNvSpPr>
            <p:nvPr/>
          </p:nvSpPr>
          <p:spPr bwMode="auto">
            <a:xfrm>
              <a:off x="3780" y="2073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E</a:t>
              </a:r>
            </a:p>
          </p:txBody>
        </p:sp>
        <p:cxnSp>
          <p:nvCxnSpPr>
            <p:cNvPr id="9323" name="AutoShape 108"/>
            <p:cNvCxnSpPr>
              <a:cxnSpLocks noChangeAspect="1" noChangeShapeType="1"/>
              <a:stCxn id="9321" idx="2"/>
              <a:endCxn id="9320" idx="0"/>
            </p:cNvCxnSpPr>
            <p:nvPr/>
          </p:nvCxnSpPr>
          <p:spPr bwMode="auto">
            <a:xfrm rot="10800000" flipV="1">
              <a:off x="3511" y="1171"/>
              <a:ext cx="736" cy="386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4" name="AutoShape 109"/>
            <p:cNvCxnSpPr>
              <a:cxnSpLocks noChangeAspect="1" noChangeShapeType="1"/>
              <a:stCxn id="9322" idx="2"/>
              <a:endCxn id="9320" idx="4"/>
            </p:cNvCxnSpPr>
            <p:nvPr/>
          </p:nvCxnSpPr>
          <p:spPr bwMode="auto">
            <a:xfrm rot="10800000">
              <a:off x="3511" y="1800"/>
              <a:ext cx="262" cy="388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5" name="AutoShape 110"/>
            <p:cNvCxnSpPr>
              <a:cxnSpLocks noChangeAspect="1" noChangeShapeType="1"/>
              <a:stCxn id="9322" idx="6"/>
              <a:endCxn id="9319" idx="3"/>
            </p:cNvCxnSpPr>
            <p:nvPr/>
          </p:nvCxnSpPr>
          <p:spPr bwMode="auto">
            <a:xfrm flipV="1">
              <a:off x="4016" y="1773"/>
              <a:ext cx="278" cy="415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6" name="AutoShape 111"/>
            <p:cNvCxnSpPr>
              <a:cxnSpLocks noChangeAspect="1" noChangeShapeType="1"/>
              <a:stCxn id="9321" idx="4"/>
              <a:endCxn id="9319" idx="0"/>
            </p:cNvCxnSpPr>
            <p:nvPr/>
          </p:nvCxnSpPr>
          <p:spPr bwMode="auto">
            <a:xfrm>
              <a:off x="4375" y="1298"/>
              <a:ext cx="1" cy="25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7" name="AutoShape 112"/>
            <p:cNvCxnSpPr>
              <a:cxnSpLocks noChangeAspect="1" noChangeShapeType="1"/>
              <a:stCxn id="9320" idx="6"/>
              <a:endCxn id="9319" idx="2"/>
            </p:cNvCxnSpPr>
            <p:nvPr/>
          </p:nvCxnSpPr>
          <p:spPr bwMode="auto">
            <a:xfrm>
              <a:off x="3632" y="1679"/>
              <a:ext cx="61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28" name="Oval 113"/>
            <p:cNvSpPr>
              <a:spLocks noChangeAspect="1" noChangeArrowheads="1"/>
            </p:cNvSpPr>
            <p:nvPr/>
          </p:nvSpPr>
          <p:spPr bwMode="auto">
            <a:xfrm>
              <a:off x="5119" y="1564"/>
              <a:ext cx="231" cy="23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chemeClr val="tx2"/>
                  </a:solidFill>
                </a:rPr>
                <a:t>D</a:t>
              </a:r>
            </a:p>
          </p:txBody>
        </p:sp>
        <p:cxnSp>
          <p:nvCxnSpPr>
            <p:cNvPr id="9329" name="AutoShape 114"/>
            <p:cNvCxnSpPr>
              <a:cxnSpLocks noChangeAspect="1" noChangeShapeType="1"/>
              <a:stCxn id="9332" idx="6"/>
              <a:endCxn id="9328" idx="4"/>
            </p:cNvCxnSpPr>
            <p:nvPr/>
          </p:nvCxnSpPr>
          <p:spPr bwMode="auto">
            <a:xfrm flipV="1">
              <a:off x="4970" y="1806"/>
              <a:ext cx="264" cy="382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30" name="AutoShape 115"/>
            <p:cNvCxnSpPr>
              <a:cxnSpLocks noChangeAspect="1" noChangeShapeType="1"/>
              <a:stCxn id="9328" idx="0"/>
              <a:endCxn id="9321" idx="6"/>
            </p:cNvCxnSpPr>
            <p:nvPr/>
          </p:nvCxnSpPr>
          <p:spPr bwMode="auto">
            <a:xfrm rot="5400000" flipH="1">
              <a:off x="4678" y="995"/>
              <a:ext cx="380" cy="732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31" name="AutoShape 116"/>
            <p:cNvCxnSpPr>
              <a:cxnSpLocks noChangeAspect="1" noChangeShapeType="1"/>
              <a:stCxn id="9319" idx="6"/>
              <a:endCxn id="9328" idx="2"/>
            </p:cNvCxnSpPr>
            <p:nvPr/>
          </p:nvCxnSpPr>
          <p:spPr bwMode="auto">
            <a:xfrm>
              <a:off x="4503" y="1679"/>
              <a:ext cx="603" cy="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32" name="Oval 117"/>
            <p:cNvSpPr>
              <a:spLocks noChangeAspect="1" noChangeArrowheads="1"/>
            </p:cNvSpPr>
            <p:nvPr/>
          </p:nvSpPr>
          <p:spPr bwMode="auto">
            <a:xfrm>
              <a:off x="4734" y="2073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/>
                <a:t>F</a:t>
              </a:r>
            </a:p>
          </p:txBody>
        </p:sp>
        <p:cxnSp>
          <p:nvCxnSpPr>
            <p:cNvPr id="9333" name="AutoShape 118"/>
            <p:cNvCxnSpPr>
              <a:cxnSpLocks noChangeAspect="1" noChangeShapeType="1"/>
              <a:stCxn id="9319" idx="5"/>
              <a:endCxn id="9332" idx="2"/>
            </p:cNvCxnSpPr>
            <p:nvPr/>
          </p:nvCxnSpPr>
          <p:spPr bwMode="auto">
            <a:xfrm rot="16200000" flipH="1">
              <a:off x="4385" y="1846"/>
              <a:ext cx="415" cy="269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34" name="Text Box 119"/>
            <p:cNvSpPr txBox="1">
              <a:spLocks noChangeArrowheads="1"/>
            </p:cNvSpPr>
            <p:nvPr/>
          </p:nvSpPr>
          <p:spPr bwMode="auto">
            <a:xfrm>
              <a:off x="4408" y="91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chemeClr val="tx2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9335" name="Text Box 120"/>
            <p:cNvSpPr txBox="1">
              <a:spLocks noChangeArrowheads="1"/>
            </p:cNvSpPr>
            <p:nvPr/>
          </p:nvSpPr>
          <p:spPr bwMode="auto">
            <a:xfrm>
              <a:off x="5284" y="143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chemeClr val="tx2"/>
                  </a:solidFill>
                  <a:latin typeface="Times New Roman" charset="0"/>
                  <a:sym typeface="Symbol" charset="2"/>
                </a:rPr>
                <a:t>3</a:t>
              </a:r>
            </a:p>
          </p:txBody>
        </p:sp>
        <p:sp>
          <p:nvSpPr>
            <p:cNvPr id="9336" name="Text Box 121"/>
            <p:cNvSpPr txBox="1">
              <a:spLocks noChangeArrowheads="1"/>
            </p:cNvSpPr>
            <p:nvPr/>
          </p:nvSpPr>
          <p:spPr bwMode="auto">
            <a:xfrm>
              <a:off x="4428" y="143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chemeClr val="tx2"/>
                  </a:solidFill>
                  <a:latin typeface="Times New Roman" charset="0"/>
                  <a:sym typeface="Symbol" charset="2"/>
                </a:rPr>
                <a:t>2</a:t>
              </a:r>
            </a:p>
          </p:txBody>
        </p:sp>
        <p:sp>
          <p:nvSpPr>
            <p:cNvPr id="9337" name="Text Box 122"/>
            <p:cNvSpPr txBox="1">
              <a:spLocks noChangeArrowheads="1"/>
            </p:cNvSpPr>
            <p:nvPr/>
          </p:nvSpPr>
          <p:spPr bwMode="auto">
            <a:xfrm>
              <a:off x="3564" y="143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chemeClr val="tx2"/>
                  </a:solidFill>
                  <a:latin typeface="Times New Roman" charset="0"/>
                  <a:sym typeface="Symbol" charset="2"/>
                </a:rPr>
                <a:t>8</a:t>
              </a:r>
            </a:p>
          </p:txBody>
        </p:sp>
        <p:sp>
          <p:nvSpPr>
            <p:cNvPr id="9338" name="Text Box 123"/>
            <p:cNvSpPr txBox="1">
              <a:spLocks noChangeArrowheads="1"/>
            </p:cNvSpPr>
            <p:nvPr/>
          </p:nvSpPr>
          <p:spPr bwMode="auto">
            <a:xfrm>
              <a:off x="3736" y="188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chemeClr val="tx2"/>
                  </a:solidFill>
                  <a:latin typeface="Times New Roman" charset="0"/>
                  <a:sym typeface="Symbol" charset="2"/>
                </a:rPr>
                <a:t>5</a:t>
              </a:r>
            </a:p>
          </p:txBody>
        </p:sp>
        <p:sp>
          <p:nvSpPr>
            <p:cNvPr id="9339" name="Text Box 124"/>
            <p:cNvSpPr txBox="1">
              <a:spLocks noChangeArrowheads="1"/>
            </p:cNvSpPr>
            <p:nvPr/>
          </p:nvSpPr>
          <p:spPr bwMode="auto">
            <a:xfrm>
              <a:off x="4848" y="188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 b="1" u="sng" dirty="0">
                  <a:solidFill>
                    <a:schemeClr val="tx2"/>
                  </a:solidFill>
                  <a:latin typeface="Times New Roman" charset="0"/>
                  <a:sym typeface="Symbol" charset="2"/>
                </a:rPr>
                <a:t>8</a:t>
              </a:r>
            </a:p>
          </p:txBody>
        </p:sp>
        <p:sp>
          <p:nvSpPr>
            <p:cNvPr id="9340" name="Text Box 125"/>
            <p:cNvSpPr txBox="1">
              <a:spLocks noChangeArrowheads="1"/>
            </p:cNvSpPr>
            <p:nvPr/>
          </p:nvSpPr>
          <p:spPr bwMode="auto">
            <a:xfrm>
              <a:off x="4936" y="1065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latin typeface="Times New Roman" charset="0"/>
                </a:rPr>
                <a:t>4</a:t>
              </a:r>
            </a:p>
          </p:txBody>
        </p:sp>
        <p:sp>
          <p:nvSpPr>
            <p:cNvPr id="9341" name="Text Box 126"/>
            <p:cNvSpPr txBox="1">
              <a:spLocks noChangeArrowheads="1"/>
            </p:cNvSpPr>
            <p:nvPr/>
          </p:nvSpPr>
          <p:spPr bwMode="auto">
            <a:xfrm>
              <a:off x="3588" y="110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chemeClr val="tx2"/>
                  </a:solidFill>
                  <a:latin typeface="Times New Roman" charset="0"/>
                </a:rPr>
                <a:t>8</a:t>
              </a:r>
            </a:p>
          </p:txBody>
        </p:sp>
        <p:sp>
          <p:nvSpPr>
            <p:cNvPr id="9342" name="Text Box 127"/>
            <p:cNvSpPr txBox="1">
              <a:spLocks noChangeArrowheads="1"/>
            </p:cNvSpPr>
            <p:nvPr/>
          </p:nvSpPr>
          <p:spPr bwMode="auto">
            <a:xfrm>
              <a:off x="3828" y="148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latin typeface="Times New Roman" charset="0"/>
                </a:rPr>
                <a:t>7</a:t>
              </a:r>
            </a:p>
          </p:txBody>
        </p:sp>
        <p:sp>
          <p:nvSpPr>
            <p:cNvPr id="9343" name="Text Box 128"/>
            <p:cNvSpPr txBox="1">
              <a:spLocks noChangeArrowheads="1"/>
            </p:cNvSpPr>
            <p:nvPr/>
          </p:nvSpPr>
          <p:spPr bwMode="auto">
            <a:xfrm>
              <a:off x="4740" y="148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chemeClr val="tx2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9344" name="Text Box 129"/>
            <p:cNvSpPr txBox="1">
              <a:spLocks noChangeArrowheads="1"/>
            </p:cNvSpPr>
            <p:nvPr/>
          </p:nvSpPr>
          <p:spPr bwMode="auto">
            <a:xfrm>
              <a:off x="3396" y="199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latin typeface="Times New Roman" charset="0"/>
                </a:rPr>
                <a:t>2</a:t>
              </a:r>
            </a:p>
          </p:txBody>
        </p:sp>
        <p:sp>
          <p:nvSpPr>
            <p:cNvPr id="9345" name="Text Box 130"/>
            <p:cNvSpPr txBox="1">
              <a:spLocks noChangeArrowheads="1"/>
            </p:cNvSpPr>
            <p:nvPr/>
          </p:nvSpPr>
          <p:spPr bwMode="auto">
            <a:xfrm>
              <a:off x="5124" y="199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chemeClr val="tx2"/>
                  </a:solidFill>
                  <a:latin typeface="Times New Roman" charset="0"/>
                </a:rPr>
                <a:t>5</a:t>
              </a:r>
            </a:p>
          </p:txBody>
        </p:sp>
        <p:sp>
          <p:nvSpPr>
            <p:cNvPr id="9346" name="Text Box 131"/>
            <p:cNvSpPr txBox="1">
              <a:spLocks noChangeArrowheads="1"/>
            </p:cNvSpPr>
            <p:nvPr/>
          </p:nvSpPr>
          <p:spPr bwMode="auto">
            <a:xfrm>
              <a:off x="4164" y="129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chemeClr val="tx2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9347" name="Text Box 132"/>
            <p:cNvSpPr txBox="1">
              <a:spLocks noChangeArrowheads="1"/>
            </p:cNvSpPr>
            <p:nvPr/>
          </p:nvSpPr>
          <p:spPr bwMode="auto">
            <a:xfrm>
              <a:off x="4068" y="182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chemeClr val="tx2"/>
                  </a:solidFill>
                  <a:latin typeface="Times New Roman" charset="0"/>
                </a:rPr>
                <a:t>3</a:t>
              </a:r>
            </a:p>
          </p:txBody>
        </p:sp>
        <p:sp>
          <p:nvSpPr>
            <p:cNvPr id="9348" name="Text Box 133"/>
            <p:cNvSpPr txBox="1">
              <a:spLocks noChangeArrowheads="1"/>
            </p:cNvSpPr>
            <p:nvPr/>
          </p:nvSpPr>
          <p:spPr bwMode="auto">
            <a:xfrm>
              <a:off x="4476" y="182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ko-KR" sz="1800">
                  <a:latin typeface="Times New Roman" charset="0"/>
                </a:rPr>
                <a:t>9</a:t>
              </a:r>
            </a:p>
          </p:txBody>
        </p:sp>
      </p:grpSp>
      <p:sp>
        <p:nvSpPr>
          <p:cNvPr id="9287" name="Freeform 134"/>
          <p:cNvSpPr>
            <a:spLocks/>
          </p:cNvSpPr>
          <p:nvPr/>
        </p:nvSpPr>
        <p:spPr bwMode="auto">
          <a:xfrm>
            <a:off x="5756275" y="4114800"/>
            <a:ext cx="3105150" cy="2390775"/>
          </a:xfrm>
          <a:custGeom>
            <a:avLst/>
            <a:gdLst>
              <a:gd name="T0" fmla="*/ 1406525 w 1956"/>
              <a:gd name="T1" fmla="*/ 36513 h 1506"/>
              <a:gd name="T2" fmla="*/ 2463800 w 1956"/>
              <a:gd name="T3" fmla="*/ 236538 h 1506"/>
              <a:gd name="T4" fmla="*/ 2940050 w 1956"/>
              <a:gd name="T5" fmla="*/ 1455737 h 1506"/>
              <a:gd name="T6" fmla="*/ 1473200 w 1956"/>
              <a:gd name="T7" fmla="*/ 1476375 h 1506"/>
              <a:gd name="T8" fmla="*/ 863600 w 1956"/>
              <a:gd name="T9" fmla="*/ 2247900 h 1506"/>
              <a:gd name="T10" fmla="*/ 177800 w 1956"/>
              <a:gd name="T11" fmla="*/ 2295525 h 1506"/>
              <a:gd name="T12" fmla="*/ 53975 w 1956"/>
              <a:gd name="T13" fmla="*/ 1676400 h 1506"/>
              <a:gd name="T14" fmla="*/ 501650 w 1956"/>
              <a:gd name="T15" fmla="*/ 1400175 h 1506"/>
              <a:gd name="T16" fmla="*/ 806450 w 1956"/>
              <a:gd name="T17" fmla="*/ 1025525 h 1506"/>
              <a:gd name="T18" fmla="*/ 796925 w 1956"/>
              <a:gd name="T19" fmla="*/ 263525 h 1506"/>
              <a:gd name="T20" fmla="*/ 1406525 w 1956"/>
              <a:gd name="T21" fmla="*/ 36513 h 15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56"/>
              <a:gd name="T34" fmla="*/ 0 h 1506"/>
              <a:gd name="T35" fmla="*/ 1956 w 1956"/>
              <a:gd name="T36" fmla="*/ 1506 h 15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56" h="1506">
                <a:moveTo>
                  <a:pt x="886" y="23"/>
                </a:moveTo>
                <a:cubicBezTo>
                  <a:pt x="1061" y="20"/>
                  <a:pt x="1391" y="0"/>
                  <a:pt x="1552" y="149"/>
                </a:cubicBezTo>
                <a:cubicBezTo>
                  <a:pt x="1713" y="298"/>
                  <a:pt x="1956" y="787"/>
                  <a:pt x="1852" y="917"/>
                </a:cubicBezTo>
                <a:cubicBezTo>
                  <a:pt x="1748" y="1047"/>
                  <a:pt x="1146" y="847"/>
                  <a:pt x="928" y="930"/>
                </a:cubicBezTo>
                <a:cubicBezTo>
                  <a:pt x="710" y="1013"/>
                  <a:pt x="680" y="1330"/>
                  <a:pt x="544" y="1416"/>
                </a:cubicBezTo>
                <a:cubicBezTo>
                  <a:pt x="408" y="1502"/>
                  <a:pt x="197" y="1506"/>
                  <a:pt x="112" y="1446"/>
                </a:cubicBezTo>
                <a:cubicBezTo>
                  <a:pt x="27" y="1386"/>
                  <a:pt x="0" y="1150"/>
                  <a:pt x="34" y="1056"/>
                </a:cubicBezTo>
                <a:cubicBezTo>
                  <a:pt x="68" y="962"/>
                  <a:pt x="237" y="950"/>
                  <a:pt x="316" y="882"/>
                </a:cubicBezTo>
                <a:cubicBezTo>
                  <a:pt x="395" y="814"/>
                  <a:pt x="477" y="765"/>
                  <a:pt x="508" y="646"/>
                </a:cubicBezTo>
                <a:cubicBezTo>
                  <a:pt x="539" y="527"/>
                  <a:pt x="439" y="270"/>
                  <a:pt x="502" y="166"/>
                </a:cubicBezTo>
                <a:cubicBezTo>
                  <a:pt x="565" y="62"/>
                  <a:pt x="711" y="26"/>
                  <a:pt x="886" y="23"/>
                </a:cubicBezTo>
                <a:close/>
              </a:path>
            </a:pathLst>
          </a:custGeom>
          <a:solidFill>
            <a:srgbClr val="DDDDDD"/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88" name="Oval 135"/>
          <p:cNvSpPr>
            <a:spLocks noChangeAspect="1" noChangeArrowheads="1"/>
          </p:cNvSpPr>
          <p:nvPr/>
        </p:nvSpPr>
        <p:spPr bwMode="auto">
          <a:xfrm>
            <a:off x="6783388" y="5167313"/>
            <a:ext cx="366712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C</a:t>
            </a:r>
          </a:p>
        </p:txBody>
      </p:sp>
      <p:sp>
        <p:nvSpPr>
          <p:cNvPr id="9289" name="Oval 136"/>
          <p:cNvSpPr>
            <a:spLocks noChangeAspect="1" noChangeArrowheads="1"/>
          </p:cNvSpPr>
          <p:nvPr/>
        </p:nvSpPr>
        <p:spPr bwMode="auto">
          <a:xfrm>
            <a:off x="5410200" y="5167313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B</a:t>
            </a:r>
          </a:p>
        </p:txBody>
      </p:sp>
      <p:sp>
        <p:nvSpPr>
          <p:cNvPr id="9290" name="Oval 137"/>
          <p:cNvSpPr>
            <a:spLocks noChangeAspect="1" noChangeArrowheads="1"/>
          </p:cNvSpPr>
          <p:nvPr/>
        </p:nvSpPr>
        <p:spPr bwMode="auto">
          <a:xfrm>
            <a:off x="6781800" y="4360863"/>
            <a:ext cx="366713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9291" name="Oval 138"/>
          <p:cNvSpPr>
            <a:spLocks noChangeAspect="1" noChangeArrowheads="1"/>
          </p:cNvSpPr>
          <p:nvPr/>
        </p:nvSpPr>
        <p:spPr bwMode="auto">
          <a:xfrm>
            <a:off x="6019800" y="5975350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</a:rPr>
              <a:t>E</a:t>
            </a:r>
          </a:p>
        </p:txBody>
      </p:sp>
      <p:cxnSp>
        <p:nvCxnSpPr>
          <p:cNvPr id="9292" name="AutoShape 139"/>
          <p:cNvCxnSpPr>
            <a:cxnSpLocks noChangeAspect="1" noChangeShapeType="1"/>
            <a:stCxn id="9290" idx="2"/>
            <a:endCxn id="9289" idx="0"/>
          </p:cNvCxnSpPr>
          <p:nvPr/>
        </p:nvCxnSpPr>
        <p:spPr bwMode="auto">
          <a:xfrm rot="10800000" flipV="1">
            <a:off x="5592763" y="4543425"/>
            <a:ext cx="1168400" cy="612775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93" name="AutoShape 140"/>
          <p:cNvCxnSpPr>
            <a:cxnSpLocks noChangeAspect="1" noChangeShapeType="1"/>
            <a:stCxn id="9291" idx="2"/>
            <a:endCxn id="9289" idx="4"/>
          </p:cNvCxnSpPr>
          <p:nvPr/>
        </p:nvCxnSpPr>
        <p:spPr bwMode="auto">
          <a:xfrm rot="10800000">
            <a:off x="5592763" y="5541963"/>
            <a:ext cx="406400" cy="615950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94" name="AutoShape 141"/>
          <p:cNvCxnSpPr>
            <a:cxnSpLocks noChangeAspect="1" noChangeShapeType="1"/>
            <a:stCxn id="9291" idx="6"/>
            <a:endCxn id="9288" idx="3"/>
          </p:cNvCxnSpPr>
          <p:nvPr/>
        </p:nvCxnSpPr>
        <p:spPr bwMode="auto">
          <a:xfrm flipV="1">
            <a:off x="6403975" y="5499100"/>
            <a:ext cx="431800" cy="658813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95" name="AutoShape 142"/>
          <p:cNvCxnSpPr>
            <a:cxnSpLocks noChangeAspect="1" noChangeShapeType="1"/>
            <a:stCxn id="9290" idx="4"/>
            <a:endCxn id="9288" idx="0"/>
          </p:cNvCxnSpPr>
          <p:nvPr/>
        </p:nvCxnSpPr>
        <p:spPr bwMode="auto">
          <a:xfrm>
            <a:off x="6964363" y="4745038"/>
            <a:ext cx="1587" cy="4016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96" name="AutoShape 143"/>
          <p:cNvCxnSpPr>
            <a:cxnSpLocks noChangeAspect="1" noChangeShapeType="1"/>
            <a:stCxn id="9289" idx="6"/>
            <a:endCxn id="9288" idx="2"/>
          </p:cNvCxnSpPr>
          <p:nvPr/>
        </p:nvCxnSpPr>
        <p:spPr bwMode="auto">
          <a:xfrm>
            <a:off x="5784850" y="5349875"/>
            <a:ext cx="9779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97" name="Oval 144"/>
          <p:cNvSpPr>
            <a:spLocks noChangeAspect="1" noChangeArrowheads="1"/>
          </p:cNvSpPr>
          <p:nvPr/>
        </p:nvSpPr>
        <p:spPr bwMode="auto">
          <a:xfrm>
            <a:off x="8145463" y="5167313"/>
            <a:ext cx="366712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</a:rPr>
              <a:t>D</a:t>
            </a:r>
          </a:p>
        </p:txBody>
      </p:sp>
      <p:cxnSp>
        <p:nvCxnSpPr>
          <p:cNvPr id="9298" name="AutoShape 145"/>
          <p:cNvCxnSpPr>
            <a:cxnSpLocks noChangeAspect="1" noChangeShapeType="1"/>
            <a:stCxn id="9301" idx="6"/>
            <a:endCxn id="9297" idx="4"/>
          </p:cNvCxnSpPr>
          <p:nvPr/>
        </p:nvCxnSpPr>
        <p:spPr bwMode="auto">
          <a:xfrm flipV="1">
            <a:off x="7908925" y="5551488"/>
            <a:ext cx="419100" cy="60642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99" name="AutoShape 146"/>
          <p:cNvCxnSpPr>
            <a:cxnSpLocks noChangeAspect="1" noChangeShapeType="1"/>
            <a:stCxn id="9297" idx="0"/>
            <a:endCxn id="9290" idx="6"/>
          </p:cNvCxnSpPr>
          <p:nvPr/>
        </p:nvCxnSpPr>
        <p:spPr bwMode="auto">
          <a:xfrm rot="5400000" flipH="1">
            <a:off x="7445375" y="4264025"/>
            <a:ext cx="603250" cy="1162050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00" name="AutoShape 147"/>
          <p:cNvCxnSpPr>
            <a:cxnSpLocks noChangeAspect="1" noChangeShapeType="1"/>
            <a:stCxn id="9288" idx="6"/>
            <a:endCxn id="9297" idx="2"/>
          </p:cNvCxnSpPr>
          <p:nvPr/>
        </p:nvCxnSpPr>
        <p:spPr bwMode="auto">
          <a:xfrm>
            <a:off x="7167563" y="5349875"/>
            <a:ext cx="95726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01" name="Oval 148"/>
          <p:cNvSpPr>
            <a:spLocks noChangeAspect="1" noChangeArrowheads="1"/>
          </p:cNvSpPr>
          <p:nvPr/>
        </p:nvSpPr>
        <p:spPr bwMode="auto">
          <a:xfrm>
            <a:off x="7534275" y="597535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F</a:t>
            </a:r>
          </a:p>
        </p:txBody>
      </p:sp>
      <p:cxnSp>
        <p:nvCxnSpPr>
          <p:cNvPr id="9302" name="AutoShape 149"/>
          <p:cNvCxnSpPr>
            <a:cxnSpLocks noChangeAspect="1" noChangeShapeType="1"/>
            <a:stCxn id="9288" idx="5"/>
            <a:endCxn id="9301" idx="2"/>
          </p:cNvCxnSpPr>
          <p:nvPr/>
        </p:nvCxnSpPr>
        <p:spPr bwMode="auto">
          <a:xfrm rot="16200000" flipH="1">
            <a:off x="6980237" y="5614988"/>
            <a:ext cx="658813" cy="427038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03" name="Text Box 150"/>
          <p:cNvSpPr txBox="1">
            <a:spLocks noChangeArrowheads="1"/>
          </p:cNvSpPr>
          <p:nvPr/>
        </p:nvSpPr>
        <p:spPr bwMode="auto">
          <a:xfrm>
            <a:off x="7016750" y="41322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0</a:t>
            </a:r>
          </a:p>
        </p:txBody>
      </p:sp>
      <p:sp>
        <p:nvSpPr>
          <p:cNvPr id="9304" name="Text Box 151"/>
          <p:cNvSpPr txBox="1">
            <a:spLocks noChangeArrowheads="1"/>
          </p:cNvSpPr>
          <p:nvPr/>
        </p:nvSpPr>
        <p:spPr bwMode="auto">
          <a:xfrm>
            <a:off x="8407400" y="49593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3</a:t>
            </a:r>
          </a:p>
        </p:txBody>
      </p:sp>
      <p:sp>
        <p:nvSpPr>
          <p:cNvPr id="9305" name="Text Box 152"/>
          <p:cNvSpPr txBox="1">
            <a:spLocks noChangeArrowheads="1"/>
          </p:cNvSpPr>
          <p:nvPr/>
        </p:nvSpPr>
        <p:spPr bwMode="auto">
          <a:xfrm>
            <a:off x="7048500" y="49593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2</a:t>
            </a:r>
          </a:p>
        </p:txBody>
      </p:sp>
      <p:sp>
        <p:nvSpPr>
          <p:cNvPr id="9306" name="Text Box 153"/>
          <p:cNvSpPr txBox="1">
            <a:spLocks noChangeArrowheads="1"/>
          </p:cNvSpPr>
          <p:nvPr/>
        </p:nvSpPr>
        <p:spPr bwMode="auto">
          <a:xfrm>
            <a:off x="5676900" y="49593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 b="1" u="sng" dirty="0">
                <a:solidFill>
                  <a:schemeClr val="tx2"/>
                </a:solidFill>
                <a:latin typeface="Times New Roman" charset="0"/>
                <a:sym typeface="Symbol" charset="2"/>
              </a:rPr>
              <a:t>7</a:t>
            </a:r>
          </a:p>
        </p:txBody>
      </p:sp>
      <p:sp>
        <p:nvSpPr>
          <p:cNvPr id="9307" name="Text Box 154"/>
          <p:cNvSpPr txBox="1">
            <a:spLocks noChangeArrowheads="1"/>
          </p:cNvSpPr>
          <p:nvPr/>
        </p:nvSpPr>
        <p:spPr bwMode="auto">
          <a:xfrm>
            <a:off x="5949950" y="56832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5</a:t>
            </a:r>
          </a:p>
        </p:txBody>
      </p:sp>
      <p:sp>
        <p:nvSpPr>
          <p:cNvPr id="9308" name="Text Box 155"/>
          <p:cNvSpPr txBox="1">
            <a:spLocks noChangeArrowheads="1"/>
          </p:cNvSpPr>
          <p:nvPr/>
        </p:nvSpPr>
        <p:spPr bwMode="auto">
          <a:xfrm>
            <a:off x="7715250" y="56832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8</a:t>
            </a:r>
          </a:p>
        </p:txBody>
      </p:sp>
      <p:sp>
        <p:nvSpPr>
          <p:cNvPr id="9309" name="Text Box 156"/>
          <p:cNvSpPr txBox="1">
            <a:spLocks noChangeArrowheads="1"/>
          </p:cNvSpPr>
          <p:nvPr/>
        </p:nvSpPr>
        <p:spPr bwMode="auto">
          <a:xfrm>
            <a:off x="7854950" y="43751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4</a:t>
            </a:r>
          </a:p>
        </p:txBody>
      </p:sp>
      <p:sp>
        <p:nvSpPr>
          <p:cNvPr id="9310" name="Text Box 157"/>
          <p:cNvSpPr txBox="1">
            <a:spLocks noChangeArrowheads="1"/>
          </p:cNvSpPr>
          <p:nvPr/>
        </p:nvSpPr>
        <p:spPr bwMode="auto">
          <a:xfrm>
            <a:off x="5715000" y="44370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8</a:t>
            </a:r>
          </a:p>
        </p:txBody>
      </p:sp>
      <p:sp>
        <p:nvSpPr>
          <p:cNvPr id="9311" name="Text Box 158"/>
          <p:cNvSpPr txBox="1">
            <a:spLocks noChangeArrowheads="1"/>
          </p:cNvSpPr>
          <p:nvPr/>
        </p:nvSpPr>
        <p:spPr bwMode="auto">
          <a:xfrm>
            <a:off x="6096000" y="50466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7</a:t>
            </a:r>
          </a:p>
        </p:txBody>
      </p:sp>
      <p:sp>
        <p:nvSpPr>
          <p:cNvPr id="9312" name="Text Box 159"/>
          <p:cNvSpPr txBox="1">
            <a:spLocks noChangeArrowheads="1"/>
          </p:cNvSpPr>
          <p:nvPr/>
        </p:nvSpPr>
        <p:spPr bwMode="auto">
          <a:xfrm>
            <a:off x="7543800" y="50466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1</a:t>
            </a:r>
          </a:p>
        </p:txBody>
      </p:sp>
      <p:sp>
        <p:nvSpPr>
          <p:cNvPr id="9313" name="Text Box 160"/>
          <p:cNvSpPr txBox="1">
            <a:spLocks noChangeArrowheads="1"/>
          </p:cNvSpPr>
          <p:nvPr/>
        </p:nvSpPr>
        <p:spPr bwMode="auto">
          <a:xfrm>
            <a:off x="5410200" y="58467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2</a:t>
            </a:r>
          </a:p>
        </p:txBody>
      </p:sp>
      <p:sp>
        <p:nvSpPr>
          <p:cNvPr id="9314" name="Text Box 161"/>
          <p:cNvSpPr txBox="1">
            <a:spLocks noChangeArrowheads="1"/>
          </p:cNvSpPr>
          <p:nvPr/>
        </p:nvSpPr>
        <p:spPr bwMode="auto">
          <a:xfrm>
            <a:off x="8153400" y="58467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5</a:t>
            </a:r>
          </a:p>
        </p:txBody>
      </p:sp>
      <p:sp>
        <p:nvSpPr>
          <p:cNvPr id="9315" name="Text Box 162"/>
          <p:cNvSpPr txBox="1">
            <a:spLocks noChangeArrowheads="1"/>
          </p:cNvSpPr>
          <p:nvPr/>
        </p:nvSpPr>
        <p:spPr bwMode="auto">
          <a:xfrm>
            <a:off x="6629400" y="47418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2</a:t>
            </a:r>
          </a:p>
        </p:txBody>
      </p:sp>
      <p:sp>
        <p:nvSpPr>
          <p:cNvPr id="9316" name="Text Box 163"/>
          <p:cNvSpPr txBox="1">
            <a:spLocks noChangeArrowheads="1"/>
          </p:cNvSpPr>
          <p:nvPr/>
        </p:nvSpPr>
        <p:spPr bwMode="auto">
          <a:xfrm>
            <a:off x="6477000" y="55800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3</a:t>
            </a:r>
          </a:p>
        </p:txBody>
      </p:sp>
      <p:sp>
        <p:nvSpPr>
          <p:cNvPr id="9317" name="Text Box 164"/>
          <p:cNvSpPr txBox="1">
            <a:spLocks noChangeArrowheads="1"/>
          </p:cNvSpPr>
          <p:nvPr/>
        </p:nvSpPr>
        <p:spPr bwMode="auto">
          <a:xfrm>
            <a:off x="7124700" y="55800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80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2" grpId="0" animBg="1"/>
      <p:bldP spid="9223" grpId="0" animBg="1"/>
      <p:bldP spid="9224" grpId="0" animBg="1"/>
      <p:bldP spid="9225" grpId="0" animBg="1"/>
      <p:bldP spid="9231" grpId="0" animBg="1"/>
      <p:bldP spid="9235" grpId="0" animBg="1"/>
      <p:bldP spid="9240" grpId="0"/>
      <p:bldP spid="9241" grpId="0"/>
      <p:bldP spid="9242" grpId="0"/>
      <p:bldP spid="9243" grpId="0"/>
      <p:bldP spid="9244" grpId="0"/>
      <p:bldP spid="9245" grpId="0"/>
      <p:bldP spid="9246" grpId="0"/>
      <p:bldP spid="9247" grpId="0"/>
      <p:bldP spid="9248" grpId="0"/>
      <p:bldP spid="9249" grpId="0"/>
      <p:bldP spid="9250" grpId="0"/>
      <p:bldP spid="9251" grpId="0"/>
      <p:bldP spid="9252" grpId="0"/>
      <p:bldP spid="9253" grpId="0"/>
      <p:bldP spid="9254" grpId="0"/>
      <p:bldP spid="9255" grpId="0" animBg="1"/>
      <p:bldP spid="9256" grpId="0" animBg="1"/>
      <p:bldP spid="9257" grpId="0" animBg="1"/>
      <p:bldP spid="9258" grpId="0" animBg="1"/>
      <p:bldP spid="9259" grpId="0" animBg="1"/>
      <p:bldP spid="9265" grpId="0" animBg="1"/>
      <p:bldP spid="9269" grpId="0" animBg="1"/>
      <p:bldP spid="9271" grpId="0"/>
      <p:bldP spid="9272" grpId="0"/>
      <p:bldP spid="9273" grpId="0"/>
      <p:bldP spid="9274" grpId="0"/>
      <p:bldP spid="9275" grpId="0"/>
      <p:bldP spid="9276" grpId="0"/>
      <p:bldP spid="9277" grpId="0"/>
      <p:bldP spid="9278" grpId="0"/>
      <p:bldP spid="9279" grpId="0"/>
      <p:bldP spid="9280" grpId="0"/>
      <p:bldP spid="9281" grpId="0"/>
      <p:bldP spid="9282" grpId="0"/>
      <p:bldP spid="9283" grpId="0"/>
      <p:bldP spid="9284" grpId="0"/>
      <p:bldP spid="9285" grpId="0"/>
      <p:bldP spid="9287" grpId="0" animBg="1"/>
      <p:bldP spid="9288" grpId="0" animBg="1"/>
      <p:bldP spid="9289" grpId="0" animBg="1"/>
      <p:bldP spid="9290" grpId="0" animBg="1"/>
      <p:bldP spid="9291" grpId="0" animBg="1"/>
      <p:bldP spid="9297" grpId="0" animBg="1"/>
      <p:bldP spid="9301" grpId="0" animBg="1"/>
      <p:bldP spid="9303" grpId="0"/>
      <p:bldP spid="9304" grpId="0"/>
      <p:bldP spid="9305" grpId="0"/>
      <p:bldP spid="9306" grpId="0"/>
      <p:bldP spid="9307" grpId="0"/>
      <p:bldP spid="9308" grpId="0"/>
      <p:bldP spid="9309" grpId="0"/>
      <p:bldP spid="9310" grpId="0"/>
      <p:bldP spid="9311" grpId="0"/>
      <p:bldP spid="9312" grpId="0"/>
      <p:bldP spid="9313" grpId="0"/>
      <p:bldP spid="9314" grpId="0"/>
      <p:bldP spid="9315" grpId="0"/>
      <p:bldP spid="9316" grpId="0"/>
      <p:bldP spid="93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Example (cont.)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10245" name="Freeform 2051"/>
          <p:cNvSpPr>
            <a:spLocks/>
          </p:cNvSpPr>
          <p:nvPr/>
        </p:nvSpPr>
        <p:spPr bwMode="auto">
          <a:xfrm>
            <a:off x="668338" y="1695450"/>
            <a:ext cx="3711575" cy="2387600"/>
          </a:xfrm>
          <a:custGeom>
            <a:avLst/>
            <a:gdLst>
              <a:gd name="T0" fmla="*/ 2017712 w 2338"/>
              <a:gd name="T1" fmla="*/ 0 h 1504"/>
              <a:gd name="T2" fmla="*/ 3168649 w 2338"/>
              <a:gd name="T3" fmla="*/ 292100 h 1504"/>
              <a:gd name="T4" fmla="*/ 3503613 w 2338"/>
              <a:gd name="T5" fmla="*/ 1508125 h 1504"/>
              <a:gd name="T6" fmla="*/ 1922462 w 2338"/>
              <a:gd name="T7" fmla="*/ 1514475 h 1504"/>
              <a:gd name="T8" fmla="*/ 1455737 w 2338"/>
              <a:gd name="T9" fmla="*/ 2181225 h 1504"/>
              <a:gd name="T10" fmla="*/ 665162 w 2338"/>
              <a:gd name="T11" fmla="*/ 2352675 h 1504"/>
              <a:gd name="T12" fmla="*/ 160337 w 2338"/>
              <a:gd name="T13" fmla="*/ 1971675 h 1504"/>
              <a:gd name="T14" fmla="*/ 65087 w 2338"/>
              <a:gd name="T15" fmla="*/ 990600 h 1504"/>
              <a:gd name="T16" fmla="*/ 550862 w 2338"/>
              <a:gd name="T17" fmla="*/ 219075 h 1504"/>
              <a:gd name="T18" fmla="*/ 1370012 w 2338"/>
              <a:gd name="T19" fmla="*/ 47625 h 1504"/>
              <a:gd name="T20" fmla="*/ 2017712 w 2338"/>
              <a:gd name="T21" fmla="*/ 0 h 15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38"/>
              <a:gd name="T34" fmla="*/ 0 h 1504"/>
              <a:gd name="T35" fmla="*/ 2338 w 2338"/>
              <a:gd name="T36" fmla="*/ 1504 h 15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38" h="1504">
                <a:moveTo>
                  <a:pt x="1271" y="0"/>
                </a:moveTo>
                <a:cubicBezTo>
                  <a:pt x="1459" y="15"/>
                  <a:pt x="1840" y="26"/>
                  <a:pt x="1996" y="184"/>
                </a:cubicBezTo>
                <a:cubicBezTo>
                  <a:pt x="2152" y="342"/>
                  <a:pt x="2338" y="822"/>
                  <a:pt x="2207" y="950"/>
                </a:cubicBezTo>
                <a:cubicBezTo>
                  <a:pt x="2076" y="1078"/>
                  <a:pt x="1426" y="883"/>
                  <a:pt x="1211" y="954"/>
                </a:cubicBezTo>
                <a:cubicBezTo>
                  <a:pt x="996" y="1025"/>
                  <a:pt x="1049" y="1286"/>
                  <a:pt x="917" y="1374"/>
                </a:cubicBezTo>
                <a:cubicBezTo>
                  <a:pt x="785" y="1462"/>
                  <a:pt x="555" y="1504"/>
                  <a:pt x="419" y="1482"/>
                </a:cubicBezTo>
                <a:cubicBezTo>
                  <a:pt x="283" y="1460"/>
                  <a:pt x="164" y="1385"/>
                  <a:pt x="101" y="1242"/>
                </a:cubicBezTo>
                <a:cubicBezTo>
                  <a:pt x="38" y="1099"/>
                  <a:pt x="0" y="808"/>
                  <a:pt x="41" y="624"/>
                </a:cubicBezTo>
                <a:cubicBezTo>
                  <a:pt x="82" y="440"/>
                  <a:pt x="210" y="237"/>
                  <a:pt x="347" y="138"/>
                </a:cubicBezTo>
                <a:cubicBezTo>
                  <a:pt x="484" y="39"/>
                  <a:pt x="709" y="53"/>
                  <a:pt x="863" y="30"/>
                </a:cubicBezTo>
                <a:cubicBezTo>
                  <a:pt x="1017" y="7"/>
                  <a:pt x="1186" y="6"/>
                  <a:pt x="1271" y="0"/>
                </a:cubicBezTo>
                <a:close/>
              </a:path>
            </a:pathLst>
          </a:custGeom>
          <a:solidFill>
            <a:srgbClr val="DDDDDD"/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46" name="Oval 2052"/>
          <p:cNvSpPr>
            <a:spLocks noChangeAspect="1" noChangeArrowheads="1"/>
          </p:cNvSpPr>
          <p:nvPr/>
        </p:nvSpPr>
        <p:spPr bwMode="auto">
          <a:xfrm>
            <a:off x="2192338" y="2711450"/>
            <a:ext cx="366712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C</a:t>
            </a:r>
          </a:p>
        </p:txBody>
      </p:sp>
      <p:sp>
        <p:nvSpPr>
          <p:cNvPr id="10247" name="Oval 2053"/>
          <p:cNvSpPr>
            <a:spLocks noChangeAspect="1" noChangeArrowheads="1"/>
          </p:cNvSpPr>
          <p:nvPr/>
        </p:nvSpPr>
        <p:spPr bwMode="auto">
          <a:xfrm>
            <a:off x="819150" y="2711450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10248" name="Oval 2054"/>
          <p:cNvSpPr>
            <a:spLocks noChangeAspect="1" noChangeArrowheads="1"/>
          </p:cNvSpPr>
          <p:nvPr/>
        </p:nvSpPr>
        <p:spPr bwMode="auto">
          <a:xfrm>
            <a:off x="2190750" y="1905000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0249" name="Oval 2055"/>
          <p:cNvSpPr>
            <a:spLocks noChangeAspect="1" noChangeArrowheads="1"/>
          </p:cNvSpPr>
          <p:nvPr/>
        </p:nvSpPr>
        <p:spPr bwMode="auto">
          <a:xfrm>
            <a:off x="1428750" y="3519488"/>
            <a:ext cx="366713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</a:rPr>
              <a:t>E</a:t>
            </a:r>
          </a:p>
        </p:txBody>
      </p:sp>
      <p:cxnSp>
        <p:nvCxnSpPr>
          <p:cNvPr id="10250" name="AutoShape 2056"/>
          <p:cNvCxnSpPr>
            <a:cxnSpLocks noChangeAspect="1" noChangeShapeType="1"/>
            <a:stCxn id="10248" idx="2"/>
            <a:endCxn id="10247" idx="0"/>
          </p:cNvCxnSpPr>
          <p:nvPr/>
        </p:nvCxnSpPr>
        <p:spPr bwMode="auto">
          <a:xfrm rot="10800000" flipV="1">
            <a:off x="1001713" y="2087563"/>
            <a:ext cx="1168400" cy="603250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1" name="AutoShape 2057"/>
          <p:cNvCxnSpPr>
            <a:cxnSpLocks noChangeAspect="1" noChangeShapeType="1"/>
            <a:stCxn id="10249" idx="2"/>
            <a:endCxn id="10247" idx="4"/>
          </p:cNvCxnSpPr>
          <p:nvPr/>
        </p:nvCxnSpPr>
        <p:spPr bwMode="auto">
          <a:xfrm rot="10800000">
            <a:off x="1001713" y="3095625"/>
            <a:ext cx="406400" cy="60642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2" name="AutoShape 2058"/>
          <p:cNvCxnSpPr>
            <a:cxnSpLocks noChangeAspect="1" noChangeShapeType="1"/>
            <a:stCxn id="10249" idx="6"/>
            <a:endCxn id="10246" idx="3"/>
          </p:cNvCxnSpPr>
          <p:nvPr/>
        </p:nvCxnSpPr>
        <p:spPr bwMode="auto">
          <a:xfrm flipV="1">
            <a:off x="1812925" y="3043238"/>
            <a:ext cx="431800" cy="658812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3" name="AutoShape 2059"/>
          <p:cNvCxnSpPr>
            <a:cxnSpLocks noChangeAspect="1" noChangeShapeType="1"/>
            <a:stCxn id="10248" idx="4"/>
            <a:endCxn id="10246" idx="0"/>
          </p:cNvCxnSpPr>
          <p:nvPr/>
        </p:nvCxnSpPr>
        <p:spPr bwMode="auto">
          <a:xfrm>
            <a:off x="2373313" y="2289175"/>
            <a:ext cx="1587" cy="40163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4" name="AutoShape 2060"/>
          <p:cNvCxnSpPr>
            <a:cxnSpLocks noChangeAspect="1" noChangeShapeType="1"/>
            <a:stCxn id="10247" idx="6"/>
            <a:endCxn id="10246" idx="2"/>
          </p:cNvCxnSpPr>
          <p:nvPr/>
        </p:nvCxnSpPr>
        <p:spPr bwMode="auto">
          <a:xfrm>
            <a:off x="1203325" y="2894013"/>
            <a:ext cx="9683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5" name="Oval 2061"/>
          <p:cNvSpPr>
            <a:spLocks noChangeAspect="1" noChangeArrowheads="1"/>
          </p:cNvSpPr>
          <p:nvPr/>
        </p:nvSpPr>
        <p:spPr bwMode="auto">
          <a:xfrm>
            <a:off x="3554413" y="2711450"/>
            <a:ext cx="366712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</a:rPr>
              <a:t>D</a:t>
            </a:r>
          </a:p>
        </p:txBody>
      </p:sp>
      <p:cxnSp>
        <p:nvCxnSpPr>
          <p:cNvPr id="10256" name="AutoShape 2062"/>
          <p:cNvCxnSpPr>
            <a:cxnSpLocks noChangeAspect="1" noChangeShapeType="1"/>
            <a:stCxn id="10259" idx="6"/>
            <a:endCxn id="10255" idx="4"/>
          </p:cNvCxnSpPr>
          <p:nvPr/>
        </p:nvCxnSpPr>
        <p:spPr bwMode="auto">
          <a:xfrm flipV="1">
            <a:off x="3317875" y="3095625"/>
            <a:ext cx="419100" cy="60642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7" name="AutoShape 2063"/>
          <p:cNvCxnSpPr>
            <a:cxnSpLocks noChangeAspect="1" noChangeShapeType="1"/>
            <a:stCxn id="10255" idx="0"/>
            <a:endCxn id="10248" idx="6"/>
          </p:cNvCxnSpPr>
          <p:nvPr/>
        </p:nvCxnSpPr>
        <p:spPr bwMode="auto">
          <a:xfrm rot="5400000" flipH="1">
            <a:off x="2854325" y="1808163"/>
            <a:ext cx="603250" cy="1162050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8" name="AutoShape 2064"/>
          <p:cNvCxnSpPr>
            <a:cxnSpLocks noChangeAspect="1" noChangeShapeType="1"/>
            <a:stCxn id="10246" idx="6"/>
            <a:endCxn id="10255" idx="2"/>
          </p:cNvCxnSpPr>
          <p:nvPr/>
        </p:nvCxnSpPr>
        <p:spPr bwMode="auto">
          <a:xfrm>
            <a:off x="2576513" y="2894013"/>
            <a:ext cx="95726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9" name="Oval 2065"/>
          <p:cNvSpPr>
            <a:spLocks noChangeAspect="1" noChangeArrowheads="1"/>
          </p:cNvSpPr>
          <p:nvPr/>
        </p:nvSpPr>
        <p:spPr bwMode="auto">
          <a:xfrm>
            <a:off x="2943225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F</a:t>
            </a:r>
          </a:p>
        </p:txBody>
      </p:sp>
      <p:cxnSp>
        <p:nvCxnSpPr>
          <p:cNvPr id="10260" name="AutoShape 2066"/>
          <p:cNvCxnSpPr>
            <a:cxnSpLocks noChangeAspect="1" noChangeShapeType="1"/>
            <a:stCxn id="10246" idx="5"/>
            <a:endCxn id="10259" idx="2"/>
          </p:cNvCxnSpPr>
          <p:nvPr/>
        </p:nvCxnSpPr>
        <p:spPr bwMode="auto">
          <a:xfrm rot="16200000" flipH="1">
            <a:off x="2389188" y="3159125"/>
            <a:ext cx="658812" cy="427038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1" name="Text Box 2067"/>
          <p:cNvSpPr txBox="1">
            <a:spLocks noChangeArrowheads="1"/>
          </p:cNvSpPr>
          <p:nvPr/>
        </p:nvSpPr>
        <p:spPr bwMode="auto">
          <a:xfrm>
            <a:off x="2425700" y="16764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0</a:t>
            </a:r>
          </a:p>
        </p:txBody>
      </p:sp>
      <p:sp>
        <p:nvSpPr>
          <p:cNvPr id="10262" name="Text Box 2068"/>
          <p:cNvSpPr txBox="1">
            <a:spLocks noChangeArrowheads="1"/>
          </p:cNvSpPr>
          <p:nvPr/>
        </p:nvSpPr>
        <p:spPr bwMode="auto">
          <a:xfrm>
            <a:off x="3816350" y="25034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3</a:t>
            </a:r>
          </a:p>
        </p:txBody>
      </p:sp>
      <p:sp>
        <p:nvSpPr>
          <p:cNvPr id="10263" name="Text Box 2069"/>
          <p:cNvSpPr txBox="1">
            <a:spLocks noChangeArrowheads="1"/>
          </p:cNvSpPr>
          <p:nvPr/>
        </p:nvSpPr>
        <p:spPr bwMode="auto">
          <a:xfrm>
            <a:off x="2457450" y="25034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2</a:t>
            </a:r>
          </a:p>
        </p:txBody>
      </p:sp>
      <p:sp>
        <p:nvSpPr>
          <p:cNvPr id="10264" name="Text Box 2070"/>
          <p:cNvSpPr txBox="1">
            <a:spLocks noChangeArrowheads="1"/>
          </p:cNvSpPr>
          <p:nvPr/>
        </p:nvSpPr>
        <p:spPr bwMode="auto">
          <a:xfrm>
            <a:off x="1085850" y="25034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7</a:t>
            </a:r>
          </a:p>
        </p:txBody>
      </p:sp>
      <p:sp>
        <p:nvSpPr>
          <p:cNvPr id="10265" name="Text Box 2071"/>
          <p:cNvSpPr txBox="1">
            <a:spLocks noChangeArrowheads="1"/>
          </p:cNvSpPr>
          <p:nvPr/>
        </p:nvSpPr>
        <p:spPr bwMode="auto">
          <a:xfrm>
            <a:off x="1300163" y="32273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5</a:t>
            </a:r>
          </a:p>
        </p:txBody>
      </p:sp>
      <p:sp>
        <p:nvSpPr>
          <p:cNvPr id="10266" name="Text Box 2072"/>
          <p:cNvSpPr txBox="1">
            <a:spLocks noChangeArrowheads="1"/>
          </p:cNvSpPr>
          <p:nvPr/>
        </p:nvSpPr>
        <p:spPr bwMode="auto">
          <a:xfrm>
            <a:off x="3124200" y="32273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8</a:t>
            </a:r>
          </a:p>
        </p:txBody>
      </p:sp>
      <p:sp>
        <p:nvSpPr>
          <p:cNvPr id="10267" name="Text Box 2073"/>
          <p:cNvSpPr txBox="1">
            <a:spLocks noChangeArrowheads="1"/>
          </p:cNvSpPr>
          <p:nvPr/>
        </p:nvSpPr>
        <p:spPr bwMode="auto">
          <a:xfrm>
            <a:off x="3263900" y="19192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4</a:t>
            </a:r>
          </a:p>
        </p:txBody>
      </p:sp>
      <p:sp>
        <p:nvSpPr>
          <p:cNvPr id="10268" name="Text Box 2074"/>
          <p:cNvSpPr txBox="1">
            <a:spLocks noChangeArrowheads="1"/>
          </p:cNvSpPr>
          <p:nvPr/>
        </p:nvSpPr>
        <p:spPr bwMode="auto">
          <a:xfrm>
            <a:off x="1123950" y="1981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8</a:t>
            </a:r>
          </a:p>
        </p:txBody>
      </p:sp>
      <p:sp>
        <p:nvSpPr>
          <p:cNvPr id="10269" name="Text Box 2075"/>
          <p:cNvSpPr txBox="1">
            <a:spLocks noChangeArrowheads="1"/>
          </p:cNvSpPr>
          <p:nvPr/>
        </p:nvSpPr>
        <p:spPr bwMode="auto">
          <a:xfrm>
            <a:off x="150495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7</a:t>
            </a:r>
          </a:p>
        </p:txBody>
      </p:sp>
      <p:sp>
        <p:nvSpPr>
          <p:cNvPr id="10270" name="Text Box 2076"/>
          <p:cNvSpPr txBox="1">
            <a:spLocks noChangeArrowheads="1"/>
          </p:cNvSpPr>
          <p:nvPr/>
        </p:nvSpPr>
        <p:spPr bwMode="auto">
          <a:xfrm>
            <a:off x="295275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1</a:t>
            </a:r>
          </a:p>
        </p:txBody>
      </p:sp>
      <p:sp>
        <p:nvSpPr>
          <p:cNvPr id="10271" name="Text Box 2077"/>
          <p:cNvSpPr txBox="1">
            <a:spLocks noChangeArrowheads="1"/>
          </p:cNvSpPr>
          <p:nvPr/>
        </p:nvSpPr>
        <p:spPr bwMode="auto">
          <a:xfrm>
            <a:off x="819150" y="3390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2</a:t>
            </a:r>
          </a:p>
        </p:txBody>
      </p:sp>
      <p:sp>
        <p:nvSpPr>
          <p:cNvPr id="10272" name="Text Box 2078"/>
          <p:cNvSpPr txBox="1">
            <a:spLocks noChangeArrowheads="1"/>
          </p:cNvSpPr>
          <p:nvPr/>
        </p:nvSpPr>
        <p:spPr bwMode="auto">
          <a:xfrm>
            <a:off x="3562350" y="3390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5</a:t>
            </a:r>
          </a:p>
        </p:txBody>
      </p:sp>
      <p:sp>
        <p:nvSpPr>
          <p:cNvPr id="10273" name="Text Box 2079"/>
          <p:cNvSpPr txBox="1">
            <a:spLocks noChangeArrowheads="1"/>
          </p:cNvSpPr>
          <p:nvPr/>
        </p:nvSpPr>
        <p:spPr bwMode="auto">
          <a:xfrm>
            <a:off x="2038350" y="22860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2</a:t>
            </a:r>
          </a:p>
        </p:txBody>
      </p:sp>
      <p:sp>
        <p:nvSpPr>
          <p:cNvPr id="10274" name="Text Box 2080"/>
          <p:cNvSpPr txBox="1">
            <a:spLocks noChangeArrowheads="1"/>
          </p:cNvSpPr>
          <p:nvPr/>
        </p:nvSpPr>
        <p:spPr bwMode="auto">
          <a:xfrm>
            <a:off x="188595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3</a:t>
            </a:r>
          </a:p>
        </p:txBody>
      </p:sp>
      <p:sp>
        <p:nvSpPr>
          <p:cNvPr id="10275" name="Text Box 2081"/>
          <p:cNvSpPr txBox="1">
            <a:spLocks noChangeArrowheads="1"/>
          </p:cNvSpPr>
          <p:nvPr/>
        </p:nvSpPr>
        <p:spPr bwMode="auto">
          <a:xfrm>
            <a:off x="253365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9</a:t>
            </a:r>
          </a:p>
        </p:txBody>
      </p:sp>
      <p:sp>
        <p:nvSpPr>
          <p:cNvPr id="10276" name="Freeform 2082"/>
          <p:cNvSpPr>
            <a:spLocks/>
          </p:cNvSpPr>
          <p:nvPr/>
        </p:nvSpPr>
        <p:spPr bwMode="auto">
          <a:xfrm>
            <a:off x="4930775" y="3810000"/>
            <a:ext cx="3567113" cy="2459038"/>
          </a:xfrm>
          <a:custGeom>
            <a:avLst/>
            <a:gdLst>
              <a:gd name="T0" fmla="*/ 2022475 w 2247"/>
              <a:gd name="T1" fmla="*/ 36513 h 1549"/>
              <a:gd name="T2" fmla="*/ 3079750 w 2247"/>
              <a:gd name="T3" fmla="*/ 236538 h 1549"/>
              <a:gd name="T4" fmla="*/ 3556001 w 2247"/>
              <a:gd name="T5" fmla="*/ 1455738 h 1549"/>
              <a:gd name="T6" fmla="*/ 3014662 w 2247"/>
              <a:gd name="T7" fmla="*/ 2319338 h 1549"/>
              <a:gd name="T8" fmla="*/ 717550 w 2247"/>
              <a:gd name="T9" fmla="*/ 2295526 h 1549"/>
              <a:gd name="T10" fmla="*/ 79375 w 2247"/>
              <a:gd name="T11" fmla="*/ 1647826 h 1549"/>
              <a:gd name="T12" fmla="*/ 241300 w 2247"/>
              <a:gd name="T13" fmla="*/ 723900 h 1549"/>
              <a:gd name="T14" fmla="*/ 850900 w 2247"/>
              <a:gd name="T15" fmla="*/ 219075 h 1549"/>
              <a:gd name="T16" fmla="*/ 2022475 w 2247"/>
              <a:gd name="T17" fmla="*/ 36513 h 15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47"/>
              <a:gd name="T28" fmla="*/ 0 h 1549"/>
              <a:gd name="T29" fmla="*/ 2247 w 2247"/>
              <a:gd name="T30" fmla="*/ 1549 h 15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47" h="1549">
                <a:moveTo>
                  <a:pt x="1274" y="23"/>
                </a:moveTo>
                <a:cubicBezTo>
                  <a:pt x="1508" y="25"/>
                  <a:pt x="1779" y="0"/>
                  <a:pt x="1940" y="149"/>
                </a:cubicBezTo>
                <a:cubicBezTo>
                  <a:pt x="2101" y="298"/>
                  <a:pt x="2247" y="698"/>
                  <a:pt x="2240" y="917"/>
                </a:cubicBezTo>
                <a:cubicBezTo>
                  <a:pt x="2233" y="1136"/>
                  <a:pt x="2197" y="1373"/>
                  <a:pt x="1899" y="1461"/>
                </a:cubicBezTo>
                <a:cubicBezTo>
                  <a:pt x="1601" y="1549"/>
                  <a:pt x="760" y="1516"/>
                  <a:pt x="452" y="1446"/>
                </a:cubicBezTo>
                <a:cubicBezTo>
                  <a:pt x="144" y="1376"/>
                  <a:pt x="100" y="1203"/>
                  <a:pt x="50" y="1038"/>
                </a:cubicBezTo>
                <a:cubicBezTo>
                  <a:pt x="0" y="873"/>
                  <a:pt x="71" y="606"/>
                  <a:pt x="152" y="456"/>
                </a:cubicBezTo>
                <a:cubicBezTo>
                  <a:pt x="233" y="306"/>
                  <a:pt x="349" y="210"/>
                  <a:pt x="536" y="138"/>
                </a:cubicBezTo>
                <a:cubicBezTo>
                  <a:pt x="723" y="66"/>
                  <a:pt x="1040" y="21"/>
                  <a:pt x="1274" y="23"/>
                </a:cubicBezTo>
                <a:close/>
              </a:path>
            </a:pathLst>
          </a:custGeom>
          <a:solidFill>
            <a:srgbClr val="DDDDDD"/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77" name="Oval 2083"/>
          <p:cNvSpPr>
            <a:spLocks noChangeAspect="1" noChangeArrowheads="1"/>
          </p:cNvSpPr>
          <p:nvPr/>
        </p:nvSpPr>
        <p:spPr bwMode="auto">
          <a:xfrm>
            <a:off x="6573838" y="4862513"/>
            <a:ext cx="366712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/>
              <a:t>C</a:t>
            </a:r>
          </a:p>
        </p:txBody>
      </p:sp>
      <p:sp>
        <p:nvSpPr>
          <p:cNvPr id="10278" name="Oval 2084"/>
          <p:cNvSpPr>
            <a:spLocks noChangeAspect="1" noChangeArrowheads="1"/>
          </p:cNvSpPr>
          <p:nvPr/>
        </p:nvSpPr>
        <p:spPr bwMode="auto">
          <a:xfrm>
            <a:off x="5200650" y="4862513"/>
            <a:ext cx="366713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10279" name="Oval 2085"/>
          <p:cNvSpPr>
            <a:spLocks noChangeAspect="1" noChangeArrowheads="1"/>
          </p:cNvSpPr>
          <p:nvPr/>
        </p:nvSpPr>
        <p:spPr bwMode="auto">
          <a:xfrm>
            <a:off x="6572250" y="4056063"/>
            <a:ext cx="366713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0280" name="Oval 2086"/>
          <p:cNvSpPr>
            <a:spLocks noChangeAspect="1" noChangeArrowheads="1"/>
          </p:cNvSpPr>
          <p:nvPr/>
        </p:nvSpPr>
        <p:spPr bwMode="auto">
          <a:xfrm>
            <a:off x="5810250" y="5670550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</a:rPr>
              <a:t>E</a:t>
            </a:r>
          </a:p>
        </p:txBody>
      </p:sp>
      <p:cxnSp>
        <p:nvCxnSpPr>
          <p:cNvPr id="10281" name="AutoShape 2087"/>
          <p:cNvCxnSpPr>
            <a:cxnSpLocks noChangeAspect="1" noChangeShapeType="1"/>
            <a:stCxn id="10279" idx="2"/>
            <a:endCxn id="10278" idx="0"/>
          </p:cNvCxnSpPr>
          <p:nvPr/>
        </p:nvCxnSpPr>
        <p:spPr bwMode="auto">
          <a:xfrm rot="10800000" flipV="1">
            <a:off x="5383213" y="4238625"/>
            <a:ext cx="1168400" cy="603250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2" name="AutoShape 2088"/>
          <p:cNvCxnSpPr>
            <a:cxnSpLocks noChangeAspect="1" noChangeShapeType="1"/>
            <a:stCxn id="10280" idx="2"/>
            <a:endCxn id="10278" idx="4"/>
          </p:cNvCxnSpPr>
          <p:nvPr/>
        </p:nvCxnSpPr>
        <p:spPr bwMode="auto">
          <a:xfrm rot="10800000">
            <a:off x="5383213" y="5246688"/>
            <a:ext cx="406400" cy="60642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3" name="AutoShape 2089"/>
          <p:cNvCxnSpPr>
            <a:cxnSpLocks noChangeAspect="1" noChangeShapeType="1"/>
            <a:stCxn id="10280" idx="6"/>
            <a:endCxn id="10277" idx="3"/>
          </p:cNvCxnSpPr>
          <p:nvPr/>
        </p:nvCxnSpPr>
        <p:spPr bwMode="auto">
          <a:xfrm flipV="1">
            <a:off x="6194425" y="5194300"/>
            <a:ext cx="431800" cy="658813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4" name="AutoShape 2090"/>
          <p:cNvCxnSpPr>
            <a:cxnSpLocks noChangeAspect="1" noChangeShapeType="1"/>
            <a:stCxn id="10279" idx="4"/>
            <a:endCxn id="10277" idx="0"/>
          </p:cNvCxnSpPr>
          <p:nvPr/>
        </p:nvCxnSpPr>
        <p:spPr bwMode="auto">
          <a:xfrm>
            <a:off x="6754813" y="4440238"/>
            <a:ext cx="1587" cy="4016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5" name="AutoShape 2091"/>
          <p:cNvCxnSpPr>
            <a:cxnSpLocks noChangeAspect="1" noChangeShapeType="1"/>
            <a:stCxn id="10278" idx="6"/>
            <a:endCxn id="10277" idx="2"/>
          </p:cNvCxnSpPr>
          <p:nvPr/>
        </p:nvCxnSpPr>
        <p:spPr bwMode="auto">
          <a:xfrm>
            <a:off x="5584825" y="5045075"/>
            <a:ext cx="9683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86" name="Oval 2092"/>
          <p:cNvSpPr>
            <a:spLocks noChangeAspect="1" noChangeArrowheads="1"/>
          </p:cNvSpPr>
          <p:nvPr/>
        </p:nvSpPr>
        <p:spPr bwMode="auto">
          <a:xfrm>
            <a:off x="7935913" y="4862513"/>
            <a:ext cx="366712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</a:rPr>
              <a:t>D</a:t>
            </a:r>
          </a:p>
        </p:txBody>
      </p:sp>
      <p:cxnSp>
        <p:nvCxnSpPr>
          <p:cNvPr id="10287" name="AutoShape 2093"/>
          <p:cNvCxnSpPr>
            <a:cxnSpLocks noChangeAspect="1" noChangeShapeType="1"/>
            <a:stCxn id="10290" idx="6"/>
            <a:endCxn id="10286" idx="4"/>
          </p:cNvCxnSpPr>
          <p:nvPr/>
        </p:nvCxnSpPr>
        <p:spPr bwMode="auto">
          <a:xfrm flipV="1">
            <a:off x="7708900" y="5246688"/>
            <a:ext cx="409575" cy="60642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8" name="AutoShape 2094"/>
          <p:cNvCxnSpPr>
            <a:cxnSpLocks noChangeAspect="1" noChangeShapeType="1"/>
            <a:stCxn id="10286" idx="0"/>
            <a:endCxn id="10279" idx="6"/>
          </p:cNvCxnSpPr>
          <p:nvPr/>
        </p:nvCxnSpPr>
        <p:spPr bwMode="auto">
          <a:xfrm rot="5400000" flipH="1">
            <a:off x="7235825" y="3959225"/>
            <a:ext cx="603250" cy="1162050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9" name="AutoShape 2095"/>
          <p:cNvCxnSpPr>
            <a:cxnSpLocks noChangeAspect="1" noChangeShapeType="1"/>
            <a:stCxn id="10277" idx="6"/>
            <a:endCxn id="10286" idx="2"/>
          </p:cNvCxnSpPr>
          <p:nvPr/>
        </p:nvCxnSpPr>
        <p:spPr bwMode="auto">
          <a:xfrm>
            <a:off x="6958013" y="5045075"/>
            <a:ext cx="95726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90" name="Oval 2096"/>
          <p:cNvSpPr>
            <a:spLocks noChangeAspect="1" noChangeArrowheads="1"/>
          </p:cNvSpPr>
          <p:nvPr/>
        </p:nvSpPr>
        <p:spPr bwMode="auto">
          <a:xfrm>
            <a:off x="7324725" y="5670550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</a:rPr>
              <a:t>F</a:t>
            </a:r>
          </a:p>
        </p:txBody>
      </p:sp>
      <p:cxnSp>
        <p:nvCxnSpPr>
          <p:cNvPr id="10291" name="AutoShape 2097"/>
          <p:cNvCxnSpPr>
            <a:cxnSpLocks noChangeAspect="1" noChangeShapeType="1"/>
            <a:stCxn id="10277" idx="5"/>
            <a:endCxn id="10290" idx="2"/>
          </p:cNvCxnSpPr>
          <p:nvPr/>
        </p:nvCxnSpPr>
        <p:spPr bwMode="auto">
          <a:xfrm rot="16200000" flipH="1">
            <a:off x="6765925" y="5314950"/>
            <a:ext cx="658813" cy="417513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92" name="Text Box 2098"/>
          <p:cNvSpPr txBox="1">
            <a:spLocks noChangeArrowheads="1"/>
          </p:cNvSpPr>
          <p:nvPr/>
        </p:nvSpPr>
        <p:spPr bwMode="auto">
          <a:xfrm>
            <a:off x="6807200" y="38274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0</a:t>
            </a:r>
          </a:p>
        </p:txBody>
      </p:sp>
      <p:sp>
        <p:nvSpPr>
          <p:cNvPr id="10293" name="Text Box 2099"/>
          <p:cNvSpPr txBox="1">
            <a:spLocks noChangeArrowheads="1"/>
          </p:cNvSpPr>
          <p:nvPr/>
        </p:nvSpPr>
        <p:spPr bwMode="auto">
          <a:xfrm>
            <a:off x="8197850" y="46545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3</a:t>
            </a:r>
          </a:p>
        </p:txBody>
      </p:sp>
      <p:sp>
        <p:nvSpPr>
          <p:cNvPr id="10294" name="Text Box 2100"/>
          <p:cNvSpPr txBox="1">
            <a:spLocks noChangeArrowheads="1"/>
          </p:cNvSpPr>
          <p:nvPr/>
        </p:nvSpPr>
        <p:spPr bwMode="auto">
          <a:xfrm>
            <a:off x="6838950" y="46545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2</a:t>
            </a:r>
          </a:p>
        </p:txBody>
      </p:sp>
      <p:sp>
        <p:nvSpPr>
          <p:cNvPr id="10295" name="Text Box 2101"/>
          <p:cNvSpPr txBox="1">
            <a:spLocks noChangeArrowheads="1"/>
          </p:cNvSpPr>
          <p:nvPr/>
        </p:nvSpPr>
        <p:spPr bwMode="auto">
          <a:xfrm>
            <a:off x="5467350" y="46545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7</a:t>
            </a:r>
          </a:p>
        </p:txBody>
      </p:sp>
      <p:sp>
        <p:nvSpPr>
          <p:cNvPr id="10296" name="Text Box 2102"/>
          <p:cNvSpPr txBox="1">
            <a:spLocks noChangeArrowheads="1"/>
          </p:cNvSpPr>
          <p:nvPr/>
        </p:nvSpPr>
        <p:spPr bwMode="auto">
          <a:xfrm>
            <a:off x="5681663" y="53784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5</a:t>
            </a:r>
          </a:p>
        </p:txBody>
      </p:sp>
      <p:sp>
        <p:nvSpPr>
          <p:cNvPr id="10297" name="Text Box 2103"/>
          <p:cNvSpPr txBox="1">
            <a:spLocks noChangeArrowheads="1"/>
          </p:cNvSpPr>
          <p:nvPr/>
        </p:nvSpPr>
        <p:spPr bwMode="auto">
          <a:xfrm>
            <a:off x="7505700" y="53784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8</a:t>
            </a:r>
          </a:p>
        </p:txBody>
      </p:sp>
      <p:sp>
        <p:nvSpPr>
          <p:cNvPr id="10298" name="Text Box 2104"/>
          <p:cNvSpPr txBox="1">
            <a:spLocks noChangeArrowheads="1"/>
          </p:cNvSpPr>
          <p:nvPr/>
        </p:nvSpPr>
        <p:spPr bwMode="auto">
          <a:xfrm>
            <a:off x="7645400" y="40703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4</a:t>
            </a:r>
          </a:p>
        </p:txBody>
      </p:sp>
      <p:sp>
        <p:nvSpPr>
          <p:cNvPr id="10299" name="Text Box 2105"/>
          <p:cNvSpPr txBox="1">
            <a:spLocks noChangeArrowheads="1"/>
          </p:cNvSpPr>
          <p:nvPr/>
        </p:nvSpPr>
        <p:spPr bwMode="auto">
          <a:xfrm>
            <a:off x="5505450" y="41322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8</a:t>
            </a:r>
          </a:p>
        </p:txBody>
      </p:sp>
      <p:sp>
        <p:nvSpPr>
          <p:cNvPr id="10300" name="Text Box 2106"/>
          <p:cNvSpPr txBox="1">
            <a:spLocks noChangeArrowheads="1"/>
          </p:cNvSpPr>
          <p:nvPr/>
        </p:nvSpPr>
        <p:spPr bwMode="auto">
          <a:xfrm>
            <a:off x="5886450" y="47418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7</a:t>
            </a:r>
          </a:p>
        </p:txBody>
      </p:sp>
      <p:sp>
        <p:nvSpPr>
          <p:cNvPr id="10301" name="Text Box 2107"/>
          <p:cNvSpPr txBox="1">
            <a:spLocks noChangeArrowheads="1"/>
          </p:cNvSpPr>
          <p:nvPr/>
        </p:nvSpPr>
        <p:spPr bwMode="auto">
          <a:xfrm>
            <a:off x="7334250" y="47418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1</a:t>
            </a:r>
          </a:p>
        </p:txBody>
      </p:sp>
      <p:sp>
        <p:nvSpPr>
          <p:cNvPr id="10302" name="Text Box 2108"/>
          <p:cNvSpPr txBox="1">
            <a:spLocks noChangeArrowheads="1"/>
          </p:cNvSpPr>
          <p:nvPr/>
        </p:nvSpPr>
        <p:spPr bwMode="auto">
          <a:xfrm>
            <a:off x="5200650" y="55419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2</a:t>
            </a:r>
          </a:p>
        </p:txBody>
      </p:sp>
      <p:sp>
        <p:nvSpPr>
          <p:cNvPr id="10303" name="Text Box 2109"/>
          <p:cNvSpPr txBox="1">
            <a:spLocks noChangeArrowheads="1"/>
          </p:cNvSpPr>
          <p:nvPr/>
        </p:nvSpPr>
        <p:spPr bwMode="auto">
          <a:xfrm>
            <a:off x="7943850" y="55419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5</a:t>
            </a:r>
          </a:p>
        </p:txBody>
      </p:sp>
      <p:sp>
        <p:nvSpPr>
          <p:cNvPr id="10304" name="Text Box 2110"/>
          <p:cNvSpPr txBox="1">
            <a:spLocks noChangeArrowheads="1"/>
          </p:cNvSpPr>
          <p:nvPr/>
        </p:nvSpPr>
        <p:spPr bwMode="auto">
          <a:xfrm>
            <a:off x="6419850" y="44370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2</a:t>
            </a:r>
          </a:p>
        </p:txBody>
      </p:sp>
      <p:sp>
        <p:nvSpPr>
          <p:cNvPr id="10305" name="Text Box 2111"/>
          <p:cNvSpPr txBox="1">
            <a:spLocks noChangeArrowheads="1"/>
          </p:cNvSpPr>
          <p:nvPr/>
        </p:nvSpPr>
        <p:spPr bwMode="auto">
          <a:xfrm>
            <a:off x="6267450" y="52752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tx2"/>
                </a:solidFill>
                <a:latin typeface="Times New Roman" charset="0"/>
              </a:rPr>
              <a:t>3</a:t>
            </a:r>
          </a:p>
        </p:txBody>
      </p:sp>
      <p:sp>
        <p:nvSpPr>
          <p:cNvPr id="10306" name="Text Box 2112"/>
          <p:cNvSpPr txBox="1">
            <a:spLocks noChangeArrowheads="1"/>
          </p:cNvSpPr>
          <p:nvPr/>
        </p:nvSpPr>
        <p:spPr bwMode="auto">
          <a:xfrm>
            <a:off x="6915150" y="52752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ko-KR" sz="1800">
                <a:latin typeface="Times New Roman" charset="0"/>
              </a:rPr>
              <a:t>9</a:t>
            </a:r>
          </a:p>
        </p:txBody>
      </p:sp>
      <p:sp>
        <p:nvSpPr>
          <p:cNvPr id="10307" name="AutoShape 2113"/>
          <p:cNvSpPr>
            <a:spLocks noChangeArrowheads="1"/>
          </p:cNvSpPr>
          <p:nvPr/>
        </p:nvSpPr>
        <p:spPr bwMode="auto">
          <a:xfrm rot="-8100000" flipH="1" flipV="1">
            <a:off x="4510088" y="3871912"/>
            <a:ext cx="609600" cy="333375"/>
          </a:xfrm>
          <a:prstGeom prst="rightArrow">
            <a:avLst>
              <a:gd name="adj1" fmla="val 50000"/>
              <a:gd name="adj2" fmla="val 457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065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 animBg="1"/>
      <p:bldP spid="10248" grpId="0" animBg="1"/>
      <p:bldP spid="10249" grpId="0" animBg="1"/>
      <p:bldP spid="10255" grpId="0" animBg="1"/>
      <p:bldP spid="10259" grpId="0" animBg="1"/>
      <p:bldP spid="10261" grpId="0"/>
      <p:bldP spid="10262" grpId="0"/>
      <p:bldP spid="10263" grpId="0"/>
      <p:bldP spid="10264" grpId="0"/>
      <p:bldP spid="10265" grpId="0"/>
      <p:bldP spid="10266" grpId="0"/>
      <p:bldP spid="10267" grpId="0"/>
      <p:bldP spid="10268" grpId="0"/>
      <p:bldP spid="10269" grpId="0"/>
      <p:bldP spid="10270" grpId="0"/>
      <p:bldP spid="10271" grpId="0"/>
      <p:bldP spid="10272" grpId="0"/>
      <p:bldP spid="10273" grpId="0"/>
      <p:bldP spid="10274" grpId="0"/>
      <p:bldP spid="10275" grpId="0"/>
      <p:bldP spid="10276" grpId="0" animBg="1"/>
      <p:bldP spid="10277" grpId="0" animBg="1"/>
      <p:bldP spid="10278" grpId="0" animBg="1"/>
      <p:bldP spid="10279" grpId="0" animBg="1"/>
      <p:bldP spid="10280" grpId="0" animBg="1"/>
      <p:bldP spid="10286" grpId="0" animBg="1"/>
      <p:bldP spid="10290" grpId="0" animBg="1"/>
      <p:bldP spid="10292" grpId="0"/>
      <p:bldP spid="10293" grpId="0"/>
      <p:bldP spid="10294" grpId="0"/>
      <p:bldP spid="10295" grpId="0"/>
      <p:bldP spid="10296" grpId="0"/>
      <p:bldP spid="10297" grpId="0"/>
      <p:bldP spid="10298" grpId="0"/>
      <p:bldP spid="10299" grpId="0"/>
      <p:bldP spid="10300" grpId="0"/>
      <p:bldP spid="10301" grpId="0"/>
      <p:bldP spid="10302" grpId="0"/>
      <p:bldP spid="10303" grpId="0"/>
      <p:bldP spid="10304" grpId="0"/>
      <p:bldP spid="10305" grpId="0"/>
      <p:bldP spid="103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Dijkstra’s Algorithm (2)</a:t>
            </a:r>
            <a:endParaRPr lang="en-US" altLang="ko-KR" dirty="0">
              <a:ea typeface="Tahoma" charset="0"/>
              <a:cs typeface="Tahoma" charset="0"/>
            </a:endParaRPr>
          </a:p>
        </p:txBody>
      </p:sp>
      <p:sp>
        <p:nvSpPr>
          <p:cNvPr id="7174" name="Rectangle 4" descr="Rectangle: Click to edit Master text styles&#13;&#10;Second level&#13;&#10;Third level&#13;&#10;Fourth level&#13;&#10;Fifth level"/>
          <p:cNvSpPr>
            <a:spLocks noGrp="1" noChangeArrowheads="1"/>
          </p:cNvSpPr>
          <p:nvPr>
            <p:ph sz="half" idx="2"/>
          </p:nvPr>
        </p:nvSpPr>
        <p:spPr>
          <a:xfrm>
            <a:off x="4800600" y="1143000"/>
            <a:ext cx="4267200" cy="4141367"/>
          </a:xfrm>
        </p:spPr>
        <p:txBody>
          <a:bodyPr/>
          <a:lstStyle/>
          <a:p>
            <a:pPr eaLnBrk="1" hangingPunct="1"/>
            <a:r>
              <a:rPr lang="en-US" altLang="ko-KR" sz="1800" dirty="0"/>
              <a:t>We store with each vertex </a:t>
            </a:r>
            <a:r>
              <a:rPr lang="en-US" altLang="ko-KR" sz="1800" b="1" i="1" dirty="0">
                <a:latin typeface="Times New Roman" charset="0"/>
              </a:rPr>
              <a:t>v</a:t>
            </a:r>
            <a:r>
              <a:rPr lang="en-US" altLang="ko-KR" sz="1800" dirty="0"/>
              <a:t> a </a:t>
            </a:r>
            <a:r>
              <a:rPr lang="en-US" altLang="ko-KR" sz="1800" dirty="0">
                <a:solidFill>
                  <a:schemeClr val="tx2"/>
                </a:solidFill>
              </a:rPr>
              <a:t>label</a:t>
            </a:r>
            <a:r>
              <a:rPr lang="en-US" altLang="ko-KR" sz="1800" dirty="0"/>
              <a:t> </a:t>
            </a:r>
            <a:r>
              <a:rPr lang="en-US" altLang="ko-KR" sz="1800" b="1" i="1" dirty="0">
                <a:solidFill>
                  <a:schemeClr val="tx2"/>
                </a:solidFill>
                <a:latin typeface="Times New Roman" charset="0"/>
              </a:rPr>
              <a:t>d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ko-KR" sz="1800" b="1" i="1" dirty="0">
                <a:solidFill>
                  <a:schemeClr val="tx2"/>
                </a:solidFill>
                <a:latin typeface="Times New Roman" charset="0"/>
              </a:rPr>
              <a:t>v</a:t>
            </a:r>
            <a:r>
              <a:rPr lang="en-US" altLang="ko-KR" sz="1800" dirty="0">
                <a:solidFill>
                  <a:schemeClr val="tx2"/>
                </a:solidFill>
                <a:latin typeface="Times New Roman" charset="0"/>
              </a:rPr>
              <a:t>)</a:t>
            </a:r>
            <a:r>
              <a:rPr lang="en-US" altLang="ko-KR" sz="1800" dirty="0"/>
              <a:t> representing the distance of </a:t>
            </a:r>
            <a:r>
              <a:rPr lang="en-US" altLang="ko-KR" sz="1800" b="1" i="1" dirty="0">
                <a:latin typeface="Times New Roman" charset="0"/>
              </a:rPr>
              <a:t>v</a:t>
            </a:r>
            <a:r>
              <a:rPr lang="en-US" altLang="ko-KR" sz="1800" dirty="0"/>
              <a:t> from </a:t>
            </a:r>
            <a:r>
              <a:rPr lang="en-US" altLang="ko-KR" sz="1800" b="1" i="1" dirty="0">
                <a:latin typeface="Times New Roman" charset="0"/>
              </a:rPr>
              <a:t>s</a:t>
            </a:r>
            <a:r>
              <a:rPr lang="en-US" altLang="ko-KR" sz="1800" dirty="0"/>
              <a:t> in the subgraph consisting of the cloud and its adjacent vertices</a:t>
            </a:r>
          </a:p>
          <a:p>
            <a:pPr eaLnBrk="1" hangingPunct="1"/>
            <a:endParaRPr lang="en-US" altLang="ko-KR" sz="1800" dirty="0"/>
          </a:p>
          <a:p>
            <a:pPr eaLnBrk="1" hangingPunct="1"/>
            <a:r>
              <a:rPr lang="en-US" altLang="ko-KR" sz="1800" dirty="0"/>
              <a:t>At each step</a:t>
            </a:r>
          </a:p>
          <a:p>
            <a:pPr lvl="1" eaLnBrk="1" hangingPunct="1"/>
            <a:r>
              <a:rPr lang="en-US" altLang="ko-KR" sz="1600" dirty="0"/>
              <a:t>We add to the cloud the vertex </a:t>
            </a:r>
            <a:r>
              <a:rPr lang="en-US" altLang="ko-KR" sz="1600" b="1" i="1" dirty="0">
                <a:latin typeface="Times New Roman" charset="0"/>
              </a:rPr>
              <a:t>u </a:t>
            </a:r>
            <a:r>
              <a:rPr lang="en-US" altLang="ko-KR" sz="1600" dirty="0"/>
              <a:t>outside the cloud with the smallest distance label, </a:t>
            </a:r>
            <a:r>
              <a:rPr lang="en-US" altLang="ko-KR" sz="1600" b="1" i="1" dirty="0">
                <a:latin typeface="Times New Roman" charset="0"/>
              </a:rPr>
              <a:t>d</a:t>
            </a:r>
            <a:r>
              <a:rPr lang="en-US" altLang="ko-KR" sz="1600" dirty="0">
                <a:latin typeface="Times New Roman" charset="0"/>
              </a:rPr>
              <a:t>(</a:t>
            </a:r>
            <a:r>
              <a:rPr lang="en-US" altLang="ko-KR" sz="1600" b="1" i="1" dirty="0">
                <a:latin typeface="Times New Roman" charset="0"/>
              </a:rPr>
              <a:t>u</a:t>
            </a:r>
            <a:r>
              <a:rPr lang="en-US" altLang="ko-KR" sz="1600" dirty="0">
                <a:latin typeface="Times New Roman" charset="0"/>
              </a:rPr>
              <a:t>)</a:t>
            </a:r>
          </a:p>
          <a:p>
            <a:pPr lvl="1" eaLnBrk="1" hangingPunct="1"/>
            <a:r>
              <a:rPr lang="en-US" altLang="ko-KR" sz="1600" dirty="0"/>
              <a:t>We update the labels of the vertices adjacent to </a:t>
            </a:r>
            <a:r>
              <a:rPr lang="en-US" altLang="ko-KR" sz="1600" b="1" i="1" dirty="0">
                <a:latin typeface="Times New Roman" charset="0"/>
              </a:rPr>
              <a:t>u</a:t>
            </a:r>
            <a:r>
              <a:rPr lang="en-US" altLang="ko-KR" sz="1600" dirty="0"/>
              <a:t> </a:t>
            </a:r>
          </a:p>
          <a:p>
            <a:pPr lvl="1" eaLnBrk="1" hangingPunct="1"/>
            <a:r>
              <a:rPr lang="en-US" altLang="ko-KR" sz="1600" dirty="0"/>
              <a:t>Greedy method: we solve the problem at hand by repeatedly selecting the best choice from among those available in each iteration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9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2463800" cy="328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284367"/>
            <a:ext cx="6206359" cy="14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sz="1800" dirty="0" smtClean="0">
            <a:latin typeface="Calibri" charset="0"/>
            <a:ea typeface="Calibri" charset="0"/>
            <a:cs typeface="Calibri" charset="0"/>
          </a:defRPr>
        </a:defPPr>
      </a:lstStyle>
    </a:tx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2948</TotalTime>
  <Words>1115</Words>
  <Application>Microsoft Macintosh PowerPoint</Application>
  <PresentationFormat>On-screen Show (4:3)</PresentationFormat>
  <Paragraphs>410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굴림</vt:lpstr>
      <vt:lpstr>맑은 고딕</vt:lpstr>
      <vt:lpstr>Calibri</vt:lpstr>
      <vt:lpstr>Symbol</vt:lpstr>
      <vt:lpstr>Tahoma</vt:lpstr>
      <vt:lpstr>Times New Roman</vt:lpstr>
      <vt:lpstr>Wingdings</vt:lpstr>
      <vt:lpstr>1_Blueprint</vt:lpstr>
      <vt:lpstr>Shortest Paths</vt:lpstr>
      <vt:lpstr>Weighted Graphs</vt:lpstr>
      <vt:lpstr>Shortest Paths</vt:lpstr>
      <vt:lpstr>Shortest Path Properties</vt:lpstr>
      <vt:lpstr>Our goal and Initial Ideas</vt:lpstr>
      <vt:lpstr>Dijkstra’s Algorithm (1)</vt:lpstr>
      <vt:lpstr>Example first</vt:lpstr>
      <vt:lpstr>Example (cont.)</vt:lpstr>
      <vt:lpstr>Dijkstra’s Algorithm (2)</vt:lpstr>
      <vt:lpstr>Edge Relaxation</vt:lpstr>
      <vt:lpstr>Recall: Priority Queue ADT</vt:lpstr>
      <vt:lpstr>Dijkstra’s Algorithm</vt:lpstr>
      <vt:lpstr>PowerPoint Presentation</vt:lpstr>
      <vt:lpstr>PowerPoint Presentation</vt:lpstr>
      <vt:lpstr>Why Dijkstra’s Algorithm Works</vt:lpstr>
      <vt:lpstr>Analysis of Dijkstra’s Algorithm</vt:lpstr>
      <vt:lpstr>PowerPoint Presentation</vt:lpstr>
    </vt:vector>
  </TitlesOfParts>
  <Company>Brown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Roberto Tamassia</dc:creator>
  <cp:lastModifiedBy>Yung Yi</cp:lastModifiedBy>
  <cp:revision>359</cp:revision>
  <cp:lastPrinted>2018-11-17T10:33:29Z</cp:lastPrinted>
  <dcterms:created xsi:type="dcterms:W3CDTF">2002-01-21T02:22:10Z</dcterms:created>
  <dcterms:modified xsi:type="dcterms:W3CDTF">2018-11-19T06:48:31Z</dcterms:modified>
</cp:coreProperties>
</file>