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notesMasterIdLst>
    <p:notesMasterId r:id="rId17"/>
  </p:notesMasterIdLst>
  <p:handoutMasterIdLst>
    <p:handoutMasterId r:id="rId18"/>
  </p:handoutMasterIdLst>
  <p:sldIdLst>
    <p:sldId id="391" r:id="rId2"/>
    <p:sldId id="392" r:id="rId3"/>
    <p:sldId id="393" r:id="rId4"/>
    <p:sldId id="394" r:id="rId5"/>
    <p:sldId id="395" r:id="rId6"/>
    <p:sldId id="396" r:id="rId7"/>
    <p:sldId id="397" r:id="rId8"/>
    <p:sldId id="398" r:id="rId9"/>
    <p:sldId id="399" r:id="rId10"/>
    <p:sldId id="400" r:id="rId11"/>
    <p:sldId id="401" r:id="rId12"/>
    <p:sldId id="402" r:id="rId13"/>
    <p:sldId id="403" r:id="rId14"/>
    <p:sldId id="404" r:id="rId15"/>
    <p:sldId id="310" r:id="rId16"/>
  </p:sldIdLst>
  <p:sldSz cx="9144000" cy="6858000" type="screen4x3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5674F6"/>
    <a:srgbClr val="6289F8"/>
    <a:srgbClr val="8097F8"/>
    <a:srgbClr val="2C61F6"/>
    <a:srgbClr val="F8F0D0"/>
    <a:srgbClr val="F2E4AA"/>
    <a:srgbClr val="8DA8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30" autoAdjust="0"/>
    <p:restoredTop sz="93609" autoAdjust="0"/>
  </p:normalViewPr>
  <p:slideViewPr>
    <p:cSldViewPr>
      <p:cViewPr varScale="1">
        <p:scale>
          <a:sx n="122" d="100"/>
          <a:sy n="122" d="100"/>
        </p:scale>
        <p:origin x="2152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9.xml"/><Relationship Id="rId13" Type="http://schemas.openxmlformats.org/officeDocument/2006/relationships/slide" Target="slides/slide14.xml"/><Relationship Id="rId3" Type="http://schemas.openxmlformats.org/officeDocument/2006/relationships/slide" Target="slides/slide4.xml"/><Relationship Id="rId7" Type="http://schemas.openxmlformats.org/officeDocument/2006/relationships/slide" Target="slides/slide8.xml"/><Relationship Id="rId12" Type="http://schemas.openxmlformats.org/officeDocument/2006/relationships/slide" Target="slides/slide13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6" Type="http://schemas.openxmlformats.org/officeDocument/2006/relationships/slide" Target="slides/slide7.xml"/><Relationship Id="rId11" Type="http://schemas.openxmlformats.org/officeDocument/2006/relationships/slide" Target="slides/slide12.xml"/><Relationship Id="rId5" Type="http://schemas.openxmlformats.org/officeDocument/2006/relationships/slide" Target="slides/slide6.xml"/><Relationship Id="rId10" Type="http://schemas.openxmlformats.org/officeDocument/2006/relationships/slide" Target="slides/slide11.xml"/><Relationship Id="rId4" Type="http://schemas.openxmlformats.org/officeDocument/2006/relationships/slide" Target="slides/slide5.xml"/><Relationship Id="rId9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388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9" tIns="48254" rIns="96509" bIns="48254" numCol="1" anchor="t" anchorCtr="0" compatLnSpc="1">
            <a:prstTxWarp prst="textNoShape">
              <a:avLst/>
            </a:prstTxWarp>
          </a:bodyPr>
          <a:lstStyle>
            <a:lvl1pPr defTabSz="965200">
              <a:defRPr sz="13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Queues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8613" y="0"/>
            <a:ext cx="316388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9" tIns="48254" rIns="96509" bIns="48254" numCol="1" anchor="t" anchorCtr="0" compatLnSpc="1">
            <a:prstTxWarp prst="textNoShape">
              <a:avLst/>
            </a:prstTxWarp>
          </a:bodyPr>
          <a:lstStyle>
            <a:lvl1pPr algn="r" defTabSz="965200">
              <a:defRPr sz="1300" smtClean="0">
                <a:latin typeface="Tahoma" pitchFamily="34" charset="0"/>
              </a:defRPr>
            </a:lvl1pPr>
          </a:lstStyle>
          <a:p>
            <a:pPr>
              <a:defRPr/>
            </a:pPr>
            <a:fld id="{4B534F1A-E7A0-C24E-9B42-1F984938935B}" type="datetime8">
              <a:rPr lang="en-US" smtClean="0"/>
              <a:t>2/23/21 10:19 AM</a:t>
            </a:fld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388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9" tIns="48254" rIns="96509" bIns="48254" numCol="1" anchor="b" anchorCtr="0" compatLnSpc="1">
            <a:prstTxWarp prst="textNoShape">
              <a:avLst/>
            </a:prstTxWarp>
          </a:bodyPr>
          <a:lstStyle>
            <a:lvl1pPr defTabSz="965200">
              <a:defRPr sz="1300" smtClean="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8613" y="9109075"/>
            <a:ext cx="316388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9" tIns="48254" rIns="96509" bIns="48254" numCol="1" anchor="b" anchorCtr="0" compatLnSpc="1">
            <a:prstTxWarp prst="textNoShape">
              <a:avLst/>
            </a:prstTxWarp>
          </a:bodyPr>
          <a:lstStyle>
            <a:lvl1pPr algn="r" defTabSz="965200">
              <a:defRPr sz="1300"/>
            </a:lvl1pPr>
          </a:lstStyle>
          <a:p>
            <a:fld id="{77E19AC7-2E27-5E4E-9D5B-AF448A2D82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4490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388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9" tIns="48254" rIns="96509" bIns="48254" numCol="1" anchor="t" anchorCtr="0" compatLnSpc="1">
            <a:prstTxWarp prst="textNoShape">
              <a:avLst/>
            </a:prstTxWarp>
          </a:bodyPr>
          <a:lstStyle>
            <a:lvl1pPr defTabSz="965200">
              <a:defRPr sz="13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Queues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8613" y="0"/>
            <a:ext cx="316388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9" tIns="48254" rIns="96509" bIns="48254" numCol="1" anchor="t" anchorCtr="0" compatLnSpc="1">
            <a:prstTxWarp prst="textNoShape">
              <a:avLst/>
            </a:prstTxWarp>
          </a:bodyPr>
          <a:lstStyle>
            <a:lvl1pPr algn="r" defTabSz="965200">
              <a:defRPr sz="1300" smtClean="0">
                <a:latin typeface="Tahoma" pitchFamily="34" charset="0"/>
              </a:defRPr>
            </a:lvl1pPr>
          </a:lstStyle>
          <a:p>
            <a:pPr>
              <a:defRPr/>
            </a:pPr>
            <a:fld id="{89705B5A-D83A-5941-9345-FDE5ACB8A0C8}" type="datetime8">
              <a:rPr lang="en-US" smtClean="0"/>
              <a:t>2/23/21 10:18 AM</a:t>
            </a:fld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5713" y="720725"/>
            <a:ext cx="4792662" cy="3594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3138" y="4554538"/>
            <a:ext cx="5356225" cy="431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9" tIns="48254" rIns="96509" bIns="482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388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9" tIns="48254" rIns="96509" bIns="48254" numCol="1" anchor="b" anchorCtr="0" compatLnSpc="1">
            <a:prstTxWarp prst="textNoShape">
              <a:avLst/>
            </a:prstTxWarp>
          </a:bodyPr>
          <a:lstStyle>
            <a:lvl1pPr defTabSz="965200">
              <a:defRPr sz="1300" smtClean="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8613" y="9109075"/>
            <a:ext cx="316388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9" tIns="48254" rIns="96509" bIns="48254" numCol="1" anchor="b" anchorCtr="0" compatLnSpc="1">
            <a:prstTxWarp prst="textNoShape">
              <a:avLst/>
            </a:prstTxWarp>
          </a:bodyPr>
          <a:lstStyle>
            <a:lvl1pPr algn="r" defTabSz="965200">
              <a:defRPr sz="1300"/>
            </a:lvl1pPr>
          </a:lstStyle>
          <a:p>
            <a:fld id="{4A4E5343-0F28-F64C-817D-BF07E5CA58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4758439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defTabSz="96520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defTabSz="9652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defTabSz="9652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defTabSz="9652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1300"/>
              <a:t>(2,4) Trees</a:t>
            </a:r>
          </a:p>
        </p:txBody>
      </p:sp>
      <p:sp>
        <p:nvSpPr>
          <p:cNvPr id="1843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defTabSz="96520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defTabSz="9652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defTabSz="9652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defTabSz="9652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AFFA0D59-F775-8843-8653-4BB59007E3A1}" type="slidenum">
              <a:rPr lang="en-US" altLang="en-US" sz="1300"/>
              <a:pPr eaLnBrk="1" hangingPunct="1"/>
              <a:t>1</a:t>
            </a:fld>
            <a:endParaRPr lang="en-US" altLang="en-US" sz="1300"/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34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>
                  <a:ea typeface="굴림" pitchFamily="50" charset="-127"/>
                </a:endParaRPr>
              </a:p>
            </p:txBody>
          </p:sp>
          <p:grpSp>
            <p:nvGrpSpPr>
              <p:cNvPr id="16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grpSp>
          <p:nvGrpSpPr>
            <p:cNvPr id="6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0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199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0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199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grpSp>
          <p:nvGrpSpPr>
            <p:cNvPr id="7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46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0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199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0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199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</p:grpSp>
      <p:sp>
        <p:nvSpPr>
          <p:cNvPr id="5187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ko-KR" noProof="0"/>
              <a:t>Click to edit Master title style</a:t>
            </a:r>
          </a:p>
        </p:txBody>
      </p:sp>
      <p:sp>
        <p:nvSpPr>
          <p:cNvPr id="5188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ko-KR" noProof="0"/>
              <a:t>Click to edit Master subtitle style</a:t>
            </a:r>
          </a:p>
        </p:txBody>
      </p:sp>
      <p:sp>
        <p:nvSpPr>
          <p:cNvPr id="69" name="Rectangle 70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0" name="Rectangle 71"/>
          <p:cNvSpPr>
            <a:spLocks noGrp="1" noChangeArrowheads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6325E3-1ADE-4AF1-B368-CEC577AF2D7F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04937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749E8-416C-4138-A0B8-49FD5E88F63A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70003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F1542-1D99-413D-9E9C-03E705EFEAC5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948883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2514600" y="2743200"/>
            <a:ext cx="4648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210935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9E5A1C-D5DC-D242-957B-F084EDEA66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19070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38200" y="19050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846030-B80D-0D4D-AC2C-FF4DD99699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183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86800" cy="717551"/>
          </a:xfrm>
        </p:spPr>
        <p:txBody>
          <a:bodyPr/>
          <a:lstStyle>
            <a:lvl1pPr>
              <a:defRPr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5181600"/>
          </a:xfrm>
        </p:spPr>
        <p:txBody>
          <a:bodyPr/>
          <a:lstStyle>
            <a:lvl1pPr>
              <a:defRPr>
                <a:latin typeface="Calibri" charset="0"/>
                <a:ea typeface="Calibri" charset="0"/>
                <a:cs typeface="Calibri" charset="0"/>
              </a:defRPr>
            </a:lvl1pPr>
            <a:lvl2pPr>
              <a:defRPr>
                <a:latin typeface="Calibri" charset="0"/>
                <a:ea typeface="Calibri" charset="0"/>
                <a:cs typeface="Calibri" charset="0"/>
              </a:defRPr>
            </a:lvl2pPr>
            <a:lvl3pPr>
              <a:defRPr>
                <a:latin typeface="Calibri" charset="0"/>
                <a:ea typeface="Calibri" charset="0"/>
                <a:cs typeface="Calibri" charset="0"/>
              </a:defRPr>
            </a:lvl3pPr>
            <a:lvl4pPr>
              <a:defRPr>
                <a:latin typeface="Calibri" charset="0"/>
                <a:ea typeface="Calibri" charset="0"/>
                <a:cs typeface="Calibri" charset="0"/>
              </a:defRPr>
            </a:lvl4pPr>
            <a:lvl5pPr>
              <a:defRPr>
                <a:latin typeface="Calibri" charset="0"/>
                <a:ea typeface="Calibri" charset="0"/>
                <a:cs typeface="Calibri" charset="0"/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03749F-3842-4CDA-A45E-FEEB9ACCE00B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  <p:cxnSp>
        <p:nvCxnSpPr>
          <p:cNvPr id="6" name="Straight Connector 5"/>
          <p:cNvCxnSpPr/>
          <p:nvPr userDrawn="1"/>
        </p:nvCxnSpPr>
        <p:spPr bwMode="auto">
          <a:xfrm>
            <a:off x="304800" y="1022351"/>
            <a:ext cx="86868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977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965574-BA25-46F2-96A9-4FD8E6A9F6F0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27172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80998" y="1212850"/>
            <a:ext cx="4038601" cy="5264149"/>
          </a:xfrm>
        </p:spPr>
        <p:txBody>
          <a:bodyPr/>
          <a:lstStyle>
            <a:lvl1pPr>
              <a:defRPr sz="2600">
                <a:latin typeface="Calibri" charset="0"/>
                <a:ea typeface="Calibri" charset="0"/>
                <a:cs typeface="Calibri" charset="0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267200" cy="5233670"/>
          </a:xfrm>
        </p:spPr>
        <p:txBody>
          <a:bodyPr/>
          <a:lstStyle>
            <a:lvl1pPr>
              <a:defRPr sz="2600">
                <a:latin typeface="Calibri" charset="0"/>
                <a:ea typeface="Calibri" charset="0"/>
                <a:cs typeface="Calibri" charset="0"/>
              </a:defRPr>
            </a:lvl1pPr>
            <a:lvl2pPr>
              <a:defRPr sz="2400">
                <a:latin typeface="Calibri" charset="0"/>
                <a:ea typeface="Calibri" charset="0"/>
                <a:cs typeface="Calibri" charset="0"/>
              </a:defRPr>
            </a:lvl2pPr>
            <a:lvl3pPr>
              <a:defRPr sz="2000">
                <a:latin typeface="Calibri" charset="0"/>
                <a:ea typeface="Calibri" charset="0"/>
                <a:cs typeface="Calibri" charset="0"/>
              </a:defRPr>
            </a:lvl3pPr>
            <a:lvl4pPr>
              <a:defRPr sz="1800">
                <a:latin typeface="Calibri" charset="0"/>
                <a:ea typeface="Calibri" charset="0"/>
                <a:cs typeface="Calibri" charset="0"/>
              </a:defRPr>
            </a:lvl4pPr>
            <a:lvl5pPr>
              <a:defRPr sz="1800">
                <a:latin typeface="Calibri" charset="0"/>
                <a:ea typeface="Calibri" charset="0"/>
                <a:cs typeface="Calibri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162800" y="6324600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849DB9-758D-4A23-930A-3B6D36D854FF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  <p:cxnSp>
        <p:nvCxnSpPr>
          <p:cNvPr id="7" name="Straight Connector 6"/>
          <p:cNvCxnSpPr/>
          <p:nvPr userDrawn="1"/>
        </p:nvCxnSpPr>
        <p:spPr bwMode="auto">
          <a:xfrm>
            <a:off x="304800" y="1022351"/>
            <a:ext cx="86868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3734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Rectangle 66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2C084-70A8-4E10-8657-24454BD5529B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5434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DF39ED-FE8B-4F5F-9E13-4B2F11331710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0070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6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041FFA-95F2-4CC5-BE63-CABE58D1D820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69328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55EEE7-317F-41EB-9B49-5ED4279C88AD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55728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459C86-9D8A-4930-86BD-3620E8D963F2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9291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380999" y="304800"/>
            <a:ext cx="8534399" cy="717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title style</a:t>
            </a:r>
          </a:p>
        </p:txBody>
      </p:sp>
      <p:sp>
        <p:nvSpPr>
          <p:cNvPr id="102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6988" y="1295400"/>
            <a:ext cx="8538411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4163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399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a typeface="굴림" pitchFamily="50" charset="-127"/>
              </a:defRPr>
            </a:lvl1pPr>
          </a:lstStyle>
          <a:p>
            <a:pPr>
              <a:defRPr/>
            </a:pPr>
            <a:fld id="{714FB03D-A196-4C2D-91C1-708A7CFF3A80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96373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charset="0"/>
          <a:ea typeface="Calibri" charset="0"/>
          <a:cs typeface="Calibri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6"/>
        </a:buBlip>
        <a:defRPr sz="2600">
          <a:solidFill>
            <a:schemeClr val="tx1"/>
          </a:solidFill>
          <a:latin typeface="Calibri" charset="0"/>
          <a:ea typeface="Calibri" charset="0"/>
          <a:cs typeface="Calibri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Calibri" charset="0"/>
          <a:ea typeface="Calibri" charset="0"/>
          <a:cs typeface="Calibri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000">
          <a:solidFill>
            <a:schemeClr val="tx1"/>
          </a:solidFill>
          <a:latin typeface="Calibri" charset="0"/>
          <a:ea typeface="Calibri" charset="0"/>
          <a:cs typeface="Calibri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1800">
          <a:solidFill>
            <a:schemeClr val="tx1"/>
          </a:solidFill>
          <a:latin typeface="Calibri" charset="0"/>
          <a:ea typeface="Calibri" charset="0"/>
          <a:cs typeface="Calibri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800">
          <a:solidFill>
            <a:schemeClr val="tx1"/>
          </a:solidFill>
          <a:latin typeface="Calibri" charset="0"/>
          <a:ea typeface="Calibri" charset="0"/>
          <a:cs typeface="Calibri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676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(2,4) Trees: Very Briefly</a:t>
            </a:r>
          </a:p>
        </p:txBody>
      </p:sp>
      <p:sp>
        <p:nvSpPr>
          <p:cNvPr id="3077" name="Oval 383"/>
          <p:cNvSpPr>
            <a:spLocks noChangeArrowheads="1"/>
          </p:cNvSpPr>
          <p:nvPr/>
        </p:nvSpPr>
        <p:spPr bwMode="auto">
          <a:xfrm>
            <a:off x="5486400" y="3581400"/>
            <a:ext cx="914400" cy="381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/>
              <a:t>9</a:t>
            </a:r>
          </a:p>
        </p:txBody>
      </p:sp>
      <p:sp>
        <p:nvSpPr>
          <p:cNvPr id="3078" name="Oval 384"/>
          <p:cNvSpPr>
            <a:spLocks noChangeArrowheads="1"/>
          </p:cNvSpPr>
          <p:nvPr/>
        </p:nvSpPr>
        <p:spPr bwMode="auto">
          <a:xfrm>
            <a:off x="6286500" y="4343400"/>
            <a:ext cx="12954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tx2"/>
                </a:solidFill>
              </a:rPr>
              <a:t>10  14</a:t>
            </a:r>
          </a:p>
        </p:txBody>
      </p:sp>
      <p:sp>
        <p:nvSpPr>
          <p:cNvPr id="3079" name="Rectangle 385"/>
          <p:cNvSpPr>
            <a:spLocks noChangeArrowheads="1"/>
          </p:cNvSpPr>
          <p:nvPr/>
        </p:nvSpPr>
        <p:spPr bwMode="auto">
          <a:xfrm>
            <a:off x="6124575" y="4953000"/>
            <a:ext cx="228600" cy="2286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80" name="Rectangle 386"/>
          <p:cNvSpPr>
            <a:spLocks noChangeArrowheads="1"/>
          </p:cNvSpPr>
          <p:nvPr/>
        </p:nvSpPr>
        <p:spPr bwMode="auto">
          <a:xfrm>
            <a:off x="6810375" y="4953000"/>
            <a:ext cx="228600" cy="2286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81" name="Rectangle 387"/>
          <p:cNvSpPr>
            <a:spLocks noChangeArrowheads="1"/>
          </p:cNvSpPr>
          <p:nvPr/>
        </p:nvSpPr>
        <p:spPr bwMode="auto">
          <a:xfrm>
            <a:off x="7467600" y="4953000"/>
            <a:ext cx="228600" cy="2286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3082" name="AutoShape 388"/>
          <p:cNvCxnSpPr>
            <a:cxnSpLocks noChangeShapeType="1"/>
            <a:stCxn id="3079" idx="0"/>
            <a:endCxn id="3078" idx="3"/>
          </p:cNvCxnSpPr>
          <p:nvPr/>
        </p:nvCxnSpPr>
        <p:spPr bwMode="auto">
          <a:xfrm flipV="1">
            <a:off x="6238875" y="4687888"/>
            <a:ext cx="236538" cy="2555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3" name="AutoShape 389"/>
          <p:cNvCxnSpPr>
            <a:cxnSpLocks noChangeShapeType="1"/>
            <a:stCxn id="3080" idx="0"/>
            <a:endCxn id="3078" idx="4"/>
          </p:cNvCxnSpPr>
          <p:nvPr/>
        </p:nvCxnSpPr>
        <p:spPr bwMode="auto">
          <a:xfrm flipV="1">
            <a:off x="6924675" y="4743450"/>
            <a:ext cx="9525" cy="200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4" name="AutoShape 390"/>
          <p:cNvCxnSpPr>
            <a:cxnSpLocks noChangeShapeType="1"/>
            <a:stCxn id="3081" idx="0"/>
            <a:endCxn id="3078" idx="5"/>
          </p:cNvCxnSpPr>
          <p:nvPr/>
        </p:nvCxnSpPr>
        <p:spPr bwMode="auto">
          <a:xfrm flipH="1" flipV="1">
            <a:off x="7392988" y="4687888"/>
            <a:ext cx="188912" cy="2555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5" name="AutoShape 391"/>
          <p:cNvCxnSpPr>
            <a:cxnSpLocks noChangeShapeType="1"/>
            <a:stCxn id="3087" idx="0"/>
            <a:endCxn id="3077" idx="3"/>
          </p:cNvCxnSpPr>
          <p:nvPr/>
        </p:nvCxnSpPr>
        <p:spPr bwMode="auto">
          <a:xfrm flipV="1">
            <a:off x="4991100" y="3916363"/>
            <a:ext cx="628650" cy="4175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6" name="AutoShape 392"/>
          <p:cNvCxnSpPr>
            <a:cxnSpLocks noChangeShapeType="1"/>
            <a:stCxn id="3078" idx="0"/>
            <a:endCxn id="3077" idx="5"/>
          </p:cNvCxnSpPr>
          <p:nvPr/>
        </p:nvCxnSpPr>
        <p:spPr bwMode="auto">
          <a:xfrm flipH="1" flipV="1">
            <a:off x="6267450" y="3916363"/>
            <a:ext cx="666750" cy="4079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7" name="Oval 395"/>
          <p:cNvSpPr>
            <a:spLocks noChangeArrowheads="1"/>
          </p:cNvSpPr>
          <p:nvPr/>
        </p:nvSpPr>
        <p:spPr bwMode="auto">
          <a:xfrm>
            <a:off x="4343400" y="4343400"/>
            <a:ext cx="1295400" cy="381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/>
              <a:t>2  5  7</a:t>
            </a:r>
          </a:p>
        </p:txBody>
      </p:sp>
      <p:sp>
        <p:nvSpPr>
          <p:cNvPr id="3088" name="Rectangle 396"/>
          <p:cNvSpPr>
            <a:spLocks noChangeArrowheads="1"/>
          </p:cNvSpPr>
          <p:nvPr/>
        </p:nvSpPr>
        <p:spPr bwMode="auto">
          <a:xfrm>
            <a:off x="4191000" y="4953000"/>
            <a:ext cx="228600" cy="2286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89" name="Rectangle 397"/>
          <p:cNvSpPr>
            <a:spLocks noChangeArrowheads="1"/>
          </p:cNvSpPr>
          <p:nvPr/>
        </p:nvSpPr>
        <p:spPr bwMode="auto">
          <a:xfrm>
            <a:off x="4724400" y="4953000"/>
            <a:ext cx="228600" cy="2286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90" name="Rectangle 398"/>
          <p:cNvSpPr>
            <a:spLocks noChangeArrowheads="1"/>
          </p:cNvSpPr>
          <p:nvPr/>
        </p:nvSpPr>
        <p:spPr bwMode="auto">
          <a:xfrm>
            <a:off x="5486400" y="4953000"/>
            <a:ext cx="228600" cy="2286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3091" name="AutoShape 399"/>
          <p:cNvCxnSpPr>
            <a:cxnSpLocks noChangeShapeType="1"/>
            <a:stCxn id="3088" idx="0"/>
            <a:endCxn id="3087" idx="3"/>
          </p:cNvCxnSpPr>
          <p:nvPr/>
        </p:nvCxnSpPr>
        <p:spPr bwMode="auto">
          <a:xfrm flipV="1">
            <a:off x="4305300" y="4678363"/>
            <a:ext cx="227013" cy="2651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2" name="AutoShape 400"/>
          <p:cNvCxnSpPr>
            <a:cxnSpLocks noChangeShapeType="1"/>
            <a:stCxn id="3089" idx="0"/>
            <a:endCxn id="3087" idx="4"/>
          </p:cNvCxnSpPr>
          <p:nvPr/>
        </p:nvCxnSpPr>
        <p:spPr bwMode="auto">
          <a:xfrm flipV="1">
            <a:off x="4838700" y="4733925"/>
            <a:ext cx="152400" cy="2095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3" name="AutoShape 401"/>
          <p:cNvCxnSpPr>
            <a:cxnSpLocks noChangeShapeType="1"/>
            <a:stCxn id="3090" idx="0"/>
            <a:endCxn id="3087" idx="5"/>
          </p:cNvCxnSpPr>
          <p:nvPr/>
        </p:nvCxnSpPr>
        <p:spPr bwMode="auto">
          <a:xfrm flipH="1" flipV="1">
            <a:off x="5449888" y="4678363"/>
            <a:ext cx="150812" cy="2651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94" name="Rectangle 402"/>
          <p:cNvSpPr>
            <a:spLocks noChangeArrowheads="1"/>
          </p:cNvSpPr>
          <p:nvPr/>
        </p:nvSpPr>
        <p:spPr bwMode="auto">
          <a:xfrm>
            <a:off x="5105400" y="4953000"/>
            <a:ext cx="228600" cy="2286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3095" name="AutoShape 403"/>
          <p:cNvCxnSpPr>
            <a:cxnSpLocks noChangeShapeType="1"/>
            <a:stCxn id="3094" idx="0"/>
            <a:endCxn id="3087" idx="4"/>
          </p:cNvCxnSpPr>
          <p:nvPr/>
        </p:nvCxnSpPr>
        <p:spPr bwMode="auto">
          <a:xfrm flipH="1" flipV="1">
            <a:off x="4991100" y="4733925"/>
            <a:ext cx="228600" cy="2095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86325E3-1ADE-4AF1-B368-CEC577AF2D7F}" type="slidenum">
              <a:rPr lang="ko-KR" altLang="en-US" smtClean="0"/>
              <a:pPr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27473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Deletion</a:t>
            </a:r>
          </a:p>
        </p:txBody>
      </p:sp>
      <p:sp>
        <p:nvSpPr>
          <p:cNvPr id="12293" name="Rectangle 3" descr="Rectangle: Click to edit Master text styles&#13;&#10;Second level&#13;&#10;Third level&#13;&#10;Fourth level&#13;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1800" dirty="0"/>
              <a:t>We reduce deletion of an entry to the case where the item is at the node with leaf children</a:t>
            </a:r>
          </a:p>
          <a:p>
            <a:pPr eaLnBrk="1" hangingPunct="1"/>
            <a:r>
              <a:rPr lang="en-US" altLang="en-US" sz="1800" dirty="0"/>
              <a:t>Otherwise, we replace the entry with its </a:t>
            </a:r>
            <a:r>
              <a:rPr lang="en-US" altLang="en-US" sz="1800" dirty="0" err="1">
                <a:solidFill>
                  <a:srgbClr val="FF0000"/>
                </a:solidFill>
              </a:rPr>
              <a:t>inorder</a:t>
            </a:r>
            <a:r>
              <a:rPr lang="en-US" altLang="en-US" sz="1800" dirty="0">
                <a:solidFill>
                  <a:srgbClr val="FF0000"/>
                </a:solidFill>
              </a:rPr>
              <a:t> successor </a:t>
            </a:r>
            <a:r>
              <a:rPr lang="en-US" altLang="en-US" sz="1800" dirty="0"/>
              <a:t>(or, equivalently, with its </a:t>
            </a:r>
            <a:r>
              <a:rPr lang="en-US" altLang="en-US" sz="1800" dirty="0" err="1"/>
              <a:t>inorder</a:t>
            </a:r>
            <a:r>
              <a:rPr lang="en-US" altLang="en-US" sz="1800" dirty="0"/>
              <a:t> predecessor) and delete the latter entry</a:t>
            </a:r>
          </a:p>
          <a:p>
            <a:pPr eaLnBrk="1" hangingPunct="1"/>
            <a:r>
              <a:rPr lang="en-US" altLang="en-US" sz="1800" dirty="0"/>
              <a:t>Example: to delete key 24, we replace it with 27 (</a:t>
            </a:r>
            <a:r>
              <a:rPr lang="en-US" altLang="en-US" sz="1800" dirty="0" err="1"/>
              <a:t>inorder</a:t>
            </a:r>
            <a:r>
              <a:rPr lang="en-US" altLang="en-US" sz="1800" dirty="0"/>
              <a:t> successor)</a:t>
            </a:r>
          </a:p>
        </p:txBody>
      </p:sp>
      <p:grpSp>
        <p:nvGrpSpPr>
          <p:cNvPr id="12294" name="Group 68"/>
          <p:cNvGrpSpPr>
            <a:grpSpLocks/>
          </p:cNvGrpSpPr>
          <p:nvPr/>
        </p:nvGrpSpPr>
        <p:grpSpPr bwMode="auto">
          <a:xfrm>
            <a:off x="1843088" y="3352800"/>
            <a:ext cx="5943600" cy="1173163"/>
            <a:chOff x="1200" y="2112"/>
            <a:chExt cx="3744" cy="739"/>
          </a:xfrm>
        </p:grpSpPr>
        <p:sp>
          <p:nvSpPr>
            <p:cNvPr id="12325" name="Oval 4"/>
            <p:cNvSpPr>
              <a:spLocks noChangeAspect="1" noChangeArrowheads="1"/>
            </p:cNvSpPr>
            <p:nvPr/>
          </p:nvSpPr>
          <p:spPr bwMode="auto">
            <a:xfrm>
              <a:off x="3875" y="2433"/>
              <a:ext cx="1069" cy="18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/>
              <a:r>
                <a:rPr lang="en-US" altLang="en-US" sz="1600"/>
                <a:t>27   32   35</a:t>
              </a:r>
            </a:p>
          </p:txBody>
        </p:sp>
        <p:cxnSp>
          <p:nvCxnSpPr>
            <p:cNvPr id="12326" name="AutoShape 5"/>
            <p:cNvCxnSpPr>
              <a:cxnSpLocks noChangeAspect="1" noChangeShapeType="1"/>
              <a:stCxn id="12355" idx="0"/>
              <a:endCxn id="12325" idx="5"/>
            </p:cNvCxnSpPr>
            <p:nvPr/>
          </p:nvCxnSpPr>
          <p:spPr bwMode="auto">
            <a:xfrm flipH="1" flipV="1">
              <a:off x="4787" y="2593"/>
              <a:ext cx="61" cy="157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327" name="Oval 6"/>
            <p:cNvSpPr>
              <a:spLocks noChangeAspect="1" noChangeArrowheads="1"/>
            </p:cNvSpPr>
            <p:nvPr/>
          </p:nvSpPr>
          <p:spPr bwMode="auto">
            <a:xfrm>
              <a:off x="2383" y="2112"/>
              <a:ext cx="1147" cy="179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/>
              <a:r>
                <a:rPr lang="en-US" altLang="en-US" sz="1600"/>
                <a:t>10   15   </a:t>
              </a:r>
              <a:r>
                <a:rPr lang="en-US" altLang="en-US" sz="1600">
                  <a:solidFill>
                    <a:schemeClr val="tx2"/>
                  </a:solidFill>
                </a:rPr>
                <a:t>24</a:t>
              </a:r>
            </a:p>
          </p:txBody>
        </p:sp>
        <p:sp>
          <p:nvSpPr>
            <p:cNvPr id="12328" name="Oval 7"/>
            <p:cNvSpPr>
              <a:spLocks noChangeAspect="1" noChangeArrowheads="1"/>
            </p:cNvSpPr>
            <p:nvPr/>
          </p:nvSpPr>
          <p:spPr bwMode="auto">
            <a:xfrm>
              <a:off x="1259" y="2433"/>
              <a:ext cx="753" cy="18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/>
              <a:r>
                <a:rPr lang="en-US" altLang="en-US" sz="1600"/>
                <a:t>2   8</a:t>
              </a:r>
            </a:p>
          </p:txBody>
        </p:sp>
        <p:sp>
          <p:nvSpPr>
            <p:cNvPr id="12329" name="Oval 8"/>
            <p:cNvSpPr>
              <a:spLocks noChangeAspect="1" noChangeArrowheads="1"/>
            </p:cNvSpPr>
            <p:nvPr/>
          </p:nvSpPr>
          <p:spPr bwMode="auto">
            <a:xfrm>
              <a:off x="2370" y="2433"/>
              <a:ext cx="502" cy="18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/>
              <a:r>
                <a:rPr lang="en-US" altLang="en-US" sz="1600"/>
                <a:t>12</a:t>
              </a:r>
            </a:p>
          </p:txBody>
        </p:sp>
        <p:sp>
          <p:nvSpPr>
            <p:cNvPr id="12330" name="Rectangle 9"/>
            <p:cNvSpPr>
              <a:spLocks noChangeAspect="1" noChangeArrowheads="1"/>
            </p:cNvSpPr>
            <p:nvPr/>
          </p:nvSpPr>
          <p:spPr bwMode="auto">
            <a:xfrm>
              <a:off x="3852" y="2756"/>
              <a:ext cx="95" cy="95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31" name="Rectangle 10"/>
            <p:cNvSpPr>
              <a:spLocks noChangeAspect="1" noChangeArrowheads="1"/>
            </p:cNvSpPr>
            <p:nvPr/>
          </p:nvSpPr>
          <p:spPr bwMode="auto">
            <a:xfrm>
              <a:off x="2370" y="2756"/>
              <a:ext cx="95" cy="95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32" name="Rectangle 11"/>
            <p:cNvSpPr>
              <a:spLocks noChangeAspect="1" noChangeArrowheads="1"/>
            </p:cNvSpPr>
            <p:nvPr/>
          </p:nvSpPr>
          <p:spPr bwMode="auto">
            <a:xfrm>
              <a:off x="2728" y="2756"/>
              <a:ext cx="95" cy="95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33" name="Rectangle 12"/>
            <p:cNvSpPr>
              <a:spLocks noChangeAspect="1" noChangeArrowheads="1"/>
            </p:cNvSpPr>
            <p:nvPr/>
          </p:nvSpPr>
          <p:spPr bwMode="auto">
            <a:xfrm>
              <a:off x="1200" y="2756"/>
              <a:ext cx="95" cy="95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34" name="Rectangle 13"/>
            <p:cNvSpPr>
              <a:spLocks noChangeAspect="1" noChangeArrowheads="1"/>
            </p:cNvSpPr>
            <p:nvPr/>
          </p:nvSpPr>
          <p:spPr bwMode="auto">
            <a:xfrm>
              <a:off x="1586" y="2756"/>
              <a:ext cx="95" cy="95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35" name="Rectangle 14"/>
            <p:cNvSpPr>
              <a:spLocks noChangeAspect="1" noChangeArrowheads="1"/>
            </p:cNvSpPr>
            <p:nvPr/>
          </p:nvSpPr>
          <p:spPr bwMode="auto">
            <a:xfrm>
              <a:off x="1976" y="2756"/>
              <a:ext cx="95" cy="95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2336" name="AutoShape 15"/>
            <p:cNvCxnSpPr>
              <a:cxnSpLocks noChangeAspect="1" noChangeShapeType="1"/>
              <a:stCxn id="12327" idx="3"/>
              <a:endCxn id="12328" idx="0"/>
            </p:cNvCxnSpPr>
            <p:nvPr/>
          </p:nvCxnSpPr>
          <p:spPr bwMode="auto">
            <a:xfrm flipH="1">
              <a:off x="1636" y="2271"/>
              <a:ext cx="915" cy="15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37" name="AutoShape 16"/>
            <p:cNvCxnSpPr>
              <a:cxnSpLocks noChangeAspect="1" noChangeShapeType="1"/>
              <a:stCxn id="12327" idx="5"/>
              <a:endCxn id="12325" idx="0"/>
            </p:cNvCxnSpPr>
            <p:nvPr/>
          </p:nvCxnSpPr>
          <p:spPr bwMode="auto">
            <a:xfrm>
              <a:off x="3362" y="2271"/>
              <a:ext cx="1048" cy="15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38" name="AutoShape 17"/>
            <p:cNvCxnSpPr>
              <a:cxnSpLocks noChangeAspect="1" noChangeShapeType="1"/>
              <a:stCxn id="12328" idx="3"/>
              <a:endCxn id="12333" idx="0"/>
            </p:cNvCxnSpPr>
            <p:nvPr/>
          </p:nvCxnSpPr>
          <p:spPr bwMode="auto">
            <a:xfrm flipH="1">
              <a:off x="1248" y="2591"/>
              <a:ext cx="121" cy="161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39" name="AutoShape 18"/>
            <p:cNvCxnSpPr>
              <a:cxnSpLocks noChangeAspect="1" noChangeShapeType="1"/>
              <a:stCxn id="12328" idx="5"/>
              <a:endCxn id="12335" idx="0"/>
            </p:cNvCxnSpPr>
            <p:nvPr/>
          </p:nvCxnSpPr>
          <p:spPr bwMode="auto">
            <a:xfrm>
              <a:off x="1901" y="2591"/>
              <a:ext cx="123" cy="161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340" name="Rectangle 19"/>
            <p:cNvSpPr>
              <a:spLocks noChangeAspect="1" noChangeArrowheads="1"/>
            </p:cNvSpPr>
            <p:nvPr/>
          </p:nvSpPr>
          <p:spPr bwMode="auto">
            <a:xfrm>
              <a:off x="4229" y="2756"/>
              <a:ext cx="94" cy="95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2341" name="AutoShape 20"/>
            <p:cNvCxnSpPr>
              <a:cxnSpLocks noChangeAspect="1" noChangeShapeType="1"/>
              <a:stCxn id="12330" idx="0"/>
              <a:endCxn id="12325" idx="3"/>
            </p:cNvCxnSpPr>
            <p:nvPr/>
          </p:nvCxnSpPr>
          <p:spPr bwMode="auto">
            <a:xfrm flipV="1">
              <a:off x="3900" y="2593"/>
              <a:ext cx="132" cy="157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42" name="AutoShape 21"/>
            <p:cNvCxnSpPr>
              <a:cxnSpLocks noChangeAspect="1" noChangeShapeType="1"/>
              <a:stCxn id="12334" idx="0"/>
              <a:endCxn id="12328" idx="4"/>
            </p:cNvCxnSpPr>
            <p:nvPr/>
          </p:nvCxnSpPr>
          <p:spPr bwMode="auto">
            <a:xfrm flipV="1">
              <a:off x="1634" y="2617"/>
              <a:ext cx="1" cy="13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343" name="Oval 22"/>
            <p:cNvSpPr>
              <a:spLocks noChangeAspect="1" noChangeArrowheads="1"/>
            </p:cNvSpPr>
            <p:nvPr/>
          </p:nvSpPr>
          <p:spPr bwMode="auto">
            <a:xfrm>
              <a:off x="3051" y="2433"/>
              <a:ext cx="502" cy="18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/>
              <a:r>
                <a:rPr lang="en-US" altLang="en-US" sz="1600"/>
                <a:t>18</a:t>
              </a:r>
            </a:p>
          </p:txBody>
        </p:sp>
        <p:sp>
          <p:nvSpPr>
            <p:cNvPr id="12344" name="Rectangle 23"/>
            <p:cNvSpPr>
              <a:spLocks noChangeAspect="1" noChangeArrowheads="1"/>
            </p:cNvSpPr>
            <p:nvPr/>
          </p:nvSpPr>
          <p:spPr bwMode="auto">
            <a:xfrm>
              <a:off x="3051" y="2756"/>
              <a:ext cx="95" cy="95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45" name="Rectangle 24"/>
            <p:cNvSpPr>
              <a:spLocks noChangeAspect="1" noChangeArrowheads="1"/>
            </p:cNvSpPr>
            <p:nvPr/>
          </p:nvSpPr>
          <p:spPr bwMode="auto">
            <a:xfrm>
              <a:off x="3445" y="2756"/>
              <a:ext cx="95" cy="95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2346" name="AutoShape 25"/>
            <p:cNvCxnSpPr>
              <a:cxnSpLocks noChangeAspect="1" noChangeShapeType="1"/>
              <a:stCxn id="12331" idx="0"/>
            </p:cNvCxnSpPr>
            <p:nvPr/>
          </p:nvCxnSpPr>
          <p:spPr bwMode="auto">
            <a:xfrm flipV="1">
              <a:off x="2418" y="2607"/>
              <a:ext cx="120" cy="14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47" name="AutoShape 26"/>
            <p:cNvCxnSpPr>
              <a:cxnSpLocks noChangeAspect="1" noChangeShapeType="1"/>
              <a:stCxn id="12344" idx="0"/>
            </p:cNvCxnSpPr>
            <p:nvPr/>
          </p:nvCxnSpPr>
          <p:spPr bwMode="auto">
            <a:xfrm flipV="1">
              <a:off x="3099" y="2611"/>
              <a:ext cx="126" cy="13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48" name="AutoShape 27"/>
            <p:cNvCxnSpPr>
              <a:cxnSpLocks noChangeAspect="1" noChangeShapeType="1"/>
              <a:stCxn id="12345" idx="0"/>
            </p:cNvCxnSpPr>
            <p:nvPr/>
          </p:nvCxnSpPr>
          <p:spPr bwMode="auto">
            <a:xfrm flipH="1" flipV="1">
              <a:off x="3398" y="2602"/>
              <a:ext cx="95" cy="14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49" name="AutoShape 28"/>
            <p:cNvCxnSpPr>
              <a:cxnSpLocks noChangeAspect="1" noChangeShapeType="1"/>
              <a:stCxn id="12332" idx="0"/>
            </p:cNvCxnSpPr>
            <p:nvPr/>
          </p:nvCxnSpPr>
          <p:spPr bwMode="auto">
            <a:xfrm flipH="1" flipV="1">
              <a:off x="2691" y="2611"/>
              <a:ext cx="85" cy="13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350" name="Rectangle 29"/>
            <p:cNvSpPr>
              <a:spLocks noChangeAspect="1" noChangeArrowheads="1"/>
            </p:cNvSpPr>
            <p:nvPr/>
          </p:nvSpPr>
          <p:spPr bwMode="auto">
            <a:xfrm>
              <a:off x="4560" y="2756"/>
              <a:ext cx="94" cy="95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2351" name="AutoShape 30"/>
            <p:cNvCxnSpPr>
              <a:cxnSpLocks noChangeShapeType="1"/>
              <a:stCxn id="12340" idx="0"/>
            </p:cNvCxnSpPr>
            <p:nvPr/>
          </p:nvCxnSpPr>
          <p:spPr bwMode="auto">
            <a:xfrm flipV="1">
              <a:off x="4276" y="2615"/>
              <a:ext cx="34" cy="13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52" name="AutoShape 31"/>
            <p:cNvCxnSpPr>
              <a:cxnSpLocks noChangeShapeType="1"/>
              <a:stCxn id="12350" idx="0"/>
            </p:cNvCxnSpPr>
            <p:nvPr/>
          </p:nvCxnSpPr>
          <p:spPr bwMode="auto">
            <a:xfrm flipH="1" flipV="1">
              <a:off x="4522" y="2611"/>
              <a:ext cx="85" cy="13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53" name="AutoShape 32"/>
            <p:cNvCxnSpPr>
              <a:cxnSpLocks noChangeShapeType="1"/>
              <a:stCxn id="12343" idx="0"/>
            </p:cNvCxnSpPr>
            <p:nvPr/>
          </p:nvCxnSpPr>
          <p:spPr bwMode="auto">
            <a:xfrm flipH="1" flipV="1">
              <a:off x="3082" y="2291"/>
              <a:ext cx="220" cy="13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54" name="AutoShape 33"/>
            <p:cNvCxnSpPr>
              <a:cxnSpLocks noChangeShapeType="1"/>
              <a:stCxn id="12329" idx="0"/>
            </p:cNvCxnSpPr>
            <p:nvPr/>
          </p:nvCxnSpPr>
          <p:spPr bwMode="auto">
            <a:xfrm flipV="1">
              <a:off x="2621" y="2287"/>
              <a:ext cx="197" cy="14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355" name="Rectangle 34"/>
            <p:cNvSpPr>
              <a:spLocks noChangeAspect="1" noChangeArrowheads="1"/>
            </p:cNvSpPr>
            <p:nvPr/>
          </p:nvSpPr>
          <p:spPr bwMode="auto">
            <a:xfrm>
              <a:off x="4800" y="2756"/>
              <a:ext cx="95" cy="95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2295" name="Oval 36"/>
          <p:cNvSpPr>
            <a:spLocks noChangeAspect="1" noChangeArrowheads="1"/>
          </p:cNvSpPr>
          <p:nvPr/>
        </p:nvSpPr>
        <p:spPr bwMode="auto">
          <a:xfrm>
            <a:off x="6088063" y="5584825"/>
            <a:ext cx="1303337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1600"/>
              <a:t>32   35</a:t>
            </a:r>
          </a:p>
        </p:txBody>
      </p:sp>
      <p:cxnSp>
        <p:nvCxnSpPr>
          <p:cNvPr id="12296" name="AutoShape 37"/>
          <p:cNvCxnSpPr>
            <a:cxnSpLocks noChangeAspect="1" noChangeShapeType="1"/>
            <a:stCxn id="12323" idx="0"/>
            <a:endCxn id="12295" idx="5"/>
          </p:cNvCxnSpPr>
          <p:nvPr/>
        </p:nvCxnSpPr>
        <p:spPr bwMode="auto">
          <a:xfrm flipH="1" flipV="1">
            <a:off x="7200900" y="5838825"/>
            <a:ext cx="190500" cy="2492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297" name="Oval 38"/>
          <p:cNvSpPr>
            <a:spLocks noChangeAspect="1" noChangeArrowheads="1"/>
          </p:cNvSpPr>
          <p:nvPr/>
        </p:nvSpPr>
        <p:spPr bwMode="auto">
          <a:xfrm>
            <a:off x="3719513" y="5075238"/>
            <a:ext cx="1820862" cy="284162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1600"/>
              <a:t>10   15   </a:t>
            </a:r>
            <a:r>
              <a:rPr lang="en-US" altLang="en-US" sz="1600">
                <a:solidFill>
                  <a:schemeClr val="tx2"/>
                </a:solidFill>
              </a:rPr>
              <a:t>27</a:t>
            </a:r>
          </a:p>
        </p:txBody>
      </p:sp>
      <p:sp>
        <p:nvSpPr>
          <p:cNvPr id="12298" name="Oval 39"/>
          <p:cNvSpPr>
            <a:spLocks noChangeAspect="1" noChangeArrowheads="1"/>
          </p:cNvSpPr>
          <p:nvPr/>
        </p:nvSpPr>
        <p:spPr bwMode="auto">
          <a:xfrm>
            <a:off x="1935163" y="5584825"/>
            <a:ext cx="1195387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1600"/>
              <a:t>2   8</a:t>
            </a:r>
          </a:p>
        </p:txBody>
      </p:sp>
      <p:sp>
        <p:nvSpPr>
          <p:cNvPr id="12299" name="Oval 40"/>
          <p:cNvSpPr>
            <a:spLocks noChangeAspect="1" noChangeArrowheads="1"/>
          </p:cNvSpPr>
          <p:nvPr/>
        </p:nvSpPr>
        <p:spPr bwMode="auto">
          <a:xfrm>
            <a:off x="3698875" y="5584825"/>
            <a:ext cx="796925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1600"/>
              <a:t>12</a:t>
            </a:r>
          </a:p>
        </p:txBody>
      </p:sp>
      <p:sp>
        <p:nvSpPr>
          <p:cNvPr id="12300" name="Rectangle 41"/>
          <p:cNvSpPr>
            <a:spLocks noChangeAspect="1" noChangeArrowheads="1"/>
          </p:cNvSpPr>
          <p:nvPr/>
        </p:nvSpPr>
        <p:spPr bwMode="auto">
          <a:xfrm>
            <a:off x="6051550" y="6097588"/>
            <a:ext cx="150813" cy="150812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301" name="Rectangle 42"/>
          <p:cNvSpPr>
            <a:spLocks noChangeAspect="1" noChangeArrowheads="1"/>
          </p:cNvSpPr>
          <p:nvPr/>
        </p:nvSpPr>
        <p:spPr bwMode="auto">
          <a:xfrm>
            <a:off x="3698875" y="6097588"/>
            <a:ext cx="150813" cy="150812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302" name="Rectangle 43"/>
          <p:cNvSpPr>
            <a:spLocks noChangeAspect="1" noChangeArrowheads="1"/>
          </p:cNvSpPr>
          <p:nvPr/>
        </p:nvSpPr>
        <p:spPr bwMode="auto">
          <a:xfrm>
            <a:off x="4267200" y="6097588"/>
            <a:ext cx="150813" cy="150812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303" name="Rectangle 44"/>
          <p:cNvSpPr>
            <a:spLocks noChangeAspect="1" noChangeArrowheads="1"/>
          </p:cNvSpPr>
          <p:nvPr/>
        </p:nvSpPr>
        <p:spPr bwMode="auto">
          <a:xfrm>
            <a:off x="1841500" y="6097588"/>
            <a:ext cx="150813" cy="150812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304" name="Rectangle 45"/>
          <p:cNvSpPr>
            <a:spLocks noChangeAspect="1" noChangeArrowheads="1"/>
          </p:cNvSpPr>
          <p:nvPr/>
        </p:nvSpPr>
        <p:spPr bwMode="auto">
          <a:xfrm>
            <a:off x="2454275" y="6097588"/>
            <a:ext cx="150813" cy="150812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305" name="Rectangle 46"/>
          <p:cNvSpPr>
            <a:spLocks noChangeAspect="1" noChangeArrowheads="1"/>
          </p:cNvSpPr>
          <p:nvPr/>
        </p:nvSpPr>
        <p:spPr bwMode="auto">
          <a:xfrm>
            <a:off x="3073400" y="6097588"/>
            <a:ext cx="150813" cy="150812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2306" name="AutoShape 47"/>
          <p:cNvCxnSpPr>
            <a:cxnSpLocks noChangeAspect="1" noChangeShapeType="1"/>
            <a:stCxn id="12297" idx="3"/>
            <a:endCxn id="12298" idx="0"/>
          </p:cNvCxnSpPr>
          <p:nvPr/>
        </p:nvCxnSpPr>
        <p:spPr bwMode="auto">
          <a:xfrm flipH="1">
            <a:off x="2533650" y="5327650"/>
            <a:ext cx="1452563" cy="2476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07" name="AutoShape 48"/>
          <p:cNvCxnSpPr>
            <a:cxnSpLocks noChangeAspect="1" noChangeShapeType="1"/>
            <a:stCxn id="12297" idx="5"/>
            <a:endCxn id="12295" idx="0"/>
          </p:cNvCxnSpPr>
          <p:nvPr/>
        </p:nvCxnSpPr>
        <p:spPr bwMode="auto">
          <a:xfrm>
            <a:off x="5273675" y="5327650"/>
            <a:ext cx="1466850" cy="2476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08" name="AutoShape 49"/>
          <p:cNvCxnSpPr>
            <a:cxnSpLocks noChangeAspect="1" noChangeShapeType="1"/>
            <a:stCxn id="12298" idx="3"/>
            <a:endCxn id="12303" idx="0"/>
          </p:cNvCxnSpPr>
          <p:nvPr/>
        </p:nvCxnSpPr>
        <p:spPr bwMode="auto">
          <a:xfrm flipH="1">
            <a:off x="1917700" y="5838825"/>
            <a:ext cx="192088" cy="2492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09" name="AutoShape 50"/>
          <p:cNvCxnSpPr>
            <a:cxnSpLocks noChangeAspect="1" noChangeShapeType="1"/>
            <a:stCxn id="12298" idx="5"/>
            <a:endCxn id="12305" idx="0"/>
          </p:cNvCxnSpPr>
          <p:nvPr/>
        </p:nvCxnSpPr>
        <p:spPr bwMode="auto">
          <a:xfrm>
            <a:off x="2955925" y="5838825"/>
            <a:ext cx="193675" cy="2492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10" name="AutoShape 52"/>
          <p:cNvCxnSpPr>
            <a:cxnSpLocks noChangeAspect="1" noChangeShapeType="1"/>
            <a:stCxn id="12300" idx="0"/>
            <a:endCxn id="12295" idx="3"/>
          </p:cNvCxnSpPr>
          <p:nvPr/>
        </p:nvCxnSpPr>
        <p:spPr bwMode="auto">
          <a:xfrm flipV="1">
            <a:off x="6127750" y="5838825"/>
            <a:ext cx="150813" cy="2492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11" name="AutoShape 53"/>
          <p:cNvCxnSpPr>
            <a:cxnSpLocks noChangeAspect="1" noChangeShapeType="1"/>
            <a:stCxn id="12304" idx="0"/>
            <a:endCxn id="12298" idx="4"/>
          </p:cNvCxnSpPr>
          <p:nvPr/>
        </p:nvCxnSpPr>
        <p:spPr bwMode="auto">
          <a:xfrm flipV="1">
            <a:off x="2530475" y="5880100"/>
            <a:ext cx="3175" cy="2079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312" name="Oval 54"/>
          <p:cNvSpPr>
            <a:spLocks noChangeAspect="1" noChangeArrowheads="1"/>
          </p:cNvSpPr>
          <p:nvPr/>
        </p:nvSpPr>
        <p:spPr bwMode="auto">
          <a:xfrm>
            <a:off x="4779963" y="5584825"/>
            <a:ext cx="796925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1600"/>
              <a:t>18</a:t>
            </a:r>
          </a:p>
        </p:txBody>
      </p:sp>
      <p:sp>
        <p:nvSpPr>
          <p:cNvPr id="12313" name="Rectangle 55"/>
          <p:cNvSpPr>
            <a:spLocks noChangeAspect="1" noChangeArrowheads="1"/>
          </p:cNvSpPr>
          <p:nvPr/>
        </p:nvSpPr>
        <p:spPr bwMode="auto">
          <a:xfrm>
            <a:off x="4779963" y="6097588"/>
            <a:ext cx="150812" cy="150812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314" name="Rectangle 56"/>
          <p:cNvSpPr>
            <a:spLocks noChangeAspect="1" noChangeArrowheads="1"/>
          </p:cNvSpPr>
          <p:nvPr/>
        </p:nvSpPr>
        <p:spPr bwMode="auto">
          <a:xfrm>
            <a:off x="5405438" y="6097588"/>
            <a:ext cx="150812" cy="150812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2315" name="AutoShape 57"/>
          <p:cNvCxnSpPr>
            <a:cxnSpLocks noChangeAspect="1" noChangeShapeType="1"/>
            <a:stCxn id="12301" idx="0"/>
          </p:cNvCxnSpPr>
          <p:nvPr/>
        </p:nvCxnSpPr>
        <p:spPr bwMode="auto">
          <a:xfrm flipV="1">
            <a:off x="3775075" y="5861050"/>
            <a:ext cx="190500" cy="2270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16" name="AutoShape 58"/>
          <p:cNvCxnSpPr>
            <a:cxnSpLocks noChangeAspect="1" noChangeShapeType="1"/>
            <a:stCxn id="12313" idx="0"/>
          </p:cNvCxnSpPr>
          <p:nvPr/>
        </p:nvCxnSpPr>
        <p:spPr bwMode="auto">
          <a:xfrm flipV="1">
            <a:off x="4856163" y="5867400"/>
            <a:ext cx="200025" cy="2206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17" name="AutoShape 59"/>
          <p:cNvCxnSpPr>
            <a:cxnSpLocks noChangeAspect="1" noChangeShapeType="1"/>
            <a:stCxn id="12314" idx="0"/>
          </p:cNvCxnSpPr>
          <p:nvPr/>
        </p:nvCxnSpPr>
        <p:spPr bwMode="auto">
          <a:xfrm flipH="1" flipV="1">
            <a:off x="5330825" y="5853113"/>
            <a:ext cx="150813" cy="2349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18" name="AutoShape 60"/>
          <p:cNvCxnSpPr>
            <a:cxnSpLocks noChangeAspect="1" noChangeShapeType="1"/>
            <a:stCxn id="12302" idx="0"/>
          </p:cNvCxnSpPr>
          <p:nvPr/>
        </p:nvCxnSpPr>
        <p:spPr bwMode="auto">
          <a:xfrm flipH="1" flipV="1">
            <a:off x="4208463" y="5867400"/>
            <a:ext cx="134937" cy="2206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319" name="Rectangle 61"/>
          <p:cNvSpPr>
            <a:spLocks noChangeAspect="1" noChangeArrowheads="1"/>
          </p:cNvSpPr>
          <p:nvPr/>
        </p:nvSpPr>
        <p:spPr bwMode="auto">
          <a:xfrm>
            <a:off x="6657975" y="6097588"/>
            <a:ext cx="149225" cy="150812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2320" name="AutoShape 63"/>
          <p:cNvCxnSpPr>
            <a:cxnSpLocks noChangeShapeType="1"/>
            <a:stCxn id="12319" idx="0"/>
            <a:endCxn id="12295" idx="4"/>
          </p:cNvCxnSpPr>
          <p:nvPr/>
        </p:nvCxnSpPr>
        <p:spPr bwMode="auto">
          <a:xfrm flipV="1">
            <a:off x="6732588" y="5880100"/>
            <a:ext cx="7937" cy="2079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21" name="AutoShape 64"/>
          <p:cNvCxnSpPr>
            <a:cxnSpLocks noChangeShapeType="1"/>
            <a:stCxn id="12312" idx="0"/>
          </p:cNvCxnSpPr>
          <p:nvPr/>
        </p:nvCxnSpPr>
        <p:spPr bwMode="auto">
          <a:xfrm flipH="1" flipV="1">
            <a:off x="4829175" y="5359400"/>
            <a:ext cx="349250" cy="2159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22" name="AutoShape 65"/>
          <p:cNvCxnSpPr>
            <a:cxnSpLocks noChangeShapeType="1"/>
            <a:stCxn id="12299" idx="0"/>
          </p:cNvCxnSpPr>
          <p:nvPr/>
        </p:nvCxnSpPr>
        <p:spPr bwMode="auto">
          <a:xfrm flipV="1">
            <a:off x="4097338" y="5353050"/>
            <a:ext cx="312737" cy="2222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323" name="Rectangle 66"/>
          <p:cNvSpPr>
            <a:spLocks noChangeAspect="1" noChangeArrowheads="1"/>
          </p:cNvSpPr>
          <p:nvPr/>
        </p:nvSpPr>
        <p:spPr bwMode="auto">
          <a:xfrm>
            <a:off x="7315200" y="6097588"/>
            <a:ext cx="150813" cy="150812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324" name="AutoShape 69"/>
          <p:cNvSpPr>
            <a:spLocks noChangeArrowheads="1"/>
          </p:cNvSpPr>
          <p:nvPr/>
        </p:nvSpPr>
        <p:spPr bwMode="auto">
          <a:xfrm>
            <a:off x="4495800" y="4648200"/>
            <a:ext cx="304800" cy="304800"/>
          </a:xfrm>
          <a:prstGeom prst="downArrow">
            <a:avLst>
              <a:gd name="adj1" fmla="val 50000"/>
              <a:gd name="adj2" fmla="val 25000"/>
            </a:avLst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903749F-3842-4CDA-A45E-FEEB9ACCE00B}" type="slidenum">
              <a:rPr lang="ko-KR" altLang="en-US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96676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Underflow and Fusion</a:t>
            </a:r>
          </a:p>
        </p:txBody>
      </p:sp>
      <p:sp>
        <p:nvSpPr>
          <p:cNvPr id="13317" name="Rectangle 3" descr="Rectangle: Click to edit Master text styles&#13;&#10;Second level&#13;&#10;Third level&#13;&#10;Fourth level&#13;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Deleting an entry from a node </a:t>
            </a:r>
            <a:r>
              <a:rPr lang="en-US" altLang="en-US" sz="2000" b="1" i="1" dirty="0">
                <a:latin typeface="Times New Roman" charset="0"/>
              </a:rPr>
              <a:t>v</a:t>
            </a:r>
            <a:r>
              <a:rPr lang="en-US" altLang="en-US" sz="2000" dirty="0"/>
              <a:t> may cause an </a:t>
            </a:r>
            <a:r>
              <a:rPr lang="en-US" altLang="en-US" sz="2000" dirty="0">
                <a:solidFill>
                  <a:schemeClr val="tx2"/>
                </a:solidFill>
              </a:rPr>
              <a:t>underflow</a:t>
            </a:r>
            <a:r>
              <a:rPr lang="en-US" altLang="en-US" sz="2000" dirty="0"/>
              <a:t>, where node </a:t>
            </a:r>
            <a:r>
              <a:rPr lang="en-US" altLang="en-US" sz="2000" b="1" i="1" dirty="0">
                <a:latin typeface="Times New Roman" charset="0"/>
              </a:rPr>
              <a:t>v</a:t>
            </a:r>
            <a:r>
              <a:rPr lang="en-US" altLang="en-US" sz="2000" dirty="0"/>
              <a:t> becomes a 1-node with one child and no keys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To handle an underflow at node </a:t>
            </a:r>
            <a:r>
              <a:rPr lang="en-US" altLang="en-US" sz="2000" b="1" i="1" dirty="0">
                <a:latin typeface="Times New Roman" charset="0"/>
              </a:rPr>
              <a:t>v </a:t>
            </a:r>
            <a:r>
              <a:rPr lang="en-US" altLang="en-US" sz="2000" dirty="0"/>
              <a:t>with parent </a:t>
            </a:r>
            <a:r>
              <a:rPr lang="en-US" altLang="en-US" sz="2000" b="1" i="1" dirty="0">
                <a:latin typeface="Times New Roman" charset="0"/>
              </a:rPr>
              <a:t>u</a:t>
            </a:r>
            <a:r>
              <a:rPr lang="en-US" altLang="en-US" sz="2000" dirty="0"/>
              <a:t>, we consider two cases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>
                <a:solidFill>
                  <a:schemeClr val="tx2"/>
                </a:solidFill>
              </a:rPr>
              <a:t>Case 1:</a:t>
            </a:r>
            <a:r>
              <a:rPr lang="en-US" altLang="en-US" sz="2000" dirty="0"/>
              <a:t> the adjacent siblings of </a:t>
            </a:r>
            <a:r>
              <a:rPr lang="en-US" altLang="en-US" sz="2000" b="1" i="1" dirty="0">
                <a:latin typeface="Times New Roman" charset="0"/>
              </a:rPr>
              <a:t>v</a:t>
            </a:r>
            <a:r>
              <a:rPr lang="en-US" altLang="en-US" sz="2000" dirty="0"/>
              <a:t> are 2-nodes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>
                <a:solidFill>
                  <a:schemeClr val="tx2"/>
                </a:solidFill>
              </a:rPr>
              <a:t>Fusion operation:</a:t>
            </a:r>
            <a:r>
              <a:rPr lang="en-US" altLang="en-US" sz="1800" dirty="0"/>
              <a:t> we merge </a:t>
            </a:r>
            <a:r>
              <a:rPr lang="en-US" altLang="en-US" sz="1800" b="1" i="1" dirty="0">
                <a:latin typeface="Times New Roman" charset="0"/>
              </a:rPr>
              <a:t>v</a:t>
            </a:r>
            <a:r>
              <a:rPr lang="en-US" altLang="en-US" sz="1800" dirty="0"/>
              <a:t> with an adjacent sibling </a:t>
            </a:r>
            <a:r>
              <a:rPr lang="en-US" altLang="en-US" sz="1800" b="1" i="1" dirty="0">
                <a:latin typeface="Times New Roman" charset="0"/>
              </a:rPr>
              <a:t>w</a:t>
            </a:r>
            <a:r>
              <a:rPr lang="en-US" altLang="en-US" sz="1800" dirty="0"/>
              <a:t> and move an entry from </a:t>
            </a:r>
            <a:r>
              <a:rPr lang="en-US" altLang="en-US" sz="1800" b="1" i="1" dirty="0">
                <a:latin typeface="Times New Roman" charset="0"/>
              </a:rPr>
              <a:t>u</a:t>
            </a:r>
            <a:r>
              <a:rPr lang="en-US" altLang="en-US" sz="1800" dirty="0"/>
              <a:t> to the merged node </a:t>
            </a:r>
            <a:r>
              <a:rPr lang="en-US" altLang="en-US" sz="1800" b="1" i="1" dirty="0">
                <a:latin typeface="Times New Roman" charset="0"/>
              </a:rPr>
              <a:t>v</a:t>
            </a:r>
            <a:r>
              <a:rPr lang="en-US" altLang="en-US" sz="1800" i="1" dirty="0">
                <a:latin typeface="Times New Roman" charset="0"/>
              </a:rPr>
              <a:t>'</a:t>
            </a:r>
            <a:endParaRPr lang="en-US" altLang="en-US" sz="1800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/>
              <a:t>After a fusion, the underflow may propagate to the parent </a:t>
            </a:r>
            <a:r>
              <a:rPr lang="en-US" altLang="en-US" sz="1800" b="1" i="1" dirty="0">
                <a:latin typeface="Times New Roman" charset="0"/>
              </a:rPr>
              <a:t>u</a:t>
            </a:r>
          </a:p>
        </p:txBody>
      </p:sp>
      <p:sp>
        <p:nvSpPr>
          <p:cNvPr id="13318" name="Oval 7"/>
          <p:cNvSpPr>
            <a:spLocks noChangeArrowheads="1"/>
          </p:cNvSpPr>
          <p:nvPr/>
        </p:nvSpPr>
        <p:spPr bwMode="auto">
          <a:xfrm>
            <a:off x="1922463" y="4038600"/>
            <a:ext cx="1295400" cy="381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/>
              <a:t>9  14</a:t>
            </a:r>
          </a:p>
        </p:txBody>
      </p:sp>
      <p:sp>
        <p:nvSpPr>
          <p:cNvPr id="13319" name="Oval 8"/>
          <p:cNvSpPr>
            <a:spLocks noChangeArrowheads="1"/>
          </p:cNvSpPr>
          <p:nvPr/>
        </p:nvSpPr>
        <p:spPr bwMode="auto">
          <a:xfrm>
            <a:off x="762000" y="4800600"/>
            <a:ext cx="1295400" cy="381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/>
              <a:t>2  5  7</a:t>
            </a:r>
          </a:p>
        </p:txBody>
      </p:sp>
      <p:sp>
        <p:nvSpPr>
          <p:cNvPr id="13320" name="Oval 9"/>
          <p:cNvSpPr>
            <a:spLocks noChangeArrowheads="1"/>
          </p:cNvSpPr>
          <p:nvPr/>
        </p:nvSpPr>
        <p:spPr bwMode="auto">
          <a:xfrm>
            <a:off x="2514600" y="4800600"/>
            <a:ext cx="914400" cy="381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/>
              <a:t>10</a:t>
            </a:r>
          </a:p>
        </p:txBody>
      </p:sp>
      <p:sp>
        <p:nvSpPr>
          <p:cNvPr id="13321" name="Oval 10"/>
          <p:cNvSpPr>
            <a:spLocks noChangeArrowheads="1"/>
          </p:cNvSpPr>
          <p:nvPr/>
        </p:nvSpPr>
        <p:spPr bwMode="auto">
          <a:xfrm>
            <a:off x="3657600" y="4800600"/>
            <a:ext cx="6096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>
              <a:solidFill>
                <a:schemeClr val="tx2"/>
              </a:solidFill>
            </a:endParaRPr>
          </a:p>
        </p:txBody>
      </p:sp>
      <p:sp>
        <p:nvSpPr>
          <p:cNvPr id="13322" name="Rectangle 11"/>
          <p:cNvSpPr>
            <a:spLocks noChangeArrowheads="1"/>
          </p:cNvSpPr>
          <p:nvPr/>
        </p:nvSpPr>
        <p:spPr bwMode="auto">
          <a:xfrm>
            <a:off x="609600" y="5410200"/>
            <a:ext cx="228600" cy="2286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23" name="Rectangle 12"/>
          <p:cNvSpPr>
            <a:spLocks noChangeArrowheads="1"/>
          </p:cNvSpPr>
          <p:nvPr/>
        </p:nvSpPr>
        <p:spPr bwMode="auto">
          <a:xfrm>
            <a:off x="1143000" y="5410200"/>
            <a:ext cx="228600" cy="2286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24" name="Rectangle 13"/>
          <p:cNvSpPr>
            <a:spLocks noChangeArrowheads="1"/>
          </p:cNvSpPr>
          <p:nvPr/>
        </p:nvSpPr>
        <p:spPr bwMode="auto">
          <a:xfrm>
            <a:off x="1905000" y="5410200"/>
            <a:ext cx="228600" cy="2286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25" name="Rectangle 14"/>
          <p:cNvSpPr>
            <a:spLocks noChangeArrowheads="1"/>
          </p:cNvSpPr>
          <p:nvPr/>
        </p:nvSpPr>
        <p:spPr bwMode="auto">
          <a:xfrm>
            <a:off x="2514600" y="5410200"/>
            <a:ext cx="228600" cy="2286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26" name="Rectangle 15"/>
          <p:cNvSpPr>
            <a:spLocks noChangeArrowheads="1"/>
          </p:cNvSpPr>
          <p:nvPr/>
        </p:nvSpPr>
        <p:spPr bwMode="auto">
          <a:xfrm>
            <a:off x="3200400" y="5410200"/>
            <a:ext cx="228600" cy="2286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27" name="Rectangle 17"/>
          <p:cNvSpPr>
            <a:spLocks noChangeArrowheads="1"/>
          </p:cNvSpPr>
          <p:nvPr/>
        </p:nvSpPr>
        <p:spPr bwMode="auto">
          <a:xfrm>
            <a:off x="3857625" y="5410200"/>
            <a:ext cx="228600" cy="2286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3328" name="AutoShape 18"/>
          <p:cNvCxnSpPr>
            <a:cxnSpLocks noChangeShapeType="1"/>
            <a:stCxn id="13322" idx="0"/>
            <a:endCxn id="13319" idx="3"/>
          </p:cNvCxnSpPr>
          <p:nvPr/>
        </p:nvCxnSpPr>
        <p:spPr bwMode="auto">
          <a:xfrm flipV="1">
            <a:off x="723900" y="5135563"/>
            <a:ext cx="227013" cy="2651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29" name="AutoShape 19"/>
          <p:cNvCxnSpPr>
            <a:cxnSpLocks noChangeShapeType="1"/>
            <a:stCxn id="13323" idx="0"/>
            <a:endCxn id="13319" idx="4"/>
          </p:cNvCxnSpPr>
          <p:nvPr/>
        </p:nvCxnSpPr>
        <p:spPr bwMode="auto">
          <a:xfrm flipV="1">
            <a:off x="1257300" y="5191125"/>
            <a:ext cx="152400" cy="2095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30" name="AutoShape 20"/>
          <p:cNvCxnSpPr>
            <a:cxnSpLocks noChangeShapeType="1"/>
            <a:stCxn id="13324" idx="0"/>
            <a:endCxn id="13319" idx="5"/>
          </p:cNvCxnSpPr>
          <p:nvPr/>
        </p:nvCxnSpPr>
        <p:spPr bwMode="auto">
          <a:xfrm flipH="1" flipV="1">
            <a:off x="1868488" y="5135563"/>
            <a:ext cx="150812" cy="2651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31" name="AutoShape 21"/>
          <p:cNvCxnSpPr>
            <a:cxnSpLocks noChangeShapeType="1"/>
            <a:stCxn id="13325" idx="0"/>
            <a:endCxn id="13320" idx="3"/>
          </p:cNvCxnSpPr>
          <p:nvPr/>
        </p:nvCxnSpPr>
        <p:spPr bwMode="auto">
          <a:xfrm flipV="1">
            <a:off x="2628900" y="5135563"/>
            <a:ext cx="19050" cy="2651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32" name="AutoShape 22"/>
          <p:cNvCxnSpPr>
            <a:cxnSpLocks noChangeShapeType="1"/>
            <a:stCxn id="13326" idx="0"/>
            <a:endCxn id="13320" idx="5"/>
          </p:cNvCxnSpPr>
          <p:nvPr/>
        </p:nvCxnSpPr>
        <p:spPr bwMode="auto">
          <a:xfrm flipH="1" flipV="1">
            <a:off x="3295650" y="5135563"/>
            <a:ext cx="19050" cy="2651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33" name="AutoShape 24"/>
          <p:cNvCxnSpPr>
            <a:cxnSpLocks noChangeShapeType="1"/>
            <a:stCxn id="13327" idx="0"/>
            <a:endCxn id="13321" idx="4"/>
          </p:cNvCxnSpPr>
          <p:nvPr/>
        </p:nvCxnSpPr>
        <p:spPr bwMode="auto">
          <a:xfrm flipH="1" flipV="1">
            <a:off x="3962400" y="5200650"/>
            <a:ext cx="9525" cy="200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34" name="AutoShape 25"/>
          <p:cNvCxnSpPr>
            <a:cxnSpLocks noChangeShapeType="1"/>
            <a:stCxn id="13319" idx="0"/>
            <a:endCxn id="13318" idx="3"/>
          </p:cNvCxnSpPr>
          <p:nvPr/>
        </p:nvCxnSpPr>
        <p:spPr bwMode="auto">
          <a:xfrm flipV="1">
            <a:off x="1409700" y="4373563"/>
            <a:ext cx="701675" cy="4175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35" name="AutoShape 26"/>
          <p:cNvCxnSpPr>
            <a:cxnSpLocks noChangeShapeType="1"/>
            <a:stCxn id="13320" idx="0"/>
            <a:endCxn id="13318" idx="4"/>
          </p:cNvCxnSpPr>
          <p:nvPr/>
        </p:nvCxnSpPr>
        <p:spPr bwMode="auto">
          <a:xfrm flipH="1" flipV="1">
            <a:off x="2570163" y="4429125"/>
            <a:ext cx="401637" cy="3619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36" name="AutoShape 27"/>
          <p:cNvCxnSpPr>
            <a:cxnSpLocks noChangeShapeType="1"/>
            <a:stCxn id="13321" idx="0"/>
            <a:endCxn id="13318" idx="5"/>
          </p:cNvCxnSpPr>
          <p:nvPr/>
        </p:nvCxnSpPr>
        <p:spPr bwMode="auto">
          <a:xfrm flipH="1" flipV="1">
            <a:off x="3028950" y="4373563"/>
            <a:ext cx="933450" cy="4079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337" name="Rectangle 28"/>
          <p:cNvSpPr>
            <a:spLocks noChangeArrowheads="1"/>
          </p:cNvSpPr>
          <p:nvPr/>
        </p:nvSpPr>
        <p:spPr bwMode="auto">
          <a:xfrm>
            <a:off x="1752600" y="3810000"/>
            <a:ext cx="169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2400" b="1" i="1">
                <a:latin typeface="Times New Roman" charset="0"/>
              </a:rPr>
              <a:t>u</a:t>
            </a:r>
            <a:endParaRPr lang="en-US" altLang="en-US" sz="2400" b="1"/>
          </a:p>
        </p:txBody>
      </p:sp>
      <p:sp>
        <p:nvSpPr>
          <p:cNvPr id="13338" name="Rectangle 29"/>
          <p:cNvSpPr>
            <a:spLocks noChangeArrowheads="1"/>
          </p:cNvSpPr>
          <p:nvPr/>
        </p:nvSpPr>
        <p:spPr bwMode="auto">
          <a:xfrm>
            <a:off x="4114800" y="4495800"/>
            <a:ext cx="13493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2400" b="1" i="1">
                <a:solidFill>
                  <a:schemeClr val="tx2"/>
                </a:solidFill>
                <a:latin typeface="Times New Roman" charset="0"/>
              </a:rPr>
              <a:t>v</a:t>
            </a:r>
            <a:endParaRPr lang="en-US" altLang="en-US" sz="2400" b="1">
              <a:solidFill>
                <a:schemeClr val="tx2"/>
              </a:solidFill>
            </a:endParaRPr>
          </a:p>
        </p:txBody>
      </p:sp>
      <p:sp>
        <p:nvSpPr>
          <p:cNvPr id="13339" name="Oval 30"/>
          <p:cNvSpPr>
            <a:spLocks noChangeArrowheads="1"/>
          </p:cNvSpPr>
          <p:nvPr/>
        </p:nvSpPr>
        <p:spPr bwMode="auto">
          <a:xfrm>
            <a:off x="6553200" y="4038600"/>
            <a:ext cx="914400" cy="381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/>
              <a:t>9</a:t>
            </a:r>
          </a:p>
        </p:txBody>
      </p:sp>
      <p:sp>
        <p:nvSpPr>
          <p:cNvPr id="13340" name="Oval 32"/>
          <p:cNvSpPr>
            <a:spLocks noChangeArrowheads="1"/>
          </p:cNvSpPr>
          <p:nvPr/>
        </p:nvSpPr>
        <p:spPr bwMode="auto">
          <a:xfrm>
            <a:off x="7353300" y="4800600"/>
            <a:ext cx="12954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tx2"/>
                </a:solidFill>
              </a:rPr>
              <a:t>10  14</a:t>
            </a:r>
          </a:p>
        </p:txBody>
      </p:sp>
      <p:sp>
        <p:nvSpPr>
          <p:cNvPr id="13341" name="Rectangle 37"/>
          <p:cNvSpPr>
            <a:spLocks noChangeArrowheads="1"/>
          </p:cNvSpPr>
          <p:nvPr/>
        </p:nvSpPr>
        <p:spPr bwMode="auto">
          <a:xfrm>
            <a:off x="7191375" y="5410200"/>
            <a:ext cx="228600" cy="2286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42" name="Rectangle 38"/>
          <p:cNvSpPr>
            <a:spLocks noChangeArrowheads="1"/>
          </p:cNvSpPr>
          <p:nvPr/>
        </p:nvSpPr>
        <p:spPr bwMode="auto">
          <a:xfrm>
            <a:off x="7877175" y="5410200"/>
            <a:ext cx="228600" cy="2286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43" name="Rectangle 39"/>
          <p:cNvSpPr>
            <a:spLocks noChangeArrowheads="1"/>
          </p:cNvSpPr>
          <p:nvPr/>
        </p:nvSpPr>
        <p:spPr bwMode="auto">
          <a:xfrm>
            <a:off x="8534400" y="5410200"/>
            <a:ext cx="228600" cy="2286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3344" name="AutoShape 43"/>
          <p:cNvCxnSpPr>
            <a:cxnSpLocks noChangeShapeType="1"/>
            <a:stCxn id="13341" idx="0"/>
            <a:endCxn id="13340" idx="3"/>
          </p:cNvCxnSpPr>
          <p:nvPr/>
        </p:nvCxnSpPr>
        <p:spPr bwMode="auto">
          <a:xfrm flipV="1">
            <a:off x="7305675" y="5145088"/>
            <a:ext cx="236538" cy="2555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45" name="AutoShape 44"/>
          <p:cNvCxnSpPr>
            <a:cxnSpLocks noChangeShapeType="1"/>
            <a:stCxn id="13342" idx="0"/>
            <a:endCxn id="13340" idx="4"/>
          </p:cNvCxnSpPr>
          <p:nvPr/>
        </p:nvCxnSpPr>
        <p:spPr bwMode="auto">
          <a:xfrm flipV="1">
            <a:off x="7991475" y="5200650"/>
            <a:ext cx="9525" cy="200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46" name="AutoShape 45"/>
          <p:cNvCxnSpPr>
            <a:cxnSpLocks noChangeShapeType="1"/>
            <a:stCxn id="13343" idx="0"/>
            <a:endCxn id="13340" idx="5"/>
          </p:cNvCxnSpPr>
          <p:nvPr/>
        </p:nvCxnSpPr>
        <p:spPr bwMode="auto">
          <a:xfrm flipH="1" flipV="1">
            <a:off x="8459788" y="5145088"/>
            <a:ext cx="188912" cy="2555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47" name="AutoShape 46"/>
          <p:cNvCxnSpPr>
            <a:cxnSpLocks noChangeShapeType="1"/>
            <a:stCxn id="13355" idx="0"/>
            <a:endCxn id="13339" idx="3"/>
          </p:cNvCxnSpPr>
          <p:nvPr/>
        </p:nvCxnSpPr>
        <p:spPr bwMode="auto">
          <a:xfrm flipV="1">
            <a:off x="6057900" y="4373563"/>
            <a:ext cx="628650" cy="4175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48" name="AutoShape 47"/>
          <p:cNvCxnSpPr>
            <a:cxnSpLocks noChangeShapeType="1"/>
            <a:stCxn id="13340" idx="0"/>
            <a:endCxn id="13339" idx="5"/>
          </p:cNvCxnSpPr>
          <p:nvPr/>
        </p:nvCxnSpPr>
        <p:spPr bwMode="auto">
          <a:xfrm flipH="1" flipV="1">
            <a:off x="7334250" y="4373563"/>
            <a:ext cx="666750" cy="4079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349" name="Rectangle 49"/>
          <p:cNvSpPr>
            <a:spLocks noChangeArrowheads="1"/>
          </p:cNvSpPr>
          <p:nvPr/>
        </p:nvSpPr>
        <p:spPr bwMode="auto">
          <a:xfrm>
            <a:off x="6400800" y="3810000"/>
            <a:ext cx="169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2400" b="1" i="1">
                <a:latin typeface="Times New Roman" charset="0"/>
              </a:rPr>
              <a:t>u</a:t>
            </a:r>
            <a:endParaRPr lang="en-US" altLang="en-US" sz="2400" b="1"/>
          </a:p>
        </p:txBody>
      </p:sp>
      <p:sp>
        <p:nvSpPr>
          <p:cNvPr id="13350" name="Rectangle 50"/>
          <p:cNvSpPr>
            <a:spLocks noChangeArrowheads="1"/>
          </p:cNvSpPr>
          <p:nvPr/>
        </p:nvSpPr>
        <p:spPr bwMode="auto">
          <a:xfrm>
            <a:off x="8486775" y="4495800"/>
            <a:ext cx="2000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2400" b="1" i="1">
                <a:solidFill>
                  <a:schemeClr val="tx2"/>
                </a:solidFill>
                <a:latin typeface="Times New Roman" charset="0"/>
              </a:rPr>
              <a:t>v</a:t>
            </a:r>
            <a:r>
              <a:rPr lang="en-US" altLang="en-US" sz="2400" i="1">
                <a:solidFill>
                  <a:schemeClr val="tx2"/>
                </a:solidFill>
                <a:latin typeface="Times New Roman" charset="0"/>
              </a:rPr>
              <a:t>'</a:t>
            </a:r>
          </a:p>
        </p:txBody>
      </p:sp>
      <p:sp>
        <p:nvSpPr>
          <p:cNvPr id="13351" name="Rectangle 51"/>
          <p:cNvSpPr>
            <a:spLocks noChangeArrowheads="1"/>
          </p:cNvSpPr>
          <p:nvPr/>
        </p:nvSpPr>
        <p:spPr bwMode="auto">
          <a:xfrm>
            <a:off x="3149600" y="4495800"/>
            <a:ext cx="20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2400" b="1" i="1">
                <a:latin typeface="Times New Roman" charset="0"/>
              </a:rPr>
              <a:t>w</a:t>
            </a:r>
            <a:endParaRPr lang="en-US" altLang="en-US" sz="2400" b="1"/>
          </a:p>
        </p:txBody>
      </p:sp>
      <p:sp>
        <p:nvSpPr>
          <p:cNvPr id="13352" name="AutoShape 52"/>
          <p:cNvSpPr>
            <a:spLocks noChangeArrowheads="1"/>
          </p:cNvSpPr>
          <p:nvPr/>
        </p:nvSpPr>
        <p:spPr bwMode="auto">
          <a:xfrm>
            <a:off x="4648200" y="4495800"/>
            <a:ext cx="633413" cy="314325"/>
          </a:xfrm>
          <a:prstGeom prst="rightArrow">
            <a:avLst>
              <a:gd name="adj1" fmla="val 50000"/>
              <a:gd name="adj2" fmla="val 50379"/>
            </a:avLst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53" name="Rectangle 53"/>
          <p:cNvSpPr>
            <a:spLocks noChangeArrowheads="1"/>
          </p:cNvSpPr>
          <p:nvPr/>
        </p:nvSpPr>
        <p:spPr bwMode="auto">
          <a:xfrm>
            <a:off x="1524000" y="5410200"/>
            <a:ext cx="228600" cy="2286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3354" name="AutoShape 54"/>
          <p:cNvCxnSpPr>
            <a:cxnSpLocks noChangeShapeType="1"/>
            <a:stCxn id="13353" idx="0"/>
            <a:endCxn id="13319" idx="4"/>
          </p:cNvCxnSpPr>
          <p:nvPr/>
        </p:nvCxnSpPr>
        <p:spPr bwMode="auto">
          <a:xfrm flipH="1" flipV="1">
            <a:off x="1409700" y="5191125"/>
            <a:ext cx="228600" cy="2095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355" name="Oval 55"/>
          <p:cNvSpPr>
            <a:spLocks noChangeArrowheads="1"/>
          </p:cNvSpPr>
          <p:nvPr/>
        </p:nvSpPr>
        <p:spPr bwMode="auto">
          <a:xfrm>
            <a:off x="5410200" y="4800600"/>
            <a:ext cx="1295400" cy="381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/>
              <a:t>2  5  7</a:t>
            </a:r>
          </a:p>
        </p:txBody>
      </p:sp>
      <p:sp>
        <p:nvSpPr>
          <p:cNvPr id="13356" name="Rectangle 56"/>
          <p:cNvSpPr>
            <a:spLocks noChangeArrowheads="1"/>
          </p:cNvSpPr>
          <p:nvPr/>
        </p:nvSpPr>
        <p:spPr bwMode="auto">
          <a:xfrm>
            <a:off x="5257800" y="5410200"/>
            <a:ext cx="228600" cy="2286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57" name="Rectangle 57"/>
          <p:cNvSpPr>
            <a:spLocks noChangeArrowheads="1"/>
          </p:cNvSpPr>
          <p:nvPr/>
        </p:nvSpPr>
        <p:spPr bwMode="auto">
          <a:xfrm>
            <a:off x="5791200" y="5410200"/>
            <a:ext cx="228600" cy="2286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58" name="Rectangle 58"/>
          <p:cNvSpPr>
            <a:spLocks noChangeArrowheads="1"/>
          </p:cNvSpPr>
          <p:nvPr/>
        </p:nvSpPr>
        <p:spPr bwMode="auto">
          <a:xfrm>
            <a:off x="6553200" y="5410200"/>
            <a:ext cx="228600" cy="2286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3359" name="AutoShape 59"/>
          <p:cNvCxnSpPr>
            <a:cxnSpLocks noChangeShapeType="1"/>
            <a:stCxn id="13356" idx="0"/>
            <a:endCxn id="13355" idx="3"/>
          </p:cNvCxnSpPr>
          <p:nvPr/>
        </p:nvCxnSpPr>
        <p:spPr bwMode="auto">
          <a:xfrm flipV="1">
            <a:off x="5372100" y="5135563"/>
            <a:ext cx="227013" cy="2651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60" name="AutoShape 60"/>
          <p:cNvCxnSpPr>
            <a:cxnSpLocks noChangeShapeType="1"/>
            <a:stCxn id="13357" idx="0"/>
            <a:endCxn id="13355" idx="4"/>
          </p:cNvCxnSpPr>
          <p:nvPr/>
        </p:nvCxnSpPr>
        <p:spPr bwMode="auto">
          <a:xfrm flipV="1">
            <a:off x="5905500" y="5191125"/>
            <a:ext cx="152400" cy="2095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61" name="AutoShape 61"/>
          <p:cNvCxnSpPr>
            <a:cxnSpLocks noChangeShapeType="1"/>
            <a:stCxn id="13358" idx="0"/>
            <a:endCxn id="13355" idx="5"/>
          </p:cNvCxnSpPr>
          <p:nvPr/>
        </p:nvCxnSpPr>
        <p:spPr bwMode="auto">
          <a:xfrm flipH="1" flipV="1">
            <a:off x="6516688" y="5135563"/>
            <a:ext cx="150812" cy="2651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362" name="Rectangle 62"/>
          <p:cNvSpPr>
            <a:spLocks noChangeArrowheads="1"/>
          </p:cNvSpPr>
          <p:nvPr/>
        </p:nvSpPr>
        <p:spPr bwMode="auto">
          <a:xfrm>
            <a:off x="6172200" y="5410200"/>
            <a:ext cx="228600" cy="2286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3363" name="AutoShape 63"/>
          <p:cNvCxnSpPr>
            <a:cxnSpLocks noChangeShapeType="1"/>
            <a:stCxn id="13362" idx="0"/>
            <a:endCxn id="13355" idx="4"/>
          </p:cNvCxnSpPr>
          <p:nvPr/>
        </p:nvCxnSpPr>
        <p:spPr bwMode="auto">
          <a:xfrm flipH="1" flipV="1">
            <a:off x="6057900" y="5191125"/>
            <a:ext cx="228600" cy="2095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903749F-3842-4CDA-A45E-FEEB9ACCE00B}" type="slidenum">
              <a:rPr lang="ko-KR" altLang="en-US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86526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Underflow and Transfer</a:t>
            </a:r>
          </a:p>
        </p:txBody>
      </p:sp>
      <p:sp>
        <p:nvSpPr>
          <p:cNvPr id="14341" name="Rectangle 3" descr="Rectangle: Click to edit Master text styles&#13;&#10;Second level&#13;&#10;Third level&#13;&#10;Fourth level&#13;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>
                <a:solidFill>
                  <a:schemeClr val="tx2"/>
                </a:solidFill>
              </a:rPr>
              <a:t>Case 2:</a:t>
            </a:r>
            <a:r>
              <a:rPr lang="en-US" altLang="en-US" sz="2000" dirty="0"/>
              <a:t> an adjacent sibling </a:t>
            </a:r>
            <a:r>
              <a:rPr lang="en-US" altLang="en-US" sz="2000" b="1" i="1" dirty="0">
                <a:latin typeface="Times New Roman" charset="0"/>
              </a:rPr>
              <a:t>w</a:t>
            </a:r>
            <a:r>
              <a:rPr lang="en-US" altLang="en-US" sz="2000" dirty="0"/>
              <a:t> of </a:t>
            </a:r>
            <a:r>
              <a:rPr lang="en-US" altLang="en-US" sz="2000" b="1" i="1" dirty="0">
                <a:latin typeface="Times New Roman" charset="0"/>
              </a:rPr>
              <a:t>v</a:t>
            </a:r>
            <a:r>
              <a:rPr lang="en-US" altLang="en-US" sz="2000" dirty="0"/>
              <a:t> is a 3-node or a 4-node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>
                <a:solidFill>
                  <a:schemeClr val="tx2"/>
                </a:solidFill>
              </a:rPr>
              <a:t>Transfer operation:</a:t>
            </a:r>
          </a:p>
          <a:p>
            <a:pPr lvl="1" eaLnBrk="1" hangingPunct="1">
              <a:lnSpc>
                <a:spcPct val="90000"/>
              </a:lnSpc>
              <a:buFont typeface="Wingdings" charset="2"/>
              <a:buNone/>
            </a:pPr>
            <a:r>
              <a:rPr lang="en-US" altLang="en-US" sz="1800" dirty="0"/>
              <a:t>		1.  we move a child of </a:t>
            </a:r>
            <a:r>
              <a:rPr lang="en-US" altLang="en-US" sz="1800" b="1" i="1" dirty="0">
                <a:latin typeface="Times New Roman" charset="0"/>
              </a:rPr>
              <a:t>w</a:t>
            </a:r>
            <a:r>
              <a:rPr lang="en-US" altLang="en-US" sz="1800" dirty="0"/>
              <a:t> to </a:t>
            </a:r>
            <a:r>
              <a:rPr lang="en-US" altLang="en-US" sz="1800" b="1" i="1" dirty="0">
                <a:latin typeface="Times New Roman" charset="0"/>
              </a:rPr>
              <a:t>v</a:t>
            </a:r>
            <a:r>
              <a:rPr lang="en-US" altLang="en-US" sz="1800" dirty="0"/>
              <a:t> </a:t>
            </a:r>
          </a:p>
          <a:p>
            <a:pPr lvl="1" eaLnBrk="1" hangingPunct="1">
              <a:lnSpc>
                <a:spcPct val="90000"/>
              </a:lnSpc>
              <a:buFont typeface="Wingdings" charset="2"/>
              <a:buNone/>
            </a:pPr>
            <a:r>
              <a:rPr lang="en-US" altLang="en-US" sz="1800" dirty="0"/>
              <a:t>		2.  we move an item from </a:t>
            </a:r>
            <a:r>
              <a:rPr lang="en-US" altLang="en-US" sz="1800" b="1" i="1" dirty="0">
                <a:latin typeface="Times New Roman" charset="0"/>
              </a:rPr>
              <a:t>u</a:t>
            </a:r>
            <a:r>
              <a:rPr lang="en-US" altLang="en-US" sz="1800" dirty="0"/>
              <a:t> to </a:t>
            </a:r>
            <a:r>
              <a:rPr lang="en-US" altLang="en-US" sz="1800" b="1" i="1" dirty="0">
                <a:latin typeface="Times New Roman" charset="0"/>
              </a:rPr>
              <a:t>v</a:t>
            </a:r>
          </a:p>
          <a:p>
            <a:pPr lvl="1" eaLnBrk="1" hangingPunct="1">
              <a:lnSpc>
                <a:spcPct val="90000"/>
              </a:lnSpc>
              <a:buFont typeface="Wingdings" charset="2"/>
              <a:buNone/>
            </a:pPr>
            <a:r>
              <a:rPr lang="en-US" altLang="en-US" sz="1800" b="1" i="1" dirty="0">
                <a:latin typeface="Times New Roman" charset="0"/>
              </a:rPr>
              <a:t>		</a:t>
            </a:r>
            <a:r>
              <a:rPr lang="en-US" altLang="en-US" sz="1800" dirty="0"/>
              <a:t>3.  we move an item from </a:t>
            </a:r>
            <a:r>
              <a:rPr lang="en-US" altLang="en-US" sz="1800" b="1" i="1" dirty="0">
                <a:latin typeface="Times New Roman" charset="0"/>
              </a:rPr>
              <a:t>w</a:t>
            </a:r>
            <a:r>
              <a:rPr lang="en-US" altLang="en-US" sz="1800" dirty="0"/>
              <a:t> to </a:t>
            </a:r>
            <a:r>
              <a:rPr lang="en-US" altLang="en-US" sz="1800" b="1" i="1" dirty="0">
                <a:latin typeface="Times New Roman" charset="0"/>
              </a:rPr>
              <a:t>u</a:t>
            </a:r>
            <a:endParaRPr lang="en-US" altLang="en-US" sz="1800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/>
              <a:t>After a transfer, no underflow occurs</a:t>
            </a:r>
          </a:p>
        </p:txBody>
      </p:sp>
      <p:sp>
        <p:nvSpPr>
          <p:cNvPr id="14342" name="Oval 4"/>
          <p:cNvSpPr>
            <a:spLocks noChangeArrowheads="1"/>
          </p:cNvSpPr>
          <p:nvPr/>
        </p:nvSpPr>
        <p:spPr bwMode="auto">
          <a:xfrm>
            <a:off x="2057400" y="4495800"/>
            <a:ext cx="990600" cy="381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/>
              <a:t>4  </a:t>
            </a:r>
            <a:r>
              <a:rPr lang="en-US" altLang="en-US">
                <a:solidFill>
                  <a:schemeClr val="tx2"/>
                </a:solidFill>
              </a:rPr>
              <a:t>9</a:t>
            </a:r>
          </a:p>
        </p:txBody>
      </p:sp>
      <p:sp>
        <p:nvSpPr>
          <p:cNvPr id="14343" name="Oval 5"/>
          <p:cNvSpPr>
            <a:spLocks noChangeArrowheads="1"/>
          </p:cNvSpPr>
          <p:nvPr/>
        </p:nvSpPr>
        <p:spPr bwMode="auto">
          <a:xfrm>
            <a:off x="2209800" y="5257800"/>
            <a:ext cx="914400" cy="381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/>
              <a:t>6  </a:t>
            </a:r>
            <a:r>
              <a:rPr lang="en-US" altLang="en-US">
                <a:solidFill>
                  <a:schemeClr val="tx2"/>
                </a:solidFill>
              </a:rPr>
              <a:t>8</a:t>
            </a:r>
          </a:p>
        </p:txBody>
      </p:sp>
      <p:sp>
        <p:nvSpPr>
          <p:cNvPr id="14344" name="Oval 6"/>
          <p:cNvSpPr>
            <a:spLocks noChangeArrowheads="1"/>
          </p:cNvSpPr>
          <p:nvPr/>
        </p:nvSpPr>
        <p:spPr bwMode="auto">
          <a:xfrm>
            <a:off x="762000" y="5257800"/>
            <a:ext cx="914400" cy="381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/>
              <a:t>2</a:t>
            </a:r>
          </a:p>
        </p:txBody>
      </p:sp>
      <p:sp>
        <p:nvSpPr>
          <p:cNvPr id="14345" name="Oval 7"/>
          <p:cNvSpPr>
            <a:spLocks noChangeArrowheads="1"/>
          </p:cNvSpPr>
          <p:nvPr/>
        </p:nvSpPr>
        <p:spPr bwMode="auto">
          <a:xfrm>
            <a:off x="3429000" y="5257800"/>
            <a:ext cx="6096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>
              <a:solidFill>
                <a:schemeClr val="tx2"/>
              </a:solidFill>
            </a:endParaRPr>
          </a:p>
        </p:txBody>
      </p:sp>
      <p:sp>
        <p:nvSpPr>
          <p:cNvPr id="14346" name="Rectangle 8"/>
          <p:cNvSpPr>
            <a:spLocks noChangeArrowheads="1"/>
          </p:cNvSpPr>
          <p:nvPr/>
        </p:nvSpPr>
        <p:spPr bwMode="auto">
          <a:xfrm>
            <a:off x="1981200" y="5867400"/>
            <a:ext cx="228600" cy="2286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47" name="Rectangle 9"/>
          <p:cNvSpPr>
            <a:spLocks noChangeArrowheads="1"/>
          </p:cNvSpPr>
          <p:nvPr/>
        </p:nvSpPr>
        <p:spPr bwMode="auto">
          <a:xfrm>
            <a:off x="2514600" y="5867400"/>
            <a:ext cx="228600" cy="2286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48" name="Rectangle 10"/>
          <p:cNvSpPr>
            <a:spLocks noChangeArrowheads="1"/>
          </p:cNvSpPr>
          <p:nvPr/>
        </p:nvSpPr>
        <p:spPr bwMode="auto">
          <a:xfrm>
            <a:off x="2971800" y="5867400"/>
            <a:ext cx="228600" cy="2286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49" name="Rectangle 11"/>
          <p:cNvSpPr>
            <a:spLocks noChangeArrowheads="1"/>
          </p:cNvSpPr>
          <p:nvPr/>
        </p:nvSpPr>
        <p:spPr bwMode="auto">
          <a:xfrm>
            <a:off x="762000" y="5867400"/>
            <a:ext cx="228600" cy="2286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50" name="Rectangle 12"/>
          <p:cNvSpPr>
            <a:spLocks noChangeArrowheads="1"/>
          </p:cNvSpPr>
          <p:nvPr/>
        </p:nvSpPr>
        <p:spPr bwMode="auto">
          <a:xfrm>
            <a:off x="1447800" y="5867400"/>
            <a:ext cx="228600" cy="2286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51" name="Rectangle 13"/>
          <p:cNvSpPr>
            <a:spLocks noChangeArrowheads="1"/>
          </p:cNvSpPr>
          <p:nvPr/>
        </p:nvSpPr>
        <p:spPr bwMode="auto">
          <a:xfrm>
            <a:off x="3629025" y="5867400"/>
            <a:ext cx="228600" cy="2286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4352" name="AutoShape 14"/>
          <p:cNvCxnSpPr>
            <a:cxnSpLocks noChangeShapeType="1"/>
            <a:stCxn id="14346" idx="0"/>
            <a:endCxn id="14343" idx="3"/>
          </p:cNvCxnSpPr>
          <p:nvPr/>
        </p:nvCxnSpPr>
        <p:spPr bwMode="auto">
          <a:xfrm flipV="1">
            <a:off x="2095500" y="5592763"/>
            <a:ext cx="247650" cy="2651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53" name="AutoShape 15"/>
          <p:cNvCxnSpPr>
            <a:cxnSpLocks noChangeShapeType="1"/>
            <a:stCxn id="14347" idx="0"/>
            <a:endCxn id="14343" idx="4"/>
          </p:cNvCxnSpPr>
          <p:nvPr/>
        </p:nvCxnSpPr>
        <p:spPr bwMode="auto">
          <a:xfrm flipV="1">
            <a:off x="2628900" y="5648325"/>
            <a:ext cx="38100" cy="2095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54" name="AutoShape 16"/>
          <p:cNvCxnSpPr>
            <a:cxnSpLocks noChangeShapeType="1"/>
            <a:stCxn id="14348" idx="0"/>
            <a:endCxn id="14343" idx="5"/>
          </p:cNvCxnSpPr>
          <p:nvPr/>
        </p:nvCxnSpPr>
        <p:spPr bwMode="auto">
          <a:xfrm flipH="1" flipV="1">
            <a:off x="2990850" y="5592763"/>
            <a:ext cx="95250" cy="2651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55" name="AutoShape 17"/>
          <p:cNvCxnSpPr>
            <a:cxnSpLocks noChangeShapeType="1"/>
            <a:stCxn id="14349" idx="0"/>
            <a:endCxn id="14344" idx="3"/>
          </p:cNvCxnSpPr>
          <p:nvPr/>
        </p:nvCxnSpPr>
        <p:spPr bwMode="auto">
          <a:xfrm flipV="1">
            <a:off x="876300" y="5592763"/>
            <a:ext cx="19050" cy="2651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56" name="AutoShape 18"/>
          <p:cNvCxnSpPr>
            <a:cxnSpLocks noChangeShapeType="1"/>
            <a:stCxn id="14350" idx="0"/>
            <a:endCxn id="14344" idx="5"/>
          </p:cNvCxnSpPr>
          <p:nvPr/>
        </p:nvCxnSpPr>
        <p:spPr bwMode="auto">
          <a:xfrm flipH="1" flipV="1">
            <a:off x="1543050" y="5592763"/>
            <a:ext cx="19050" cy="2651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57" name="AutoShape 19"/>
          <p:cNvCxnSpPr>
            <a:cxnSpLocks noChangeShapeType="1"/>
            <a:stCxn id="14351" idx="0"/>
            <a:endCxn id="14345" idx="4"/>
          </p:cNvCxnSpPr>
          <p:nvPr/>
        </p:nvCxnSpPr>
        <p:spPr bwMode="auto">
          <a:xfrm flipH="1" flipV="1">
            <a:off x="3733800" y="5657850"/>
            <a:ext cx="9525" cy="200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58" name="AutoShape 20"/>
          <p:cNvCxnSpPr>
            <a:cxnSpLocks noChangeShapeType="1"/>
            <a:stCxn id="14343" idx="0"/>
            <a:endCxn id="14342" idx="4"/>
          </p:cNvCxnSpPr>
          <p:nvPr/>
        </p:nvCxnSpPr>
        <p:spPr bwMode="auto">
          <a:xfrm flipH="1" flipV="1">
            <a:off x="2552700" y="4886325"/>
            <a:ext cx="114300" cy="3619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59" name="AutoShape 21"/>
          <p:cNvCxnSpPr>
            <a:cxnSpLocks noChangeShapeType="1"/>
            <a:stCxn id="14344" idx="0"/>
            <a:endCxn id="14342" idx="3"/>
          </p:cNvCxnSpPr>
          <p:nvPr/>
        </p:nvCxnSpPr>
        <p:spPr bwMode="auto">
          <a:xfrm flipV="1">
            <a:off x="1219200" y="4830763"/>
            <a:ext cx="982663" cy="4175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60" name="AutoShape 22"/>
          <p:cNvCxnSpPr>
            <a:cxnSpLocks noChangeShapeType="1"/>
            <a:stCxn id="14345" idx="0"/>
            <a:endCxn id="14342" idx="5"/>
          </p:cNvCxnSpPr>
          <p:nvPr/>
        </p:nvCxnSpPr>
        <p:spPr bwMode="auto">
          <a:xfrm flipH="1" flipV="1">
            <a:off x="2903538" y="4830763"/>
            <a:ext cx="830262" cy="4079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61" name="Rectangle 23"/>
          <p:cNvSpPr>
            <a:spLocks noChangeArrowheads="1"/>
          </p:cNvSpPr>
          <p:nvPr/>
        </p:nvSpPr>
        <p:spPr bwMode="auto">
          <a:xfrm>
            <a:off x="2192338" y="4114800"/>
            <a:ext cx="16986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2400" b="1" i="1">
                <a:latin typeface="Times New Roman" charset="0"/>
              </a:rPr>
              <a:t>u</a:t>
            </a:r>
            <a:endParaRPr lang="en-US" altLang="en-US" sz="2400" b="1"/>
          </a:p>
        </p:txBody>
      </p:sp>
      <p:sp>
        <p:nvSpPr>
          <p:cNvPr id="14362" name="Rectangle 24"/>
          <p:cNvSpPr>
            <a:spLocks noChangeArrowheads="1"/>
          </p:cNvSpPr>
          <p:nvPr/>
        </p:nvSpPr>
        <p:spPr bwMode="auto">
          <a:xfrm>
            <a:off x="3886200" y="4953000"/>
            <a:ext cx="13493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2400" b="1" i="1">
                <a:solidFill>
                  <a:schemeClr val="tx2"/>
                </a:solidFill>
                <a:latin typeface="Times New Roman" charset="0"/>
              </a:rPr>
              <a:t>v</a:t>
            </a:r>
            <a:endParaRPr lang="en-US" altLang="en-US" sz="2400" b="1">
              <a:solidFill>
                <a:schemeClr val="tx2"/>
              </a:solidFill>
            </a:endParaRPr>
          </a:p>
        </p:txBody>
      </p:sp>
      <p:sp>
        <p:nvSpPr>
          <p:cNvPr id="14363" name="Rectangle 44"/>
          <p:cNvSpPr>
            <a:spLocks noChangeArrowheads="1"/>
          </p:cNvSpPr>
          <p:nvPr/>
        </p:nvSpPr>
        <p:spPr bwMode="auto">
          <a:xfrm>
            <a:off x="2895600" y="4953000"/>
            <a:ext cx="20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2400" b="1" i="1">
                <a:latin typeface="Times New Roman" charset="0"/>
              </a:rPr>
              <a:t>w</a:t>
            </a:r>
            <a:endParaRPr lang="en-US" altLang="en-US" sz="2400" b="1"/>
          </a:p>
        </p:txBody>
      </p:sp>
      <p:sp>
        <p:nvSpPr>
          <p:cNvPr id="14364" name="AutoShape 45"/>
          <p:cNvSpPr>
            <a:spLocks noChangeArrowheads="1"/>
          </p:cNvSpPr>
          <p:nvPr/>
        </p:nvSpPr>
        <p:spPr bwMode="auto">
          <a:xfrm>
            <a:off x="4267200" y="4953000"/>
            <a:ext cx="633413" cy="314325"/>
          </a:xfrm>
          <a:prstGeom prst="rightArrow">
            <a:avLst>
              <a:gd name="adj1" fmla="val 50000"/>
              <a:gd name="adj2" fmla="val 50379"/>
            </a:avLst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65" name="Oval 48"/>
          <p:cNvSpPr>
            <a:spLocks noChangeArrowheads="1"/>
          </p:cNvSpPr>
          <p:nvPr/>
        </p:nvSpPr>
        <p:spPr bwMode="auto">
          <a:xfrm>
            <a:off x="6400800" y="4495800"/>
            <a:ext cx="990600" cy="381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/>
              <a:t>4  </a:t>
            </a:r>
            <a:r>
              <a:rPr lang="en-US" altLang="en-US">
                <a:solidFill>
                  <a:schemeClr val="tx2"/>
                </a:solidFill>
              </a:rPr>
              <a:t>8</a:t>
            </a:r>
          </a:p>
        </p:txBody>
      </p:sp>
      <p:sp>
        <p:nvSpPr>
          <p:cNvPr id="14366" name="Oval 49"/>
          <p:cNvSpPr>
            <a:spLocks noChangeArrowheads="1"/>
          </p:cNvSpPr>
          <p:nvPr/>
        </p:nvSpPr>
        <p:spPr bwMode="auto">
          <a:xfrm>
            <a:off x="6553200" y="5257800"/>
            <a:ext cx="685800" cy="381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/>
              <a:t>6</a:t>
            </a:r>
          </a:p>
        </p:txBody>
      </p:sp>
      <p:sp>
        <p:nvSpPr>
          <p:cNvPr id="14367" name="Oval 50"/>
          <p:cNvSpPr>
            <a:spLocks noChangeArrowheads="1"/>
          </p:cNvSpPr>
          <p:nvPr/>
        </p:nvSpPr>
        <p:spPr bwMode="auto">
          <a:xfrm>
            <a:off x="5105400" y="5257800"/>
            <a:ext cx="914400" cy="381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/>
              <a:t>2</a:t>
            </a:r>
          </a:p>
        </p:txBody>
      </p:sp>
      <p:sp>
        <p:nvSpPr>
          <p:cNvPr id="14368" name="Oval 51"/>
          <p:cNvSpPr>
            <a:spLocks noChangeArrowheads="1"/>
          </p:cNvSpPr>
          <p:nvPr/>
        </p:nvSpPr>
        <p:spPr bwMode="auto">
          <a:xfrm>
            <a:off x="7924800" y="5257800"/>
            <a:ext cx="6096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tx2"/>
                </a:solidFill>
              </a:rPr>
              <a:t>9</a:t>
            </a:r>
          </a:p>
        </p:txBody>
      </p:sp>
      <p:sp>
        <p:nvSpPr>
          <p:cNvPr id="14369" name="Rectangle 52"/>
          <p:cNvSpPr>
            <a:spLocks noChangeArrowheads="1"/>
          </p:cNvSpPr>
          <p:nvPr/>
        </p:nvSpPr>
        <p:spPr bwMode="auto">
          <a:xfrm>
            <a:off x="6477000" y="5867400"/>
            <a:ext cx="228600" cy="2286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70" name="Rectangle 53"/>
          <p:cNvSpPr>
            <a:spLocks noChangeArrowheads="1"/>
          </p:cNvSpPr>
          <p:nvPr/>
        </p:nvSpPr>
        <p:spPr bwMode="auto">
          <a:xfrm>
            <a:off x="7086600" y="5867400"/>
            <a:ext cx="228600" cy="2286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71" name="Rectangle 54"/>
          <p:cNvSpPr>
            <a:spLocks noChangeArrowheads="1"/>
          </p:cNvSpPr>
          <p:nvPr/>
        </p:nvSpPr>
        <p:spPr bwMode="auto">
          <a:xfrm>
            <a:off x="7772400" y="5867400"/>
            <a:ext cx="228600" cy="2286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72" name="Rectangle 55"/>
          <p:cNvSpPr>
            <a:spLocks noChangeArrowheads="1"/>
          </p:cNvSpPr>
          <p:nvPr/>
        </p:nvSpPr>
        <p:spPr bwMode="auto">
          <a:xfrm>
            <a:off x="5105400" y="5867400"/>
            <a:ext cx="228600" cy="2286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73" name="Rectangle 56"/>
          <p:cNvSpPr>
            <a:spLocks noChangeArrowheads="1"/>
          </p:cNvSpPr>
          <p:nvPr/>
        </p:nvSpPr>
        <p:spPr bwMode="auto">
          <a:xfrm>
            <a:off x="5791200" y="5867400"/>
            <a:ext cx="228600" cy="2286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74" name="Rectangle 57"/>
          <p:cNvSpPr>
            <a:spLocks noChangeArrowheads="1"/>
          </p:cNvSpPr>
          <p:nvPr/>
        </p:nvSpPr>
        <p:spPr bwMode="auto">
          <a:xfrm>
            <a:off x="8458200" y="5867400"/>
            <a:ext cx="228600" cy="2286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4375" name="AutoShape 58"/>
          <p:cNvCxnSpPr>
            <a:cxnSpLocks noChangeShapeType="1"/>
            <a:stCxn id="14369" idx="0"/>
            <a:endCxn id="14366" idx="3"/>
          </p:cNvCxnSpPr>
          <p:nvPr/>
        </p:nvCxnSpPr>
        <p:spPr bwMode="auto">
          <a:xfrm flipV="1">
            <a:off x="6591300" y="5592763"/>
            <a:ext cx="61913" cy="2651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76" name="AutoShape 59"/>
          <p:cNvCxnSpPr>
            <a:cxnSpLocks noChangeShapeType="1"/>
            <a:stCxn id="14370" idx="0"/>
            <a:endCxn id="14366" idx="5"/>
          </p:cNvCxnSpPr>
          <p:nvPr/>
        </p:nvCxnSpPr>
        <p:spPr bwMode="auto">
          <a:xfrm flipH="1" flipV="1">
            <a:off x="7138988" y="5592763"/>
            <a:ext cx="61912" cy="2651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77" name="AutoShape 60"/>
          <p:cNvCxnSpPr>
            <a:cxnSpLocks noChangeShapeType="1"/>
            <a:stCxn id="14371" idx="0"/>
            <a:endCxn id="14368" idx="3"/>
          </p:cNvCxnSpPr>
          <p:nvPr/>
        </p:nvCxnSpPr>
        <p:spPr bwMode="auto">
          <a:xfrm flipV="1">
            <a:off x="7886700" y="5602288"/>
            <a:ext cx="127000" cy="2555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78" name="AutoShape 61"/>
          <p:cNvCxnSpPr>
            <a:cxnSpLocks noChangeShapeType="1"/>
            <a:stCxn id="14372" idx="0"/>
            <a:endCxn id="14367" idx="3"/>
          </p:cNvCxnSpPr>
          <p:nvPr/>
        </p:nvCxnSpPr>
        <p:spPr bwMode="auto">
          <a:xfrm flipV="1">
            <a:off x="5219700" y="5592763"/>
            <a:ext cx="19050" cy="2651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79" name="AutoShape 62"/>
          <p:cNvCxnSpPr>
            <a:cxnSpLocks noChangeShapeType="1"/>
            <a:stCxn id="14373" idx="0"/>
            <a:endCxn id="14367" idx="5"/>
          </p:cNvCxnSpPr>
          <p:nvPr/>
        </p:nvCxnSpPr>
        <p:spPr bwMode="auto">
          <a:xfrm flipH="1" flipV="1">
            <a:off x="5886450" y="5592763"/>
            <a:ext cx="19050" cy="2651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80" name="AutoShape 63"/>
          <p:cNvCxnSpPr>
            <a:cxnSpLocks noChangeShapeType="1"/>
            <a:stCxn id="14374" idx="0"/>
            <a:endCxn id="14368" idx="5"/>
          </p:cNvCxnSpPr>
          <p:nvPr/>
        </p:nvCxnSpPr>
        <p:spPr bwMode="auto">
          <a:xfrm flipH="1" flipV="1">
            <a:off x="8445500" y="5602288"/>
            <a:ext cx="127000" cy="2555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81" name="AutoShape 64"/>
          <p:cNvCxnSpPr>
            <a:cxnSpLocks noChangeShapeType="1"/>
            <a:stCxn id="14366" idx="0"/>
            <a:endCxn id="14365" idx="4"/>
          </p:cNvCxnSpPr>
          <p:nvPr/>
        </p:nvCxnSpPr>
        <p:spPr bwMode="auto">
          <a:xfrm flipV="1">
            <a:off x="6896100" y="4886325"/>
            <a:ext cx="0" cy="3619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82" name="AutoShape 65"/>
          <p:cNvCxnSpPr>
            <a:cxnSpLocks noChangeShapeType="1"/>
            <a:stCxn id="14367" idx="0"/>
            <a:endCxn id="14365" idx="3"/>
          </p:cNvCxnSpPr>
          <p:nvPr/>
        </p:nvCxnSpPr>
        <p:spPr bwMode="auto">
          <a:xfrm flipV="1">
            <a:off x="5562600" y="4830763"/>
            <a:ext cx="982663" cy="4175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83" name="AutoShape 66"/>
          <p:cNvCxnSpPr>
            <a:cxnSpLocks noChangeShapeType="1"/>
            <a:stCxn id="14368" idx="0"/>
            <a:endCxn id="14365" idx="5"/>
          </p:cNvCxnSpPr>
          <p:nvPr/>
        </p:nvCxnSpPr>
        <p:spPr bwMode="auto">
          <a:xfrm flipH="1" flipV="1">
            <a:off x="7246938" y="4830763"/>
            <a:ext cx="982662" cy="4079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84" name="Rectangle 67"/>
          <p:cNvSpPr>
            <a:spLocks noChangeArrowheads="1"/>
          </p:cNvSpPr>
          <p:nvPr/>
        </p:nvSpPr>
        <p:spPr bwMode="auto">
          <a:xfrm>
            <a:off x="6535738" y="4114800"/>
            <a:ext cx="16986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2400" b="1" i="1">
                <a:latin typeface="Times New Roman" charset="0"/>
              </a:rPr>
              <a:t>u</a:t>
            </a:r>
            <a:endParaRPr lang="en-US" altLang="en-US" sz="2400" b="1"/>
          </a:p>
        </p:txBody>
      </p:sp>
      <p:sp>
        <p:nvSpPr>
          <p:cNvPr id="14385" name="Rectangle 68"/>
          <p:cNvSpPr>
            <a:spLocks noChangeArrowheads="1"/>
          </p:cNvSpPr>
          <p:nvPr/>
        </p:nvSpPr>
        <p:spPr bwMode="auto">
          <a:xfrm>
            <a:off x="8305800" y="4953000"/>
            <a:ext cx="228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2400" b="1" i="1">
                <a:solidFill>
                  <a:schemeClr val="tx2"/>
                </a:solidFill>
                <a:latin typeface="Times New Roman" charset="0"/>
              </a:rPr>
              <a:t>v</a:t>
            </a:r>
            <a:endParaRPr lang="en-US" altLang="en-US" sz="2400" b="1">
              <a:solidFill>
                <a:schemeClr val="tx2"/>
              </a:solidFill>
            </a:endParaRPr>
          </a:p>
        </p:txBody>
      </p:sp>
      <p:sp>
        <p:nvSpPr>
          <p:cNvPr id="14386" name="Rectangle 69"/>
          <p:cNvSpPr>
            <a:spLocks noChangeArrowheads="1"/>
          </p:cNvSpPr>
          <p:nvPr/>
        </p:nvSpPr>
        <p:spPr bwMode="auto">
          <a:xfrm>
            <a:off x="7086600" y="4953000"/>
            <a:ext cx="279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2400" b="1" i="1">
                <a:latin typeface="Times New Roman" charset="0"/>
              </a:rPr>
              <a:t>w</a:t>
            </a:r>
            <a:endParaRPr lang="en-US" altLang="en-US" sz="2400" b="1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903749F-3842-4CDA-A45E-FEEB9ACCE00B}" type="slidenum">
              <a:rPr lang="ko-KR" altLang="en-US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30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Analysis of Deletion</a:t>
            </a:r>
          </a:p>
        </p:txBody>
      </p:sp>
      <p:sp>
        <p:nvSpPr>
          <p:cNvPr id="15365" name="Rectangle 3" descr="Rectangle: Click to edit Master text styles&#13;&#10;Second level&#13;&#10;Third level&#13;&#10;Fourth level&#13;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Let </a:t>
            </a:r>
            <a:r>
              <a:rPr lang="en-US" altLang="en-US" sz="2800" b="1" i="1">
                <a:latin typeface="Times New Roman" charset="0"/>
              </a:rPr>
              <a:t>T</a:t>
            </a:r>
            <a:r>
              <a:rPr lang="en-US" altLang="en-US" sz="2800"/>
              <a:t> be a (2,4) tree with </a:t>
            </a:r>
            <a:r>
              <a:rPr lang="en-US" altLang="en-US" sz="2800" b="1" i="1">
                <a:latin typeface="Times New Roman" charset="0"/>
              </a:rPr>
              <a:t>n</a:t>
            </a:r>
            <a:r>
              <a:rPr lang="en-US" altLang="en-US" sz="2800"/>
              <a:t> items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Tree </a:t>
            </a:r>
            <a:r>
              <a:rPr lang="en-US" altLang="en-US" sz="2400" b="1" i="1">
                <a:latin typeface="Times New Roman" charset="0"/>
              </a:rPr>
              <a:t>T</a:t>
            </a:r>
            <a:r>
              <a:rPr lang="en-US" altLang="en-US" sz="2400"/>
              <a:t> has</a:t>
            </a:r>
            <a:r>
              <a:rPr lang="en-US" altLang="en-US" sz="2400" b="1" i="1">
                <a:latin typeface="Times New Roman" charset="0"/>
              </a:rPr>
              <a:t> O</a:t>
            </a:r>
            <a:r>
              <a:rPr lang="en-US" altLang="en-US" sz="2400">
                <a:latin typeface="Times New Roman" charset="0"/>
              </a:rPr>
              <a:t>(log </a:t>
            </a:r>
            <a:r>
              <a:rPr lang="en-US" altLang="en-US" sz="2400" b="1" i="1">
                <a:latin typeface="Times New Roman" charset="0"/>
              </a:rPr>
              <a:t>n</a:t>
            </a:r>
            <a:r>
              <a:rPr lang="en-US" altLang="en-US" sz="2400">
                <a:latin typeface="Times New Roman" charset="0"/>
              </a:rPr>
              <a:t>) </a:t>
            </a:r>
            <a:r>
              <a:rPr lang="en-US" altLang="en-US" sz="2400"/>
              <a:t>height</a:t>
            </a:r>
            <a:r>
              <a:rPr lang="en-US" altLang="en-US" sz="2400" b="1" i="1">
                <a:latin typeface="Times New Roman" charset="0"/>
              </a:rPr>
              <a:t> </a:t>
            </a:r>
            <a:endParaRPr lang="en-US" altLang="en-US" sz="2400"/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In a deletion operation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We visit </a:t>
            </a:r>
            <a:r>
              <a:rPr lang="en-US" altLang="en-US" sz="2400" b="1" i="1">
                <a:latin typeface="Times New Roman" charset="0"/>
              </a:rPr>
              <a:t>O</a:t>
            </a:r>
            <a:r>
              <a:rPr lang="en-US" altLang="en-US" sz="2400">
                <a:latin typeface="Times New Roman" charset="0"/>
              </a:rPr>
              <a:t>(log </a:t>
            </a:r>
            <a:r>
              <a:rPr lang="en-US" altLang="en-US" sz="2400" b="1" i="1">
                <a:latin typeface="Times New Roman" charset="0"/>
              </a:rPr>
              <a:t>n</a:t>
            </a:r>
            <a:r>
              <a:rPr lang="en-US" altLang="en-US" sz="2400">
                <a:latin typeface="Times New Roman" charset="0"/>
              </a:rPr>
              <a:t>)</a:t>
            </a:r>
            <a:r>
              <a:rPr lang="en-US" altLang="en-US" sz="2400"/>
              <a:t> nodes to locate the node from which to delete the entry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We handle an underflow with a series of </a:t>
            </a:r>
            <a:r>
              <a:rPr lang="en-US" altLang="en-US" sz="2400" b="1" i="1">
                <a:latin typeface="Times New Roman" charset="0"/>
              </a:rPr>
              <a:t>O</a:t>
            </a:r>
            <a:r>
              <a:rPr lang="en-US" altLang="en-US" sz="2400">
                <a:latin typeface="Times New Roman" charset="0"/>
              </a:rPr>
              <a:t>(log </a:t>
            </a:r>
            <a:r>
              <a:rPr lang="en-US" altLang="en-US" sz="2400" b="1" i="1">
                <a:latin typeface="Times New Roman" charset="0"/>
              </a:rPr>
              <a:t>n</a:t>
            </a:r>
            <a:r>
              <a:rPr lang="en-US" altLang="en-US" sz="2400">
                <a:latin typeface="Times New Roman" charset="0"/>
              </a:rPr>
              <a:t>)</a:t>
            </a:r>
            <a:r>
              <a:rPr lang="en-US" altLang="en-US" sz="2400"/>
              <a:t> fusions, followed by at most one transfer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 Each fusion and transfer takes </a:t>
            </a:r>
            <a:r>
              <a:rPr lang="en-US" altLang="en-US" sz="2400" b="1" i="1">
                <a:latin typeface="Times New Roman" charset="0"/>
              </a:rPr>
              <a:t>O</a:t>
            </a:r>
            <a:r>
              <a:rPr lang="en-US" altLang="en-US" sz="2400">
                <a:latin typeface="Times New Roman" charset="0"/>
              </a:rPr>
              <a:t>(1)</a:t>
            </a:r>
            <a:r>
              <a:rPr lang="en-US" altLang="en-US" sz="2400"/>
              <a:t> time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Thus, deleting an item from a (2,4) tree takes </a:t>
            </a:r>
            <a:r>
              <a:rPr lang="en-US" altLang="en-US" sz="2800" b="1" i="1">
                <a:latin typeface="Times New Roman" charset="0"/>
              </a:rPr>
              <a:t>O</a:t>
            </a:r>
            <a:r>
              <a:rPr lang="en-US" altLang="en-US" sz="2800">
                <a:latin typeface="Times New Roman" charset="0"/>
              </a:rPr>
              <a:t>(log </a:t>
            </a:r>
            <a:r>
              <a:rPr lang="en-US" altLang="en-US" sz="2800" b="1" i="1">
                <a:latin typeface="Times New Roman" charset="0"/>
              </a:rPr>
              <a:t>n</a:t>
            </a:r>
            <a:r>
              <a:rPr lang="en-US" altLang="en-US" sz="2800">
                <a:latin typeface="Times New Roman" charset="0"/>
              </a:rPr>
              <a:t>)</a:t>
            </a:r>
            <a:r>
              <a:rPr lang="en-US" altLang="en-US" sz="2800"/>
              <a:t> time</a:t>
            </a:r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903749F-3842-4CDA-A45E-FEEB9ACCE00B}" type="slidenum">
              <a:rPr lang="ko-KR" altLang="en-US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71562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Comparison of Map Implementations</a:t>
            </a:r>
          </a:p>
        </p:txBody>
      </p:sp>
      <p:graphicFrame>
        <p:nvGraphicFramePr>
          <p:cNvPr id="156818" name="Group 146"/>
          <p:cNvGraphicFramePr>
            <a:graphicFrameLocks noGrp="1"/>
          </p:cNvGraphicFramePr>
          <p:nvPr/>
        </p:nvGraphicFramePr>
        <p:xfrm>
          <a:off x="685800" y="1905000"/>
          <a:ext cx="8077200" cy="3867722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673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6D4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</a:rPr>
                        <a:t>Find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6D4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</a:rPr>
                        <a:t>Put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6D4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</a:rPr>
                        <a:t>Erase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6D4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</a:rPr>
                        <a:t>Notes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6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726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Hash Table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0D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  <a:b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</a:b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expected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0D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  <a:b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</a:b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expected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0D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  <a:b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</a:b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expected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0D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Courier New" charset="0"/>
                        <a:buChar char="o"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 no ordered map</a:t>
                      </a:r>
                      <a:b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</a:b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    methods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Courier New" charset="0"/>
                        <a:buChar char="o"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 simple to implement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Skip List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log </a:t>
                      </a:r>
                      <a:r>
                        <a:rPr kumimoji="0" lang="en-US" alt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</a:t>
                      </a:r>
                      <a:br>
                        <a:rPr kumimoji="0" lang="en-US" alt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</a:b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high prob.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log </a:t>
                      </a:r>
                      <a:r>
                        <a:rPr kumimoji="0" lang="en-US" alt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</a:t>
                      </a:r>
                      <a:br>
                        <a:rPr kumimoji="0" lang="en-US" alt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</a:b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high prob.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log </a:t>
                      </a:r>
                      <a:r>
                        <a:rPr kumimoji="0" lang="en-US" alt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</a:t>
                      </a:r>
                      <a:br>
                        <a:rPr kumimoji="0" lang="en-US" alt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</a:b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high prob.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Courier New" charset="0"/>
                        <a:buChar char="o"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 randomized insertion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Courier New" charset="0"/>
                        <a:buChar char="o"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 simple to implement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220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AVL and (2,4) Tree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log </a:t>
                      </a:r>
                      <a:r>
                        <a:rPr kumimoji="0" lang="en-US" alt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</a:t>
                      </a:r>
                      <a:br>
                        <a:rPr kumimoji="0" lang="en-US" alt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</a:b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worst-case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log </a:t>
                      </a:r>
                      <a:r>
                        <a:rPr kumimoji="0" lang="en-US" alt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</a:t>
                      </a:r>
                      <a:br>
                        <a:rPr kumimoji="0" lang="en-US" alt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</a:b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worst-case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log </a:t>
                      </a:r>
                      <a:r>
                        <a:rPr kumimoji="0" lang="en-US" alt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</a:t>
                      </a:r>
                      <a:br>
                        <a:rPr kumimoji="0" lang="en-US" alt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</a:b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worst-case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Courier New" charset="0"/>
                        <a:buChar char="o"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 complex to implement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903749F-3842-4CDA-A45E-FEEB9ACCE00B}" type="slidenum">
              <a:rPr lang="ko-KR" altLang="en-US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564623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4406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Multi-Way Search Tree</a:t>
            </a:r>
          </a:p>
        </p:txBody>
      </p:sp>
      <p:sp>
        <p:nvSpPr>
          <p:cNvPr id="4101" name="Rectangle 1027" descr="Rectangle: Click to edit Master text styles&#13;&#10;Second level&#13;&#10;Third level&#13;&#10;Fourth level&#13;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A multi-way search tree is an ordered tree such that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Each internal node has at least two children and stores  </a:t>
            </a:r>
            <a:r>
              <a:rPr lang="en-US" altLang="en-US" sz="2000" b="1" i="1" dirty="0">
                <a:latin typeface="Times New Roman" charset="0"/>
              </a:rPr>
              <a:t>d</a:t>
            </a:r>
            <a:r>
              <a:rPr lang="en-US" altLang="en-US" sz="2000" b="1" i="1" dirty="0">
                <a:latin typeface="Symbol" charset="2"/>
              </a:rPr>
              <a:t> </a:t>
            </a:r>
            <a:r>
              <a:rPr lang="en-US" altLang="en-US" sz="2000" dirty="0">
                <a:latin typeface="Symbol" charset="2"/>
              </a:rPr>
              <a:t>-</a:t>
            </a:r>
            <a:r>
              <a:rPr lang="en-US" altLang="en-US" sz="2000" dirty="0">
                <a:latin typeface="Times New Roman" charset="0"/>
              </a:rPr>
              <a:t>1 </a:t>
            </a:r>
            <a:r>
              <a:rPr lang="en-US" altLang="en-US" sz="2000" dirty="0"/>
              <a:t>key-element items </a:t>
            </a:r>
            <a:r>
              <a:rPr lang="en-US" altLang="en-US" sz="2000" dirty="0">
                <a:latin typeface="Times New Roman" charset="0"/>
              </a:rPr>
              <a:t>(</a:t>
            </a:r>
            <a:r>
              <a:rPr lang="en-US" altLang="en-US" sz="2000" b="1" i="1" dirty="0" err="1">
                <a:latin typeface="Times New Roman" charset="0"/>
              </a:rPr>
              <a:t>k</a:t>
            </a:r>
            <a:r>
              <a:rPr lang="en-US" altLang="en-US" sz="2000" b="1" i="1" baseline="-25000" dirty="0" err="1">
                <a:latin typeface="Times New Roman" charset="0"/>
              </a:rPr>
              <a:t>i</a:t>
            </a:r>
            <a:r>
              <a:rPr lang="en-US" altLang="en-US" sz="2000" dirty="0">
                <a:latin typeface="Times New Roman" charset="0"/>
              </a:rPr>
              <a:t>, </a:t>
            </a:r>
            <a:r>
              <a:rPr lang="en-US" altLang="en-US" sz="2000" b="1" i="1" dirty="0">
                <a:latin typeface="Times New Roman" charset="0"/>
              </a:rPr>
              <a:t>o</a:t>
            </a:r>
            <a:r>
              <a:rPr lang="en-US" altLang="en-US" sz="2000" b="1" i="1" baseline="-25000" dirty="0">
                <a:latin typeface="Times New Roman" charset="0"/>
              </a:rPr>
              <a:t>i</a:t>
            </a:r>
            <a:r>
              <a:rPr lang="en-US" altLang="en-US" sz="2000" dirty="0">
                <a:latin typeface="Times New Roman" charset="0"/>
              </a:rPr>
              <a:t>)</a:t>
            </a:r>
            <a:r>
              <a:rPr lang="en-US" altLang="en-US" sz="2000" dirty="0"/>
              <a:t>, where </a:t>
            </a:r>
            <a:r>
              <a:rPr lang="en-US" altLang="en-US" sz="2000" b="1" i="1" dirty="0">
                <a:latin typeface="Times New Roman" charset="0"/>
              </a:rPr>
              <a:t>d </a:t>
            </a:r>
            <a:r>
              <a:rPr lang="en-US" altLang="en-US" sz="2000" dirty="0"/>
              <a:t>is the number of children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For a node with children </a:t>
            </a:r>
            <a:r>
              <a:rPr lang="en-US" altLang="en-US" sz="2000" b="1" i="1" dirty="0">
                <a:latin typeface="Times New Roman" charset="0"/>
              </a:rPr>
              <a:t>v</a:t>
            </a:r>
            <a:r>
              <a:rPr lang="en-US" altLang="en-US" sz="2000" baseline="-25000" dirty="0">
                <a:latin typeface="Times New Roman" charset="0"/>
              </a:rPr>
              <a:t>1 </a:t>
            </a:r>
            <a:r>
              <a:rPr lang="en-US" altLang="en-US" sz="2000" b="1" i="1" dirty="0">
                <a:latin typeface="Times New Roman" charset="0"/>
              </a:rPr>
              <a:t>v</a:t>
            </a:r>
            <a:r>
              <a:rPr lang="en-US" altLang="en-US" sz="2000" baseline="-25000" dirty="0">
                <a:latin typeface="Times New Roman" charset="0"/>
              </a:rPr>
              <a:t>2</a:t>
            </a:r>
            <a:r>
              <a:rPr lang="en-US" altLang="en-US" sz="2000" dirty="0">
                <a:latin typeface="Times New Roman" charset="0"/>
              </a:rPr>
              <a:t> … </a:t>
            </a:r>
            <a:r>
              <a:rPr lang="en-US" altLang="en-US" sz="2000" b="1" i="1" dirty="0" err="1">
                <a:latin typeface="Times New Roman" charset="0"/>
              </a:rPr>
              <a:t>v</a:t>
            </a:r>
            <a:r>
              <a:rPr lang="en-US" altLang="en-US" sz="2000" b="1" i="1" baseline="-25000" dirty="0" err="1">
                <a:latin typeface="Times New Roman" charset="0"/>
              </a:rPr>
              <a:t>d</a:t>
            </a:r>
            <a:r>
              <a:rPr lang="en-US" altLang="en-US" sz="2000" baseline="-25000" dirty="0">
                <a:latin typeface="Times New Roman" charset="0"/>
              </a:rPr>
              <a:t>  </a:t>
            </a:r>
            <a:r>
              <a:rPr lang="en-US" altLang="en-US" sz="2000" dirty="0"/>
              <a:t>storing  keys </a:t>
            </a:r>
            <a:r>
              <a:rPr lang="en-US" altLang="en-US" sz="2000" b="1" i="1" dirty="0">
                <a:latin typeface="Times New Roman" charset="0"/>
              </a:rPr>
              <a:t>k</a:t>
            </a:r>
            <a:r>
              <a:rPr lang="en-US" altLang="en-US" sz="2000" baseline="-25000" dirty="0">
                <a:latin typeface="Times New Roman" charset="0"/>
              </a:rPr>
              <a:t>1 </a:t>
            </a:r>
            <a:r>
              <a:rPr lang="en-US" altLang="en-US" sz="2000" b="1" i="1" dirty="0">
                <a:latin typeface="Times New Roman" charset="0"/>
              </a:rPr>
              <a:t>k</a:t>
            </a:r>
            <a:r>
              <a:rPr lang="en-US" altLang="en-US" sz="2000" baseline="-25000" dirty="0">
                <a:latin typeface="Times New Roman" charset="0"/>
              </a:rPr>
              <a:t>2</a:t>
            </a:r>
            <a:r>
              <a:rPr lang="en-US" altLang="en-US" sz="2000" dirty="0">
                <a:latin typeface="Times New Roman" charset="0"/>
              </a:rPr>
              <a:t> … </a:t>
            </a:r>
            <a:r>
              <a:rPr lang="en-US" altLang="en-US" sz="2000" b="1" i="1" dirty="0">
                <a:latin typeface="Times New Roman" charset="0"/>
              </a:rPr>
              <a:t>k</a:t>
            </a:r>
            <a:r>
              <a:rPr lang="en-US" altLang="en-US" sz="2000" b="1" i="1" baseline="-25000" dirty="0">
                <a:latin typeface="Times New Roman" charset="0"/>
              </a:rPr>
              <a:t>d</a:t>
            </a:r>
            <a:r>
              <a:rPr lang="en-US" altLang="en-US" sz="2000" baseline="-25000" dirty="0">
                <a:latin typeface="Symbol" charset="2"/>
              </a:rPr>
              <a:t>-</a:t>
            </a:r>
            <a:r>
              <a:rPr lang="en-US" altLang="en-US" sz="2000" baseline="-25000" dirty="0">
                <a:latin typeface="Times New Roman" charset="0"/>
              </a:rPr>
              <a:t>1</a:t>
            </a:r>
            <a:endParaRPr lang="en-US" altLang="en-US" sz="2000" dirty="0"/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/>
              <a:t>keys in the subtree of </a:t>
            </a:r>
            <a:r>
              <a:rPr lang="en-US" altLang="en-US" sz="1800" b="1" i="1" dirty="0">
                <a:latin typeface="Times New Roman" charset="0"/>
              </a:rPr>
              <a:t>v</a:t>
            </a:r>
            <a:r>
              <a:rPr lang="en-US" altLang="en-US" sz="1800" baseline="-25000" dirty="0">
                <a:latin typeface="Times New Roman" charset="0"/>
              </a:rPr>
              <a:t>1 </a:t>
            </a:r>
            <a:r>
              <a:rPr lang="en-US" altLang="en-US" sz="1800" dirty="0"/>
              <a:t>are less than </a:t>
            </a:r>
            <a:r>
              <a:rPr lang="en-US" altLang="en-US" sz="1800" b="1" i="1" dirty="0">
                <a:latin typeface="Times New Roman" charset="0"/>
              </a:rPr>
              <a:t>k</a:t>
            </a:r>
            <a:r>
              <a:rPr lang="en-US" altLang="en-US" sz="1800" baseline="-25000" dirty="0">
                <a:latin typeface="Times New Roman" charset="0"/>
              </a:rPr>
              <a:t>1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/>
              <a:t>keys in the subtree of </a:t>
            </a:r>
            <a:r>
              <a:rPr lang="en-US" altLang="en-US" sz="1800" b="1" i="1" dirty="0">
                <a:latin typeface="Times New Roman" charset="0"/>
              </a:rPr>
              <a:t>v</a:t>
            </a:r>
            <a:r>
              <a:rPr lang="en-US" altLang="en-US" sz="1800" b="1" i="1" baseline="-25000" dirty="0">
                <a:latin typeface="Times New Roman" charset="0"/>
              </a:rPr>
              <a:t>i</a:t>
            </a:r>
            <a:r>
              <a:rPr lang="en-US" altLang="en-US" sz="1800" dirty="0"/>
              <a:t> are between </a:t>
            </a:r>
            <a:r>
              <a:rPr lang="en-US" altLang="en-US" sz="1800" b="1" i="1" dirty="0">
                <a:latin typeface="Times New Roman" charset="0"/>
              </a:rPr>
              <a:t>k</a:t>
            </a:r>
            <a:r>
              <a:rPr lang="en-US" altLang="en-US" sz="1800" b="1" i="1" baseline="-25000" dirty="0">
                <a:latin typeface="Times New Roman" charset="0"/>
              </a:rPr>
              <a:t>i</a:t>
            </a:r>
            <a:r>
              <a:rPr lang="en-US" altLang="en-US" sz="1800" baseline="-25000" dirty="0">
                <a:latin typeface="Symbol" charset="2"/>
              </a:rPr>
              <a:t>-</a:t>
            </a:r>
            <a:r>
              <a:rPr lang="en-US" altLang="en-US" sz="1800" baseline="-25000" dirty="0">
                <a:latin typeface="Times New Roman" charset="0"/>
              </a:rPr>
              <a:t>1 </a:t>
            </a:r>
            <a:r>
              <a:rPr lang="en-US" altLang="en-US" sz="1800" dirty="0"/>
              <a:t>and </a:t>
            </a:r>
            <a:r>
              <a:rPr lang="en-US" altLang="en-US" sz="1800" b="1" i="1" dirty="0" err="1">
                <a:latin typeface="Times New Roman" charset="0"/>
              </a:rPr>
              <a:t>k</a:t>
            </a:r>
            <a:r>
              <a:rPr lang="en-US" altLang="en-US" sz="1800" b="1" i="1" baseline="-25000" dirty="0" err="1">
                <a:latin typeface="Times New Roman" charset="0"/>
              </a:rPr>
              <a:t>i</a:t>
            </a:r>
            <a:r>
              <a:rPr lang="en-US" altLang="en-US" sz="1800" b="1" i="1" dirty="0">
                <a:latin typeface="Times New Roman" charset="0"/>
              </a:rPr>
              <a:t> </a:t>
            </a:r>
            <a:r>
              <a:rPr lang="en-US" altLang="en-US" sz="1800" dirty="0">
                <a:latin typeface="Times New Roman" charset="0"/>
              </a:rPr>
              <a:t>(</a:t>
            </a:r>
            <a:r>
              <a:rPr lang="en-US" altLang="en-US" sz="1800" b="1" i="1" dirty="0" err="1">
                <a:latin typeface="Times New Roman" charset="0"/>
              </a:rPr>
              <a:t>i</a:t>
            </a:r>
            <a:r>
              <a:rPr lang="en-US" altLang="en-US" sz="1800" dirty="0">
                <a:latin typeface="Times New Roman" charset="0"/>
              </a:rPr>
              <a:t> = 2, …, </a:t>
            </a:r>
            <a:r>
              <a:rPr lang="en-US" altLang="en-US" sz="1800" b="1" i="1" dirty="0">
                <a:latin typeface="Times New Roman" charset="0"/>
              </a:rPr>
              <a:t>d</a:t>
            </a:r>
            <a:r>
              <a:rPr lang="en-US" altLang="en-US" sz="1800" dirty="0">
                <a:latin typeface="Symbol" charset="2"/>
              </a:rPr>
              <a:t> - </a:t>
            </a:r>
            <a:r>
              <a:rPr lang="en-US" altLang="en-US" sz="1800" dirty="0">
                <a:latin typeface="Times New Roman" charset="0"/>
              </a:rPr>
              <a:t>1)</a:t>
            </a:r>
            <a:endParaRPr lang="en-US" altLang="en-US" sz="1800" baseline="-25000" dirty="0">
              <a:latin typeface="Times New Roman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/>
              <a:t>keys in the subtree of </a:t>
            </a:r>
            <a:r>
              <a:rPr lang="en-US" altLang="en-US" sz="1800" b="1" i="1" dirty="0" err="1">
                <a:latin typeface="Times New Roman" charset="0"/>
              </a:rPr>
              <a:t>v</a:t>
            </a:r>
            <a:r>
              <a:rPr lang="en-US" altLang="en-US" sz="1800" b="1" i="1" baseline="-25000" dirty="0" err="1">
                <a:latin typeface="Times New Roman" charset="0"/>
              </a:rPr>
              <a:t>d</a:t>
            </a:r>
            <a:r>
              <a:rPr lang="en-US" altLang="en-US" sz="1800" b="1" i="1" dirty="0">
                <a:latin typeface="Times New Roman" charset="0"/>
              </a:rPr>
              <a:t> </a:t>
            </a:r>
            <a:r>
              <a:rPr lang="en-US" altLang="en-US" sz="1800" dirty="0"/>
              <a:t>are greater than </a:t>
            </a:r>
            <a:r>
              <a:rPr lang="en-US" altLang="en-US" sz="1800" b="1" i="1" dirty="0">
                <a:latin typeface="Times New Roman" charset="0"/>
              </a:rPr>
              <a:t>k</a:t>
            </a:r>
            <a:r>
              <a:rPr lang="en-US" altLang="en-US" sz="1800" b="1" i="1" baseline="-25000" dirty="0">
                <a:latin typeface="Times New Roman" charset="0"/>
              </a:rPr>
              <a:t>d</a:t>
            </a:r>
            <a:r>
              <a:rPr lang="en-US" altLang="en-US" sz="1800" baseline="-25000" dirty="0">
                <a:latin typeface="Symbol" charset="2"/>
              </a:rPr>
              <a:t>-</a:t>
            </a:r>
            <a:r>
              <a:rPr lang="en-US" altLang="en-US" sz="1800" baseline="-25000" dirty="0">
                <a:latin typeface="Times New Roman" charset="0"/>
              </a:rPr>
              <a:t>1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The leaves store no items and serve as placeholders</a:t>
            </a:r>
          </a:p>
        </p:txBody>
      </p:sp>
      <p:sp>
        <p:nvSpPr>
          <p:cNvPr id="4102" name="Oval 1062"/>
          <p:cNvSpPr>
            <a:spLocks noChangeArrowheads="1"/>
          </p:cNvSpPr>
          <p:nvPr/>
        </p:nvSpPr>
        <p:spPr bwMode="auto">
          <a:xfrm>
            <a:off x="4038600" y="4267200"/>
            <a:ext cx="1524000" cy="381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/>
              <a:t>11    24</a:t>
            </a:r>
          </a:p>
        </p:txBody>
      </p:sp>
      <p:sp>
        <p:nvSpPr>
          <p:cNvPr id="4103" name="Oval 1063"/>
          <p:cNvSpPr>
            <a:spLocks noChangeArrowheads="1"/>
          </p:cNvSpPr>
          <p:nvPr/>
        </p:nvSpPr>
        <p:spPr bwMode="auto">
          <a:xfrm>
            <a:off x="1600200" y="4876800"/>
            <a:ext cx="1981200" cy="381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/>
              <a:t>2   6   8</a:t>
            </a:r>
            <a:endParaRPr lang="en-US" altLang="en-US" sz="2400"/>
          </a:p>
        </p:txBody>
      </p:sp>
      <p:sp>
        <p:nvSpPr>
          <p:cNvPr id="4104" name="Oval 1064"/>
          <p:cNvSpPr>
            <a:spLocks noChangeArrowheads="1"/>
          </p:cNvSpPr>
          <p:nvPr/>
        </p:nvSpPr>
        <p:spPr bwMode="auto">
          <a:xfrm>
            <a:off x="4267200" y="4876800"/>
            <a:ext cx="1066800" cy="381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/>
              <a:t>15</a:t>
            </a:r>
          </a:p>
        </p:txBody>
      </p:sp>
      <p:sp>
        <p:nvSpPr>
          <p:cNvPr id="4105" name="Oval 1065"/>
          <p:cNvSpPr>
            <a:spLocks noChangeArrowheads="1"/>
          </p:cNvSpPr>
          <p:nvPr/>
        </p:nvSpPr>
        <p:spPr bwMode="auto">
          <a:xfrm>
            <a:off x="6896100" y="5486400"/>
            <a:ext cx="990600" cy="381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/>
              <a:t>30</a:t>
            </a:r>
            <a:endParaRPr lang="en-US" altLang="en-US" sz="2400"/>
          </a:p>
        </p:txBody>
      </p:sp>
      <p:sp>
        <p:nvSpPr>
          <p:cNvPr id="4106" name="Oval 1066"/>
          <p:cNvSpPr>
            <a:spLocks noChangeArrowheads="1"/>
          </p:cNvSpPr>
          <p:nvPr/>
        </p:nvSpPr>
        <p:spPr bwMode="auto">
          <a:xfrm>
            <a:off x="6553200" y="4876800"/>
            <a:ext cx="1676400" cy="381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/>
              <a:t>27    32</a:t>
            </a:r>
            <a:endParaRPr lang="en-US" altLang="en-US" sz="2400"/>
          </a:p>
        </p:txBody>
      </p:sp>
      <p:sp>
        <p:nvSpPr>
          <p:cNvPr id="4107" name="Rectangle 1067"/>
          <p:cNvSpPr>
            <a:spLocks noChangeArrowheads="1"/>
          </p:cNvSpPr>
          <p:nvPr/>
        </p:nvSpPr>
        <p:spPr bwMode="auto">
          <a:xfrm>
            <a:off x="6324600" y="5486400"/>
            <a:ext cx="304800" cy="3048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8" name="Rectangle 1068"/>
          <p:cNvSpPr>
            <a:spLocks noChangeArrowheads="1"/>
          </p:cNvSpPr>
          <p:nvPr/>
        </p:nvSpPr>
        <p:spPr bwMode="auto">
          <a:xfrm>
            <a:off x="8153400" y="5486400"/>
            <a:ext cx="304800" cy="3048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9" name="Rectangle 1069"/>
          <p:cNvSpPr>
            <a:spLocks noChangeArrowheads="1"/>
          </p:cNvSpPr>
          <p:nvPr/>
        </p:nvSpPr>
        <p:spPr bwMode="auto">
          <a:xfrm>
            <a:off x="4267200" y="5486400"/>
            <a:ext cx="304800" cy="3048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10" name="Rectangle 1070"/>
          <p:cNvSpPr>
            <a:spLocks noChangeArrowheads="1"/>
          </p:cNvSpPr>
          <p:nvPr/>
        </p:nvSpPr>
        <p:spPr bwMode="auto">
          <a:xfrm>
            <a:off x="5029200" y="5486400"/>
            <a:ext cx="304800" cy="3048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11" name="Rectangle 1071"/>
          <p:cNvSpPr>
            <a:spLocks noChangeArrowheads="1"/>
          </p:cNvSpPr>
          <p:nvPr/>
        </p:nvSpPr>
        <p:spPr bwMode="auto">
          <a:xfrm>
            <a:off x="1524000" y="5486400"/>
            <a:ext cx="304800" cy="3048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12" name="Rectangle 1072"/>
          <p:cNvSpPr>
            <a:spLocks noChangeArrowheads="1"/>
          </p:cNvSpPr>
          <p:nvPr/>
        </p:nvSpPr>
        <p:spPr bwMode="auto">
          <a:xfrm>
            <a:off x="2133600" y="5486400"/>
            <a:ext cx="304800" cy="3048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13" name="Rectangle 1073"/>
          <p:cNvSpPr>
            <a:spLocks noChangeArrowheads="1"/>
          </p:cNvSpPr>
          <p:nvPr/>
        </p:nvSpPr>
        <p:spPr bwMode="auto">
          <a:xfrm>
            <a:off x="2743200" y="5486400"/>
            <a:ext cx="304800" cy="3048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14" name="Rectangle 1074"/>
          <p:cNvSpPr>
            <a:spLocks noChangeArrowheads="1"/>
          </p:cNvSpPr>
          <p:nvPr/>
        </p:nvSpPr>
        <p:spPr bwMode="auto">
          <a:xfrm>
            <a:off x="3352800" y="5486400"/>
            <a:ext cx="304800" cy="3048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4115" name="AutoShape 1075"/>
          <p:cNvCxnSpPr>
            <a:cxnSpLocks noChangeShapeType="1"/>
            <a:stCxn id="4102" idx="3"/>
            <a:endCxn id="4103" idx="0"/>
          </p:cNvCxnSpPr>
          <p:nvPr/>
        </p:nvCxnSpPr>
        <p:spPr bwMode="auto">
          <a:xfrm flipH="1">
            <a:off x="2590800" y="4602163"/>
            <a:ext cx="1671638" cy="2651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16" name="AutoShape 1076"/>
          <p:cNvCxnSpPr>
            <a:cxnSpLocks noChangeShapeType="1"/>
            <a:stCxn id="4102" idx="4"/>
            <a:endCxn id="4104" idx="0"/>
          </p:cNvCxnSpPr>
          <p:nvPr/>
        </p:nvCxnSpPr>
        <p:spPr bwMode="auto">
          <a:xfrm>
            <a:off x="4800600" y="4657725"/>
            <a:ext cx="0" cy="2095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17" name="AutoShape 1077"/>
          <p:cNvCxnSpPr>
            <a:cxnSpLocks noChangeShapeType="1"/>
            <a:stCxn id="4102" idx="5"/>
            <a:endCxn id="4106" idx="0"/>
          </p:cNvCxnSpPr>
          <p:nvPr/>
        </p:nvCxnSpPr>
        <p:spPr bwMode="auto">
          <a:xfrm>
            <a:off x="5338763" y="4602163"/>
            <a:ext cx="2052637" cy="2651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18" name="AutoShape 1078"/>
          <p:cNvCxnSpPr>
            <a:cxnSpLocks noChangeShapeType="1"/>
            <a:stCxn id="4103" idx="3"/>
            <a:endCxn id="4111" idx="0"/>
          </p:cNvCxnSpPr>
          <p:nvPr/>
        </p:nvCxnSpPr>
        <p:spPr bwMode="auto">
          <a:xfrm flipH="1">
            <a:off x="1676400" y="5211763"/>
            <a:ext cx="214313" cy="2651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19" name="AutoShape 1079"/>
          <p:cNvCxnSpPr>
            <a:cxnSpLocks noChangeShapeType="1"/>
            <a:stCxn id="4103" idx="5"/>
            <a:endCxn id="4114" idx="0"/>
          </p:cNvCxnSpPr>
          <p:nvPr/>
        </p:nvCxnSpPr>
        <p:spPr bwMode="auto">
          <a:xfrm>
            <a:off x="3290888" y="5211763"/>
            <a:ext cx="214312" cy="2651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20" name="Line 1080"/>
          <p:cNvSpPr>
            <a:spLocks noChangeShapeType="1"/>
          </p:cNvSpPr>
          <p:nvPr/>
        </p:nvSpPr>
        <p:spPr bwMode="auto">
          <a:xfrm flipV="1">
            <a:off x="2286000" y="5257800"/>
            <a:ext cx="7620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1" name="Line 1081"/>
          <p:cNvSpPr>
            <a:spLocks noChangeShapeType="1"/>
          </p:cNvSpPr>
          <p:nvPr/>
        </p:nvSpPr>
        <p:spPr bwMode="auto">
          <a:xfrm flipH="1" flipV="1">
            <a:off x="2819400" y="5257800"/>
            <a:ext cx="7620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2" name="Rectangle 1082"/>
          <p:cNvSpPr>
            <a:spLocks noChangeArrowheads="1"/>
          </p:cNvSpPr>
          <p:nvPr/>
        </p:nvSpPr>
        <p:spPr bwMode="auto">
          <a:xfrm>
            <a:off x="6896100" y="6096000"/>
            <a:ext cx="304800" cy="3048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23" name="Rectangle 1083"/>
          <p:cNvSpPr>
            <a:spLocks noChangeArrowheads="1"/>
          </p:cNvSpPr>
          <p:nvPr/>
        </p:nvSpPr>
        <p:spPr bwMode="auto">
          <a:xfrm>
            <a:off x="7581900" y="6096000"/>
            <a:ext cx="304800" cy="3048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4124" name="AutoShape 1084"/>
          <p:cNvCxnSpPr>
            <a:cxnSpLocks noChangeShapeType="1"/>
            <a:stCxn id="4105" idx="0"/>
            <a:endCxn id="4106" idx="4"/>
          </p:cNvCxnSpPr>
          <p:nvPr/>
        </p:nvCxnSpPr>
        <p:spPr bwMode="auto">
          <a:xfrm flipV="1">
            <a:off x="7391400" y="5267325"/>
            <a:ext cx="0" cy="2095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25" name="AutoShape 1085"/>
          <p:cNvCxnSpPr>
            <a:cxnSpLocks noChangeShapeType="1"/>
            <a:stCxn id="4107" idx="0"/>
            <a:endCxn id="4106" idx="3"/>
          </p:cNvCxnSpPr>
          <p:nvPr/>
        </p:nvCxnSpPr>
        <p:spPr bwMode="auto">
          <a:xfrm flipV="1">
            <a:off x="6477000" y="5211763"/>
            <a:ext cx="322263" cy="2651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26" name="AutoShape 1086"/>
          <p:cNvCxnSpPr>
            <a:cxnSpLocks noChangeShapeType="1"/>
            <a:stCxn id="4108" idx="0"/>
            <a:endCxn id="4106" idx="5"/>
          </p:cNvCxnSpPr>
          <p:nvPr/>
        </p:nvCxnSpPr>
        <p:spPr bwMode="auto">
          <a:xfrm flipH="1" flipV="1">
            <a:off x="7983538" y="5211763"/>
            <a:ext cx="322262" cy="2651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27" name="Line 1087"/>
          <p:cNvSpPr>
            <a:spLocks noChangeShapeType="1"/>
          </p:cNvSpPr>
          <p:nvPr/>
        </p:nvSpPr>
        <p:spPr bwMode="auto">
          <a:xfrm flipH="1" flipV="1">
            <a:off x="5029200" y="5257800"/>
            <a:ext cx="15240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8" name="Line 1088"/>
          <p:cNvSpPr>
            <a:spLocks noChangeShapeType="1"/>
          </p:cNvSpPr>
          <p:nvPr/>
        </p:nvSpPr>
        <p:spPr bwMode="auto">
          <a:xfrm flipV="1">
            <a:off x="4419600" y="5257800"/>
            <a:ext cx="15240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9" name="Line 1089"/>
          <p:cNvSpPr>
            <a:spLocks noChangeShapeType="1"/>
          </p:cNvSpPr>
          <p:nvPr/>
        </p:nvSpPr>
        <p:spPr bwMode="auto">
          <a:xfrm flipV="1">
            <a:off x="7048500" y="5867400"/>
            <a:ext cx="15240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0" name="Line 1090"/>
          <p:cNvSpPr>
            <a:spLocks noChangeShapeType="1"/>
          </p:cNvSpPr>
          <p:nvPr/>
        </p:nvSpPr>
        <p:spPr bwMode="auto">
          <a:xfrm flipH="1" flipV="1">
            <a:off x="7581900" y="5867400"/>
            <a:ext cx="15240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903749F-3842-4CDA-A45E-FEEB9ACCE00B}" type="slidenum">
              <a:rPr lang="ko-KR" altLang="en-US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34652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Multi-Way Inorder Traversal</a:t>
            </a:r>
          </a:p>
        </p:txBody>
      </p:sp>
      <p:sp>
        <p:nvSpPr>
          <p:cNvPr id="5125" name="Rectangle 3" descr="Rectangle: Click to edit Master text styles&#13;&#10;Second level&#13;&#10;Third level&#13;&#10;Fourth level&#13;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We can extend the notion of </a:t>
            </a:r>
            <a:r>
              <a:rPr lang="en-US" altLang="en-US" sz="2000" dirty="0" err="1"/>
              <a:t>inorder</a:t>
            </a:r>
            <a:r>
              <a:rPr lang="en-US" altLang="en-US" sz="2000" dirty="0"/>
              <a:t> traversal from binary trees to multi-way search trees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Namely, we visit item </a:t>
            </a:r>
            <a:r>
              <a:rPr lang="en-US" altLang="en-US" sz="2000" dirty="0">
                <a:latin typeface="Times New Roman" charset="0"/>
              </a:rPr>
              <a:t>(</a:t>
            </a:r>
            <a:r>
              <a:rPr lang="en-US" altLang="en-US" sz="2000" b="1" i="1" dirty="0" err="1">
                <a:latin typeface="Times New Roman" charset="0"/>
              </a:rPr>
              <a:t>k</a:t>
            </a:r>
            <a:r>
              <a:rPr lang="en-US" altLang="en-US" sz="2000" b="1" i="1" baseline="-25000" dirty="0" err="1">
                <a:latin typeface="Times New Roman" charset="0"/>
              </a:rPr>
              <a:t>i</a:t>
            </a:r>
            <a:r>
              <a:rPr lang="en-US" altLang="en-US" sz="2000" dirty="0">
                <a:latin typeface="Times New Roman" charset="0"/>
              </a:rPr>
              <a:t>, </a:t>
            </a:r>
            <a:r>
              <a:rPr lang="en-US" altLang="en-US" sz="2000" b="1" i="1" dirty="0">
                <a:latin typeface="Times New Roman" charset="0"/>
              </a:rPr>
              <a:t>o</a:t>
            </a:r>
            <a:r>
              <a:rPr lang="en-US" altLang="en-US" sz="2000" b="1" i="1" baseline="-25000" dirty="0">
                <a:latin typeface="Times New Roman" charset="0"/>
              </a:rPr>
              <a:t>i</a:t>
            </a:r>
            <a:r>
              <a:rPr lang="en-US" altLang="en-US" sz="2000" dirty="0">
                <a:latin typeface="Times New Roman" charset="0"/>
              </a:rPr>
              <a:t>)</a:t>
            </a:r>
            <a:r>
              <a:rPr lang="en-US" altLang="en-US" sz="2000" dirty="0"/>
              <a:t> of node </a:t>
            </a:r>
            <a:r>
              <a:rPr lang="en-US" altLang="en-US" sz="2000" b="1" i="1" dirty="0">
                <a:latin typeface="Times New Roman" charset="0"/>
              </a:rPr>
              <a:t>v</a:t>
            </a:r>
            <a:r>
              <a:rPr lang="en-US" altLang="en-US" sz="2000" dirty="0"/>
              <a:t> between the recursive traversals of the subtrees of </a:t>
            </a:r>
            <a:r>
              <a:rPr lang="en-US" altLang="en-US" sz="2000" b="1" i="1" dirty="0">
                <a:latin typeface="Times New Roman" charset="0"/>
              </a:rPr>
              <a:t>v</a:t>
            </a:r>
            <a:r>
              <a:rPr lang="en-US" altLang="en-US" sz="2000" dirty="0"/>
              <a:t> rooted at children </a:t>
            </a:r>
            <a:r>
              <a:rPr lang="en-US" altLang="en-US" sz="2000" b="1" i="1" dirty="0">
                <a:latin typeface="Times New Roman" charset="0"/>
              </a:rPr>
              <a:t>v</a:t>
            </a:r>
            <a:r>
              <a:rPr lang="en-US" altLang="en-US" sz="2000" b="1" i="1" baseline="-25000" dirty="0">
                <a:latin typeface="Times New Roman" charset="0"/>
              </a:rPr>
              <a:t>i</a:t>
            </a:r>
            <a:r>
              <a:rPr lang="en-US" altLang="en-US" sz="2000" dirty="0"/>
              <a:t> and </a:t>
            </a:r>
            <a:r>
              <a:rPr lang="en-US" altLang="en-US" sz="2000" b="1" i="1" dirty="0">
                <a:latin typeface="Times New Roman" charset="0"/>
              </a:rPr>
              <a:t>v</a:t>
            </a:r>
            <a:r>
              <a:rPr lang="en-US" altLang="en-US" sz="2000" b="1" i="1" baseline="-25000" dirty="0">
                <a:latin typeface="Times New Roman" charset="0"/>
              </a:rPr>
              <a:t>i</a:t>
            </a:r>
            <a:r>
              <a:rPr lang="en-US" altLang="en-US" sz="2000" b="1" i="1" dirty="0">
                <a:latin typeface="Symbol" charset="2"/>
              </a:rPr>
              <a:t> </a:t>
            </a:r>
            <a:r>
              <a:rPr lang="en-US" altLang="en-US" sz="2000" baseline="-25000" dirty="0">
                <a:latin typeface="Symbol" charset="2"/>
              </a:rPr>
              <a:t>+</a:t>
            </a:r>
            <a:r>
              <a:rPr lang="en-US" altLang="en-US" sz="2000" b="1" i="1" dirty="0">
                <a:latin typeface="Symbol" charset="2"/>
              </a:rPr>
              <a:t> </a:t>
            </a:r>
            <a:r>
              <a:rPr lang="en-US" altLang="en-US" sz="2000" baseline="-25000" dirty="0">
                <a:latin typeface="Times New Roman" charset="0"/>
              </a:rPr>
              <a:t>1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An </a:t>
            </a:r>
            <a:r>
              <a:rPr lang="en-US" altLang="en-US" sz="2000" dirty="0" err="1"/>
              <a:t>inorder</a:t>
            </a:r>
            <a:r>
              <a:rPr lang="en-US" altLang="en-US" sz="2000" dirty="0"/>
              <a:t> traversal of a multi-way search tree visits the keys in increasing order</a:t>
            </a:r>
          </a:p>
        </p:txBody>
      </p:sp>
      <p:sp>
        <p:nvSpPr>
          <p:cNvPr id="5126" name="Oval 4"/>
          <p:cNvSpPr>
            <a:spLocks noChangeArrowheads="1"/>
          </p:cNvSpPr>
          <p:nvPr/>
        </p:nvSpPr>
        <p:spPr bwMode="auto">
          <a:xfrm>
            <a:off x="3810000" y="3786188"/>
            <a:ext cx="1524000" cy="381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/>
              <a:t>11    24</a:t>
            </a:r>
          </a:p>
        </p:txBody>
      </p:sp>
      <p:sp>
        <p:nvSpPr>
          <p:cNvPr id="5127" name="Oval 5"/>
          <p:cNvSpPr>
            <a:spLocks noChangeArrowheads="1"/>
          </p:cNvSpPr>
          <p:nvPr/>
        </p:nvSpPr>
        <p:spPr bwMode="auto">
          <a:xfrm>
            <a:off x="1371600" y="4395788"/>
            <a:ext cx="1981200" cy="381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/>
              <a:t>2   6   8</a:t>
            </a:r>
            <a:endParaRPr lang="en-US" altLang="en-US" sz="2400"/>
          </a:p>
        </p:txBody>
      </p:sp>
      <p:sp>
        <p:nvSpPr>
          <p:cNvPr id="5128" name="Oval 6"/>
          <p:cNvSpPr>
            <a:spLocks noChangeArrowheads="1"/>
          </p:cNvSpPr>
          <p:nvPr/>
        </p:nvSpPr>
        <p:spPr bwMode="auto">
          <a:xfrm>
            <a:off x="4038600" y="4395788"/>
            <a:ext cx="1066800" cy="381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/>
              <a:t>15</a:t>
            </a:r>
          </a:p>
        </p:txBody>
      </p:sp>
      <p:sp>
        <p:nvSpPr>
          <p:cNvPr id="5129" name="Oval 7"/>
          <p:cNvSpPr>
            <a:spLocks noChangeArrowheads="1"/>
          </p:cNvSpPr>
          <p:nvPr/>
        </p:nvSpPr>
        <p:spPr bwMode="auto">
          <a:xfrm>
            <a:off x="6667500" y="5005388"/>
            <a:ext cx="990600" cy="381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/>
              <a:t>30</a:t>
            </a:r>
            <a:endParaRPr lang="en-US" altLang="en-US" sz="2400"/>
          </a:p>
        </p:txBody>
      </p:sp>
      <p:sp>
        <p:nvSpPr>
          <p:cNvPr id="5130" name="Oval 8"/>
          <p:cNvSpPr>
            <a:spLocks noChangeArrowheads="1"/>
          </p:cNvSpPr>
          <p:nvPr/>
        </p:nvSpPr>
        <p:spPr bwMode="auto">
          <a:xfrm>
            <a:off x="6324600" y="4395788"/>
            <a:ext cx="1676400" cy="381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/>
              <a:t>27    32</a:t>
            </a:r>
            <a:endParaRPr lang="en-US" altLang="en-US" sz="2400"/>
          </a:p>
        </p:txBody>
      </p:sp>
      <p:sp>
        <p:nvSpPr>
          <p:cNvPr id="5131" name="Rectangle 9"/>
          <p:cNvSpPr>
            <a:spLocks noChangeArrowheads="1"/>
          </p:cNvSpPr>
          <p:nvPr/>
        </p:nvSpPr>
        <p:spPr bwMode="auto">
          <a:xfrm>
            <a:off x="6096000" y="5005388"/>
            <a:ext cx="304800" cy="3048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2" name="Rectangle 10"/>
          <p:cNvSpPr>
            <a:spLocks noChangeArrowheads="1"/>
          </p:cNvSpPr>
          <p:nvPr/>
        </p:nvSpPr>
        <p:spPr bwMode="auto">
          <a:xfrm>
            <a:off x="7924800" y="5005388"/>
            <a:ext cx="304800" cy="3048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3" name="Rectangle 11"/>
          <p:cNvSpPr>
            <a:spLocks noChangeArrowheads="1"/>
          </p:cNvSpPr>
          <p:nvPr/>
        </p:nvSpPr>
        <p:spPr bwMode="auto">
          <a:xfrm>
            <a:off x="4038600" y="5005388"/>
            <a:ext cx="304800" cy="3048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4" name="Rectangle 12"/>
          <p:cNvSpPr>
            <a:spLocks noChangeArrowheads="1"/>
          </p:cNvSpPr>
          <p:nvPr/>
        </p:nvSpPr>
        <p:spPr bwMode="auto">
          <a:xfrm>
            <a:off x="4800600" y="5005388"/>
            <a:ext cx="304800" cy="3048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5" name="Rectangle 13"/>
          <p:cNvSpPr>
            <a:spLocks noChangeArrowheads="1"/>
          </p:cNvSpPr>
          <p:nvPr/>
        </p:nvSpPr>
        <p:spPr bwMode="auto">
          <a:xfrm>
            <a:off x="1295400" y="5005388"/>
            <a:ext cx="304800" cy="3048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6" name="Rectangle 14"/>
          <p:cNvSpPr>
            <a:spLocks noChangeArrowheads="1"/>
          </p:cNvSpPr>
          <p:nvPr/>
        </p:nvSpPr>
        <p:spPr bwMode="auto">
          <a:xfrm>
            <a:off x="1905000" y="5005388"/>
            <a:ext cx="304800" cy="3048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7" name="Rectangle 15"/>
          <p:cNvSpPr>
            <a:spLocks noChangeArrowheads="1"/>
          </p:cNvSpPr>
          <p:nvPr/>
        </p:nvSpPr>
        <p:spPr bwMode="auto">
          <a:xfrm>
            <a:off x="2514600" y="5005388"/>
            <a:ext cx="304800" cy="3048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8" name="Rectangle 16"/>
          <p:cNvSpPr>
            <a:spLocks noChangeArrowheads="1"/>
          </p:cNvSpPr>
          <p:nvPr/>
        </p:nvSpPr>
        <p:spPr bwMode="auto">
          <a:xfrm>
            <a:off x="3124200" y="5005388"/>
            <a:ext cx="304800" cy="3048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5139" name="AutoShape 17"/>
          <p:cNvCxnSpPr>
            <a:cxnSpLocks noChangeShapeType="1"/>
            <a:stCxn id="5126" idx="3"/>
            <a:endCxn id="5127" idx="0"/>
          </p:cNvCxnSpPr>
          <p:nvPr/>
        </p:nvCxnSpPr>
        <p:spPr bwMode="auto">
          <a:xfrm flipH="1">
            <a:off x="2362200" y="4121150"/>
            <a:ext cx="1671638" cy="2651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0" name="AutoShape 18"/>
          <p:cNvCxnSpPr>
            <a:cxnSpLocks noChangeShapeType="1"/>
            <a:stCxn id="5126" idx="4"/>
            <a:endCxn id="5128" idx="0"/>
          </p:cNvCxnSpPr>
          <p:nvPr/>
        </p:nvCxnSpPr>
        <p:spPr bwMode="auto">
          <a:xfrm>
            <a:off x="4572000" y="4176713"/>
            <a:ext cx="0" cy="2095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1" name="AutoShape 19"/>
          <p:cNvCxnSpPr>
            <a:cxnSpLocks noChangeShapeType="1"/>
            <a:stCxn id="5126" idx="5"/>
            <a:endCxn id="5130" idx="0"/>
          </p:cNvCxnSpPr>
          <p:nvPr/>
        </p:nvCxnSpPr>
        <p:spPr bwMode="auto">
          <a:xfrm>
            <a:off x="5110163" y="4121150"/>
            <a:ext cx="2052637" cy="2651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2" name="AutoShape 20"/>
          <p:cNvCxnSpPr>
            <a:cxnSpLocks noChangeShapeType="1"/>
            <a:stCxn id="5127" idx="3"/>
            <a:endCxn id="5135" idx="0"/>
          </p:cNvCxnSpPr>
          <p:nvPr/>
        </p:nvCxnSpPr>
        <p:spPr bwMode="auto">
          <a:xfrm flipH="1">
            <a:off x="1447800" y="4730750"/>
            <a:ext cx="214313" cy="2651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3" name="AutoShape 21"/>
          <p:cNvCxnSpPr>
            <a:cxnSpLocks noChangeShapeType="1"/>
            <a:stCxn id="5127" idx="5"/>
            <a:endCxn id="5138" idx="0"/>
          </p:cNvCxnSpPr>
          <p:nvPr/>
        </p:nvCxnSpPr>
        <p:spPr bwMode="auto">
          <a:xfrm>
            <a:off x="3062288" y="4730750"/>
            <a:ext cx="214312" cy="2651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44" name="Line 22"/>
          <p:cNvSpPr>
            <a:spLocks noChangeShapeType="1"/>
          </p:cNvSpPr>
          <p:nvPr/>
        </p:nvSpPr>
        <p:spPr bwMode="auto">
          <a:xfrm flipV="1">
            <a:off x="2057400" y="4776788"/>
            <a:ext cx="7620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5" name="Line 23"/>
          <p:cNvSpPr>
            <a:spLocks noChangeShapeType="1"/>
          </p:cNvSpPr>
          <p:nvPr/>
        </p:nvSpPr>
        <p:spPr bwMode="auto">
          <a:xfrm flipH="1" flipV="1">
            <a:off x="2590800" y="4776788"/>
            <a:ext cx="7620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6" name="Rectangle 24"/>
          <p:cNvSpPr>
            <a:spLocks noChangeArrowheads="1"/>
          </p:cNvSpPr>
          <p:nvPr/>
        </p:nvSpPr>
        <p:spPr bwMode="auto">
          <a:xfrm>
            <a:off x="6667500" y="5614988"/>
            <a:ext cx="304800" cy="3048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47" name="Rectangle 25"/>
          <p:cNvSpPr>
            <a:spLocks noChangeArrowheads="1"/>
          </p:cNvSpPr>
          <p:nvPr/>
        </p:nvSpPr>
        <p:spPr bwMode="auto">
          <a:xfrm>
            <a:off x="7353300" y="5614988"/>
            <a:ext cx="304800" cy="3048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5148" name="AutoShape 26"/>
          <p:cNvCxnSpPr>
            <a:cxnSpLocks noChangeShapeType="1"/>
            <a:stCxn id="5129" idx="0"/>
            <a:endCxn id="5130" idx="4"/>
          </p:cNvCxnSpPr>
          <p:nvPr/>
        </p:nvCxnSpPr>
        <p:spPr bwMode="auto">
          <a:xfrm flipV="1">
            <a:off x="7162800" y="4786313"/>
            <a:ext cx="0" cy="2095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9" name="AutoShape 27"/>
          <p:cNvCxnSpPr>
            <a:cxnSpLocks noChangeShapeType="1"/>
            <a:stCxn id="5131" idx="0"/>
            <a:endCxn id="5130" idx="3"/>
          </p:cNvCxnSpPr>
          <p:nvPr/>
        </p:nvCxnSpPr>
        <p:spPr bwMode="auto">
          <a:xfrm flipV="1">
            <a:off x="6248400" y="4730750"/>
            <a:ext cx="322263" cy="2651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50" name="AutoShape 28"/>
          <p:cNvCxnSpPr>
            <a:cxnSpLocks noChangeShapeType="1"/>
            <a:stCxn id="5132" idx="0"/>
            <a:endCxn id="5130" idx="5"/>
          </p:cNvCxnSpPr>
          <p:nvPr/>
        </p:nvCxnSpPr>
        <p:spPr bwMode="auto">
          <a:xfrm flipH="1" flipV="1">
            <a:off x="7754938" y="4730750"/>
            <a:ext cx="322262" cy="2651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51" name="Line 29"/>
          <p:cNvSpPr>
            <a:spLocks noChangeShapeType="1"/>
          </p:cNvSpPr>
          <p:nvPr/>
        </p:nvSpPr>
        <p:spPr bwMode="auto">
          <a:xfrm flipH="1" flipV="1">
            <a:off x="4800600" y="4776788"/>
            <a:ext cx="15240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52" name="Line 30"/>
          <p:cNvSpPr>
            <a:spLocks noChangeShapeType="1"/>
          </p:cNvSpPr>
          <p:nvPr/>
        </p:nvSpPr>
        <p:spPr bwMode="auto">
          <a:xfrm flipV="1">
            <a:off x="4191000" y="4776788"/>
            <a:ext cx="15240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53" name="Line 31"/>
          <p:cNvSpPr>
            <a:spLocks noChangeShapeType="1"/>
          </p:cNvSpPr>
          <p:nvPr/>
        </p:nvSpPr>
        <p:spPr bwMode="auto">
          <a:xfrm flipV="1">
            <a:off x="6819900" y="5386388"/>
            <a:ext cx="15240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54" name="Line 32"/>
          <p:cNvSpPr>
            <a:spLocks noChangeShapeType="1"/>
          </p:cNvSpPr>
          <p:nvPr/>
        </p:nvSpPr>
        <p:spPr bwMode="auto">
          <a:xfrm flipH="1" flipV="1">
            <a:off x="7353300" y="5386388"/>
            <a:ext cx="15240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55" name="Text Box 33"/>
          <p:cNvSpPr txBox="1">
            <a:spLocks noChangeArrowheads="1"/>
          </p:cNvSpPr>
          <p:nvPr/>
        </p:nvSpPr>
        <p:spPr bwMode="auto">
          <a:xfrm>
            <a:off x="1295400" y="5310188"/>
            <a:ext cx="3095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1800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5156" name="Text Box 34"/>
          <p:cNvSpPr txBox="1">
            <a:spLocks noChangeArrowheads="1"/>
          </p:cNvSpPr>
          <p:nvPr/>
        </p:nvSpPr>
        <p:spPr bwMode="auto">
          <a:xfrm>
            <a:off x="1905000" y="5310188"/>
            <a:ext cx="3095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1800" dirty="0">
                <a:solidFill>
                  <a:schemeClr val="tx2"/>
                </a:solidFill>
              </a:rPr>
              <a:t>3</a:t>
            </a:r>
          </a:p>
        </p:txBody>
      </p:sp>
      <p:sp>
        <p:nvSpPr>
          <p:cNvPr id="5157" name="Text Box 35"/>
          <p:cNvSpPr txBox="1">
            <a:spLocks noChangeArrowheads="1"/>
          </p:cNvSpPr>
          <p:nvPr/>
        </p:nvSpPr>
        <p:spPr bwMode="auto">
          <a:xfrm>
            <a:off x="2514600" y="5310188"/>
            <a:ext cx="3095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1800" dirty="0">
                <a:solidFill>
                  <a:schemeClr val="tx2"/>
                </a:solidFill>
              </a:rPr>
              <a:t>5</a:t>
            </a:r>
          </a:p>
        </p:txBody>
      </p:sp>
      <p:sp>
        <p:nvSpPr>
          <p:cNvPr id="5158" name="Text Box 36"/>
          <p:cNvSpPr txBox="1">
            <a:spLocks noChangeArrowheads="1"/>
          </p:cNvSpPr>
          <p:nvPr/>
        </p:nvSpPr>
        <p:spPr bwMode="auto">
          <a:xfrm>
            <a:off x="3124200" y="5310188"/>
            <a:ext cx="3095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1800" dirty="0">
                <a:solidFill>
                  <a:schemeClr val="tx2"/>
                </a:solidFill>
              </a:rPr>
              <a:t>7</a:t>
            </a:r>
          </a:p>
        </p:txBody>
      </p:sp>
      <p:sp>
        <p:nvSpPr>
          <p:cNvPr id="5159" name="Text Box 37"/>
          <p:cNvSpPr txBox="1">
            <a:spLocks noChangeArrowheads="1"/>
          </p:cNvSpPr>
          <p:nvPr/>
        </p:nvSpPr>
        <p:spPr bwMode="auto">
          <a:xfrm>
            <a:off x="4038600" y="5310188"/>
            <a:ext cx="3095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1800" dirty="0">
                <a:solidFill>
                  <a:schemeClr val="tx2"/>
                </a:solidFill>
              </a:rPr>
              <a:t>9</a:t>
            </a:r>
          </a:p>
        </p:txBody>
      </p:sp>
      <p:sp>
        <p:nvSpPr>
          <p:cNvPr id="5160" name="Text Box 38"/>
          <p:cNvSpPr txBox="1">
            <a:spLocks noChangeArrowheads="1"/>
          </p:cNvSpPr>
          <p:nvPr/>
        </p:nvSpPr>
        <p:spPr bwMode="auto">
          <a:xfrm>
            <a:off x="4738688" y="5310188"/>
            <a:ext cx="4349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1800" dirty="0">
                <a:solidFill>
                  <a:schemeClr val="tx2"/>
                </a:solidFill>
              </a:rPr>
              <a:t>11</a:t>
            </a:r>
          </a:p>
        </p:txBody>
      </p:sp>
      <p:sp>
        <p:nvSpPr>
          <p:cNvPr id="5161" name="Text Box 39"/>
          <p:cNvSpPr txBox="1">
            <a:spLocks noChangeArrowheads="1"/>
          </p:cNvSpPr>
          <p:nvPr/>
        </p:nvSpPr>
        <p:spPr bwMode="auto">
          <a:xfrm>
            <a:off x="6034088" y="5310188"/>
            <a:ext cx="4349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1800" dirty="0">
                <a:solidFill>
                  <a:schemeClr val="tx2"/>
                </a:solidFill>
              </a:rPr>
              <a:t>13</a:t>
            </a:r>
          </a:p>
        </p:txBody>
      </p:sp>
      <p:sp>
        <p:nvSpPr>
          <p:cNvPr id="5162" name="Text Box 40"/>
          <p:cNvSpPr txBox="1">
            <a:spLocks noChangeArrowheads="1"/>
          </p:cNvSpPr>
          <p:nvPr/>
        </p:nvSpPr>
        <p:spPr bwMode="auto">
          <a:xfrm>
            <a:off x="7862888" y="5310188"/>
            <a:ext cx="4349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1800" dirty="0">
                <a:solidFill>
                  <a:schemeClr val="tx2"/>
                </a:solidFill>
              </a:rPr>
              <a:t>19</a:t>
            </a:r>
          </a:p>
        </p:txBody>
      </p:sp>
      <p:sp>
        <p:nvSpPr>
          <p:cNvPr id="5163" name="Text Box 41"/>
          <p:cNvSpPr txBox="1">
            <a:spLocks noChangeArrowheads="1"/>
          </p:cNvSpPr>
          <p:nvPr/>
        </p:nvSpPr>
        <p:spPr bwMode="auto">
          <a:xfrm>
            <a:off x="6596063" y="5957888"/>
            <a:ext cx="4349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1800" dirty="0">
                <a:solidFill>
                  <a:schemeClr val="tx2"/>
                </a:solidFill>
              </a:rPr>
              <a:t>15</a:t>
            </a:r>
          </a:p>
        </p:txBody>
      </p:sp>
      <p:sp>
        <p:nvSpPr>
          <p:cNvPr id="5164" name="Text Box 42"/>
          <p:cNvSpPr txBox="1">
            <a:spLocks noChangeArrowheads="1"/>
          </p:cNvSpPr>
          <p:nvPr/>
        </p:nvSpPr>
        <p:spPr bwMode="auto">
          <a:xfrm>
            <a:off x="7300913" y="5957888"/>
            <a:ext cx="4349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1800" dirty="0">
                <a:solidFill>
                  <a:schemeClr val="tx2"/>
                </a:solidFill>
              </a:rPr>
              <a:t>17</a:t>
            </a:r>
          </a:p>
        </p:txBody>
      </p:sp>
      <p:sp>
        <p:nvSpPr>
          <p:cNvPr id="5165" name="Text Box 43"/>
          <p:cNvSpPr txBox="1">
            <a:spLocks noChangeArrowheads="1"/>
          </p:cNvSpPr>
          <p:nvPr/>
        </p:nvSpPr>
        <p:spPr bwMode="auto">
          <a:xfrm>
            <a:off x="1752600" y="4695825"/>
            <a:ext cx="3095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1800" dirty="0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5166" name="Text Box 44"/>
          <p:cNvSpPr txBox="1">
            <a:spLocks noChangeArrowheads="1"/>
          </p:cNvSpPr>
          <p:nvPr/>
        </p:nvSpPr>
        <p:spPr bwMode="auto">
          <a:xfrm>
            <a:off x="2209800" y="4695825"/>
            <a:ext cx="3095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1800" dirty="0">
                <a:solidFill>
                  <a:schemeClr val="tx2"/>
                </a:solidFill>
              </a:rPr>
              <a:t>4</a:t>
            </a:r>
          </a:p>
        </p:txBody>
      </p:sp>
      <p:sp>
        <p:nvSpPr>
          <p:cNvPr id="5167" name="Text Box 45"/>
          <p:cNvSpPr txBox="1">
            <a:spLocks noChangeArrowheads="1"/>
          </p:cNvSpPr>
          <p:nvPr/>
        </p:nvSpPr>
        <p:spPr bwMode="auto">
          <a:xfrm>
            <a:off x="2667000" y="4695825"/>
            <a:ext cx="3095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1800" dirty="0">
                <a:solidFill>
                  <a:schemeClr val="tx2"/>
                </a:solidFill>
              </a:rPr>
              <a:t>6</a:t>
            </a:r>
          </a:p>
        </p:txBody>
      </p:sp>
      <p:sp>
        <p:nvSpPr>
          <p:cNvPr id="5168" name="Text Box 46"/>
          <p:cNvSpPr txBox="1">
            <a:spLocks noChangeArrowheads="1"/>
          </p:cNvSpPr>
          <p:nvPr/>
        </p:nvSpPr>
        <p:spPr bwMode="auto">
          <a:xfrm>
            <a:off x="6477000" y="4695825"/>
            <a:ext cx="4349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1800" dirty="0">
                <a:solidFill>
                  <a:schemeClr val="tx2"/>
                </a:solidFill>
              </a:rPr>
              <a:t>14</a:t>
            </a:r>
          </a:p>
        </p:txBody>
      </p:sp>
      <p:sp>
        <p:nvSpPr>
          <p:cNvPr id="5169" name="Text Box 47"/>
          <p:cNvSpPr txBox="1">
            <a:spLocks noChangeArrowheads="1"/>
          </p:cNvSpPr>
          <p:nvPr/>
        </p:nvSpPr>
        <p:spPr bwMode="auto">
          <a:xfrm>
            <a:off x="7391400" y="4695825"/>
            <a:ext cx="4349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1800" dirty="0">
                <a:solidFill>
                  <a:schemeClr val="tx2"/>
                </a:solidFill>
              </a:rPr>
              <a:t>18</a:t>
            </a:r>
          </a:p>
        </p:txBody>
      </p:sp>
      <p:sp>
        <p:nvSpPr>
          <p:cNvPr id="5170" name="Text Box 49"/>
          <p:cNvSpPr txBox="1">
            <a:spLocks noChangeArrowheads="1"/>
          </p:cNvSpPr>
          <p:nvPr/>
        </p:nvSpPr>
        <p:spPr bwMode="auto">
          <a:xfrm>
            <a:off x="3957638" y="4086225"/>
            <a:ext cx="3095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1800" dirty="0">
                <a:solidFill>
                  <a:schemeClr val="tx2"/>
                </a:solidFill>
              </a:rPr>
              <a:t>8</a:t>
            </a:r>
          </a:p>
        </p:txBody>
      </p:sp>
      <p:sp>
        <p:nvSpPr>
          <p:cNvPr id="5171" name="Text Box 50"/>
          <p:cNvSpPr txBox="1">
            <a:spLocks noChangeArrowheads="1"/>
          </p:cNvSpPr>
          <p:nvPr/>
        </p:nvSpPr>
        <p:spPr bwMode="auto">
          <a:xfrm>
            <a:off x="4800600" y="4086225"/>
            <a:ext cx="4349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1800" dirty="0">
                <a:solidFill>
                  <a:schemeClr val="tx2"/>
                </a:solidFill>
              </a:rPr>
              <a:t>12</a:t>
            </a:r>
          </a:p>
        </p:txBody>
      </p:sp>
      <p:sp>
        <p:nvSpPr>
          <p:cNvPr id="5172" name="Text Box 51"/>
          <p:cNvSpPr txBox="1">
            <a:spLocks noChangeArrowheads="1"/>
          </p:cNvSpPr>
          <p:nvPr/>
        </p:nvSpPr>
        <p:spPr bwMode="auto">
          <a:xfrm>
            <a:off x="4343400" y="4743450"/>
            <a:ext cx="4349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1800" dirty="0">
                <a:solidFill>
                  <a:schemeClr val="tx2"/>
                </a:solidFill>
              </a:rPr>
              <a:t>10</a:t>
            </a:r>
          </a:p>
        </p:txBody>
      </p:sp>
      <p:sp>
        <p:nvSpPr>
          <p:cNvPr id="5173" name="Text Box 52"/>
          <p:cNvSpPr txBox="1">
            <a:spLocks noChangeArrowheads="1"/>
          </p:cNvSpPr>
          <p:nvPr/>
        </p:nvSpPr>
        <p:spPr bwMode="auto">
          <a:xfrm>
            <a:off x="6934200" y="5324475"/>
            <a:ext cx="4349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1800" dirty="0">
                <a:solidFill>
                  <a:schemeClr val="tx2"/>
                </a:solidFill>
              </a:rPr>
              <a:t>16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903749F-3842-4CDA-A45E-FEEB9ACCE00B}" type="slidenum">
              <a:rPr lang="ko-KR" altLang="en-US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12299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5" grpId="0"/>
      <p:bldP spid="5156" grpId="0"/>
      <p:bldP spid="5157" grpId="0"/>
      <p:bldP spid="5158" grpId="0"/>
      <p:bldP spid="5159" grpId="0"/>
      <p:bldP spid="5160" grpId="0"/>
      <p:bldP spid="5161" grpId="0"/>
      <p:bldP spid="5162" grpId="0"/>
      <p:bldP spid="5163" grpId="0"/>
      <p:bldP spid="5164" grpId="0"/>
      <p:bldP spid="5165" grpId="0"/>
      <p:bldP spid="5166" grpId="0"/>
      <p:bldP spid="5167" grpId="0"/>
      <p:bldP spid="5168" grpId="0"/>
      <p:bldP spid="5169" grpId="0"/>
      <p:bldP spid="5170" grpId="0"/>
      <p:bldP spid="5171" grpId="0"/>
      <p:bldP spid="5172" grpId="0"/>
      <p:bldP spid="517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Multi-Way Searching</a:t>
            </a:r>
          </a:p>
        </p:txBody>
      </p:sp>
      <p:sp>
        <p:nvSpPr>
          <p:cNvPr id="6149" name="Rectangle 3" descr="Rectangle: Click to edit Master text styles&#13;&#10;Second level&#13;&#10;Third level&#13;&#10;Fourth level&#13;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/>
              <a:t>Similar to search in a binary search tree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/>
              <a:t>A each internal node with children </a:t>
            </a:r>
            <a:r>
              <a:rPr lang="en-US" altLang="en-US" sz="2000" b="1" i="1">
                <a:latin typeface="Times New Roman" charset="0"/>
              </a:rPr>
              <a:t>v</a:t>
            </a:r>
            <a:r>
              <a:rPr lang="en-US" altLang="en-US" sz="2000" baseline="-25000">
                <a:latin typeface="Times New Roman" charset="0"/>
              </a:rPr>
              <a:t>1 </a:t>
            </a:r>
            <a:r>
              <a:rPr lang="en-US" altLang="en-US" sz="2000" b="1" i="1">
                <a:latin typeface="Times New Roman" charset="0"/>
              </a:rPr>
              <a:t>v</a:t>
            </a:r>
            <a:r>
              <a:rPr lang="en-US" altLang="en-US" sz="2000" baseline="-25000">
                <a:latin typeface="Times New Roman" charset="0"/>
              </a:rPr>
              <a:t>2</a:t>
            </a:r>
            <a:r>
              <a:rPr lang="en-US" altLang="en-US" sz="2000">
                <a:latin typeface="Times New Roman" charset="0"/>
              </a:rPr>
              <a:t> … </a:t>
            </a:r>
            <a:r>
              <a:rPr lang="en-US" altLang="en-US" sz="2000" b="1" i="1">
                <a:latin typeface="Times New Roman" charset="0"/>
              </a:rPr>
              <a:t>v</a:t>
            </a:r>
            <a:r>
              <a:rPr lang="en-US" altLang="en-US" sz="2000" b="1" i="1" baseline="-25000">
                <a:latin typeface="Times New Roman" charset="0"/>
              </a:rPr>
              <a:t>d</a:t>
            </a:r>
            <a:r>
              <a:rPr lang="en-US" altLang="en-US" sz="2000"/>
              <a:t> and keys </a:t>
            </a:r>
            <a:r>
              <a:rPr lang="en-US" altLang="en-US" sz="2000" b="1" i="1">
                <a:latin typeface="Times New Roman" charset="0"/>
              </a:rPr>
              <a:t>k</a:t>
            </a:r>
            <a:r>
              <a:rPr lang="en-US" altLang="en-US" sz="2000" baseline="-25000">
                <a:latin typeface="Times New Roman" charset="0"/>
              </a:rPr>
              <a:t>1 </a:t>
            </a:r>
            <a:r>
              <a:rPr lang="en-US" altLang="en-US" sz="2000" b="1" i="1">
                <a:latin typeface="Times New Roman" charset="0"/>
              </a:rPr>
              <a:t>k</a:t>
            </a:r>
            <a:r>
              <a:rPr lang="en-US" altLang="en-US" sz="2000" baseline="-25000">
                <a:latin typeface="Times New Roman" charset="0"/>
              </a:rPr>
              <a:t>2</a:t>
            </a:r>
            <a:r>
              <a:rPr lang="en-US" altLang="en-US" sz="2000">
                <a:latin typeface="Times New Roman" charset="0"/>
              </a:rPr>
              <a:t> … </a:t>
            </a:r>
            <a:r>
              <a:rPr lang="en-US" altLang="en-US" sz="2000" b="1" i="1">
                <a:latin typeface="Times New Roman" charset="0"/>
              </a:rPr>
              <a:t>k</a:t>
            </a:r>
            <a:r>
              <a:rPr lang="en-US" altLang="en-US" sz="2000" b="1" i="1" baseline="-25000">
                <a:latin typeface="Times New Roman" charset="0"/>
              </a:rPr>
              <a:t>d</a:t>
            </a:r>
            <a:r>
              <a:rPr lang="en-US" altLang="en-US" sz="2000" baseline="-25000">
                <a:latin typeface="Symbol" charset="2"/>
              </a:rPr>
              <a:t>-</a:t>
            </a:r>
            <a:r>
              <a:rPr lang="en-US" altLang="en-US" sz="2000" baseline="-25000">
                <a:latin typeface="Times New Roman" charset="0"/>
              </a:rPr>
              <a:t>1</a:t>
            </a:r>
            <a:endParaRPr lang="en-US" altLang="en-US" sz="2000"/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b="1" i="1">
                <a:latin typeface="Times New Roman" charset="0"/>
              </a:rPr>
              <a:t>k</a:t>
            </a:r>
            <a:r>
              <a:rPr lang="en-US" altLang="en-US" sz="1800"/>
              <a:t> </a:t>
            </a:r>
            <a:r>
              <a:rPr lang="en-US" altLang="en-US" sz="1800">
                <a:latin typeface="Symbol" charset="2"/>
              </a:rPr>
              <a:t>=</a:t>
            </a:r>
            <a:r>
              <a:rPr lang="en-US" altLang="en-US" sz="1800"/>
              <a:t> </a:t>
            </a:r>
            <a:r>
              <a:rPr lang="en-US" altLang="en-US" sz="1800" b="1" i="1">
                <a:latin typeface="Times New Roman" charset="0"/>
              </a:rPr>
              <a:t>k</a:t>
            </a:r>
            <a:r>
              <a:rPr lang="en-US" altLang="en-US" sz="1800" b="1" i="1" baseline="-25000">
                <a:latin typeface="Times New Roman" charset="0"/>
              </a:rPr>
              <a:t>i</a:t>
            </a:r>
            <a:r>
              <a:rPr lang="en-US" altLang="en-US" sz="1800">
                <a:latin typeface="Times New Roman" charset="0"/>
              </a:rPr>
              <a:t> (</a:t>
            </a:r>
            <a:r>
              <a:rPr lang="en-US" altLang="en-US" sz="1800" b="1" i="1">
                <a:latin typeface="Times New Roman" charset="0"/>
              </a:rPr>
              <a:t>i</a:t>
            </a:r>
            <a:r>
              <a:rPr lang="en-US" altLang="en-US" sz="1800">
                <a:latin typeface="Times New Roman" charset="0"/>
              </a:rPr>
              <a:t> = 1, …, </a:t>
            </a:r>
            <a:r>
              <a:rPr lang="en-US" altLang="en-US" sz="1800" b="1" i="1">
                <a:latin typeface="Times New Roman" charset="0"/>
              </a:rPr>
              <a:t>d</a:t>
            </a:r>
            <a:r>
              <a:rPr lang="en-US" altLang="en-US" sz="1800">
                <a:latin typeface="Symbol" charset="2"/>
              </a:rPr>
              <a:t> - </a:t>
            </a:r>
            <a:r>
              <a:rPr lang="en-US" altLang="en-US" sz="1800">
                <a:latin typeface="Times New Roman" charset="0"/>
              </a:rPr>
              <a:t>1)</a:t>
            </a:r>
            <a:r>
              <a:rPr lang="en-US" altLang="en-US" sz="1800"/>
              <a:t>: the search terminates successfully</a:t>
            </a:r>
            <a:endParaRPr lang="en-US" altLang="en-US" sz="1800" b="1" i="1">
              <a:latin typeface="Times New Roman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b="1" i="1">
                <a:latin typeface="Times New Roman" charset="0"/>
              </a:rPr>
              <a:t>k</a:t>
            </a:r>
            <a:r>
              <a:rPr lang="en-US" altLang="en-US" sz="1800"/>
              <a:t> </a:t>
            </a:r>
            <a:r>
              <a:rPr lang="en-US" altLang="en-US" sz="1800">
                <a:latin typeface="Symbol" charset="2"/>
              </a:rPr>
              <a:t>&lt;</a:t>
            </a:r>
            <a:r>
              <a:rPr lang="en-US" altLang="en-US" sz="1800"/>
              <a:t> </a:t>
            </a:r>
            <a:r>
              <a:rPr lang="en-US" altLang="en-US" sz="1800" b="1" i="1">
                <a:latin typeface="Times New Roman" charset="0"/>
              </a:rPr>
              <a:t>k</a:t>
            </a:r>
            <a:r>
              <a:rPr lang="en-US" altLang="en-US" sz="1800" baseline="-25000">
                <a:latin typeface="Times New Roman" charset="0"/>
              </a:rPr>
              <a:t>1</a:t>
            </a:r>
            <a:r>
              <a:rPr lang="en-US" altLang="en-US" sz="1800"/>
              <a:t>: we continue the search in child </a:t>
            </a:r>
            <a:r>
              <a:rPr lang="en-US" altLang="en-US" sz="1800" b="1" i="1">
                <a:latin typeface="Times New Roman" charset="0"/>
              </a:rPr>
              <a:t>v</a:t>
            </a:r>
            <a:r>
              <a:rPr lang="en-US" altLang="en-US" sz="1800" baseline="-25000">
                <a:latin typeface="Times New Roman" charset="0"/>
              </a:rPr>
              <a:t>1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b="1" i="1">
                <a:latin typeface="Times New Roman" charset="0"/>
              </a:rPr>
              <a:t>k</a:t>
            </a:r>
            <a:r>
              <a:rPr lang="en-US" altLang="en-US" sz="1800" b="1" i="1" baseline="-25000">
                <a:latin typeface="Times New Roman" charset="0"/>
              </a:rPr>
              <a:t>i</a:t>
            </a:r>
            <a:r>
              <a:rPr lang="en-US" altLang="en-US" sz="1800" baseline="-25000">
                <a:latin typeface="Symbol" charset="2"/>
              </a:rPr>
              <a:t>-</a:t>
            </a:r>
            <a:r>
              <a:rPr lang="en-US" altLang="en-US" sz="1800" baseline="-25000">
                <a:latin typeface="Times New Roman" charset="0"/>
              </a:rPr>
              <a:t>1 </a:t>
            </a:r>
            <a:r>
              <a:rPr lang="en-US" altLang="en-US" sz="1800">
                <a:latin typeface="Symbol" charset="2"/>
              </a:rPr>
              <a:t>&lt;</a:t>
            </a:r>
            <a:r>
              <a:rPr lang="en-US" altLang="en-US" sz="1800" baseline="-25000">
                <a:latin typeface="Times New Roman" charset="0"/>
              </a:rPr>
              <a:t>  </a:t>
            </a:r>
            <a:r>
              <a:rPr lang="en-US" altLang="en-US" sz="1800" b="1" i="1">
                <a:latin typeface="Times New Roman" charset="0"/>
              </a:rPr>
              <a:t>k</a:t>
            </a:r>
            <a:r>
              <a:rPr lang="en-US" altLang="en-US" sz="1800"/>
              <a:t> </a:t>
            </a:r>
            <a:r>
              <a:rPr lang="en-US" altLang="en-US" sz="1800">
                <a:latin typeface="Symbol" charset="2"/>
              </a:rPr>
              <a:t>&lt;</a:t>
            </a:r>
            <a:r>
              <a:rPr lang="en-US" altLang="en-US" sz="1800"/>
              <a:t> </a:t>
            </a:r>
            <a:r>
              <a:rPr lang="en-US" altLang="en-US" sz="1800" b="1" i="1">
                <a:latin typeface="Times New Roman" charset="0"/>
              </a:rPr>
              <a:t>k</a:t>
            </a:r>
            <a:r>
              <a:rPr lang="en-US" altLang="en-US" sz="1800" b="1" i="1" baseline="-25000">
                <a:latin typeface="Times New Roman" charset="0"/>
              </a:rPr>
              <a:t>i</a:t>
            </a:r>
            <a:r>
              <a:rPr lang="en-US" altLang="en-US" sz="1800">
                <a:latin typeface="Times New Roman" charset="0"/>
              </a:rPr>
              <a:t> (</a:t>
            </a:r>
            <a:r>
              <a:rPr lang="en-US" altLang="en-US" sz="1800" b="1" i="1">
                <a:latin typeface="Times New Roman" charset="0"/>
              </a:rPr>
              <a:t>i</a:t>
            </a:r>
            <a:r>
              <a:rPr lang="en-US" altLang="en-US" sz="1800">
                <a:latin typeface="Times New Roman" charset="0"/>
              </a:rPr>
              <a:t> = 2, …, </a:t>
            </a:r>
            <a:r>
              <a:rPr lang="en-US" altLang="en-US" sz="1800" b="1" i="1">
                <a:latin typeface="Times New Roman" charset="0"/>
              </a:rPr>
              <a:t>d</a:t>
            </a:r>
            <a:r>
              <a:rPr lang="en-US" altLang="en-US" sz="1800">
                <a:latin typeface="Symbol" charset="2"/>
              </a:rPr>
              <a:t> - </a:t>
            </a:r>
            <a:r>
              <a:rPr lang="en-US" altLang="en-US" sz="1800">
                <a:latin typeface="Times New Roman" charset="0"/>
              </a:rPr>
              <a:t>1)</a:t>
            </a:r>
            <a:r>
              <a:rPr lang="en-US" altLang="en-US" sz="1800"/>
              <a:t>: we continue the search in child </a:t>
            </a:r>
            <a:r>
              <a:rPr lang="en-US" altLang="en-US" sz="1800" b="1" i="1">
                <a:latin typeface="Times New Roman" charset="0"/>
              </a:rPr>
              <a:t>v</a:t>
            </a:r>
            <a:r>
              <a:rPr lang="en-US" altLang="en-US" sz="1800" b="1" i="1" baseline="-25000">
                <a:latin typeface="Times New Roman" charset="0"/>
              </a:rPr>
              <a:t>i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b="1" i="1">
                <a:latin typeface="Times New Roman" charset="0"/>
              </a:rPr>
              <a:t>k</a:t>
            </a:r>
            <a:r>
              <a:rPr lang="en-US" altLang="en-US" sz="1800"/>
              <a:t> </a:t>
            </a:r>
            <a:r>
              <a:rPr lang="en-US" altLang="en-US" sz="1800">
                <a:latin typeface="Symbol" charset="2"/>
              </a:rPr>
              <a:t>&gt; </a:t>
            </a:r>
            <a:r>
              <a:rPr lang="en-US" altLang="en-US" sz="1800" b="1" i="1">
                <a:latin typeface="Times New Roman" charset="0"/>
              </a:rPr>
              <a:t>k</a:t>
            </a:r>
            <a:r>
              <a:rPr lang="en-US" altLang="en-US" sz="1800" b="1" i="1" baseline="-25000">
                <a:latin typeface="Times New Roman" charset="0"/>
              </a:rPr>
              <a:t>d</a:t>
            </a:r>
            <a:r>
              <a:rPr lang="en-US" altLang="en-US" sz="1800" baseline="-25000">
                <a:latin typeface="Symbol" charset="2"/>
              </a:rPr>
              <a:t>-</a:t>
            </a:r>
            <a:r>
              <a:rPr lang="en-US" altLang="en-US" sz="1800" baseline="-25000">
                <a:latin typeface="Times New Roman" charset="0"/>
              </a:rPr>
              <a:t>1</a:t>
            </a:r>
            <a:r>
              <a:rPr lang="en-US" altLang="en-US" sz="1800"/>
              <a:t>: we continue the search in child </a:t>
            </a:r>
            <a:r>
              <a:rPr lang="en-US" altLang="en-US" sz="1800" b="1" i="1">
                <a:latin typeface="Times New Roman" charset="0"/>
              </a:rPr>
              <a:t>v</a:t>
            </a:r>
            <a:r>
              <a:rPr lang="en-US" altLang="en-US" sz="1800" b="1" i="1" baseline="-25000">
                <a:latin typeface="Times New Roman" charset="0"/>
              </a:rPr>
              <a:t>d</a:t>
            </a:r>
            <a:endParaRPr lang="en-US" altLang="en-US" sz="1800"/>
          </a:p>
          <a:p>
            <a:pPr eaLnBrk="1" hangingPunct="1">
              <a:lnSpc>
                <a:spcPct val="90000"/>
              </a:lnSpc>
            </a:pPr>
            <a:r>
              <a:rPr lang="en-US" altLang="en-US" sz="2000"/>
              <a:t>Reaching an external node terminates the search unsuccessfully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/>
              <a:t>Example: search for 30</a:t>
            </a:r>
          </a:p>
        </p:txBody>
      </p:sp>
      <p:sp>
        <p:nvSpPr>
          <p:cNvPr id="6150" name="Oval 4"/>
          <p:cNvSpPr>
            <a:spLocks noChangeArrowheads="1"/>
          </p:cNvSpPr>
          <p:nvPr/>
        </p:nvSpPr>
        <p:spPr bwMode="auto">
          <a:xfrm>
            <a:off x="4114800" y="4267200"/>
            <a:ext cx="1524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/>
              <a:t>11    24</a:t>
            </a:r>
          </a:p>
        </p:txBody>
      </p:sp>
      <p:sp>
        <p:nvSpPr>
          <p:cNvPr id="6151" name="Oval 5"/>
          <p:cNvSpPr>
            <a:spLocks noChangeArrowheads="1"/>
          </p:cNvSpPr>
          <p:nvPr/>
        </p:nvSpPr>
        <p:spPr bwMode="auto">
          <a:xfrm>
            <a:off x="1676400" y="4876800"/>
            <a:ext cx="1981200" cy="381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/>
              <a:t>2   6   8</a:t>
            </a:r>
            <a:endParaRPr lang="en-US" altLang="en-US" sz="2400"/>
          </a:p>
        </p:txBody>
      </p:sp>
      <p:sp>
        <p:nvSpPr>
          <p:cNvPr id="6152" name="Oval 6"/>
          <p:cNvSpPr>
            <a:spLocks noChangeArrowheads="1"/>
          </p:cNvSpPr>
          <p:nvPr/>
        </p:nvSpPr>
        <p:spPr bwMode="auto">
          <a:xfrm>
            <a:off x="4343400" y="4876800"/>
            <a:ext cx="1066800" cy="381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/>
              <a:t>15</a:t>
            </a:r>
          </a:p>
        </p:txBody>
      </p:sp>
      <p:sp>
        <p:nvSpPr>
          <p:cNvPr id="6153" name="Oval 7"/>
          <p:cNvSpPr>
            <a:spLocks noChangeArrowheads="1"/>
          </p:cNvSpPr>
          <p:nvPr/>
        </p:nvSpPr>
        <p:spPr bwMode="auto">
          <a:xfrm>
            <a:off x="6972300" y="5486400"/>
            <a:ext cx="9906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/>
              <a:t>30</a:t>
            </a:r>
            <a:endParaRPr lang="en-US" altLang="en-US" sz="2400"/>
          </a:p>
        </p:txBody>
      </p:sp>
      <p:sp>
        <p:nvSpPr>
          <p:cNvPr id="6154" name="Oval 8"/>
          <p:cNvSpPr>
            <a:spLocks noChangeArrowheads="1"/>
          </p:cNvSpPr>
          <p:nvPr/>
        </p:nvSpPr>
        <p:spPr bwMode="auto">
          <a:xfrm>
            <a:off x="6629400" y="4876800"/>
            <a:ext cx="16764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/>
              <a:t>27    32</a:t>
            </a:r>
            <a:endParaRPr lang="en-US" altLang="en-US" sz="2400"/>
          </a:p>
        </p:txBody>
      </p:sp>
      <p:sp>
        <p:nvSpPr>
          <p:cNvPr id="6155" name="Rectangle 9"/>
          <p:cNvSpPr>
            <a:spLocks noChangeArrowheads="1"/>
          </p:cNvSpPr>
          <p:nvPr/>
        </p:nvSpPr>
        <p:spPr bwMode="auto">
          <a:xfrm>
            <a:off x="6400800" y="5486400"/>
            <a:ext cx="304800" cy="3048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6" name="Rectangle 10"/>
          <p:cNvSpPr>
            <a:spLocks noChangeArrowheads="1"/>
          </p:cNvSpPr>
          <p:nvPr/>
        </p:nvSpPr>
        <p:spPr bwMode="auto">
          <a:xfrm>
            <a:off x="8229600" y="5486400"/>
            <a:ext cx="304800" cy="3048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7" name="Rectangle 11"/>
          <p:cNvSpPr>
            <a:spLocks noChangeArrowheads="1"/>
          </p:cNvSpPr>
          <p:nvPr/>
        </p:nvSpPr>
        <p:spPr bwMode="auto">
          <a:xfrm>
            <a:off x="4343400" y="5486400"/>
            <a:ext cx="304800" cy="3048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8" name="Rectangle 12"/>
          <p:cNvSpPr>
            <a:spLocks noChangeArrowheads="1"/>
          </p:cNvSpPr>
          <p:nvPr/>
        </p:nvSpPr>
        <p:spPr bwMode="auto">
          <a:xfrm>
            <a:off x="5105400" y="5486400"/>
            <a:ext cx="304800" cy="3048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9" name="Rectangle 13"/>
          <p:cNvSpPr>
            <a:spLocks noChangeArrowheads="1"/>
          </p:cNvSpPr>
          <p:nvPr/>
        </p:nvSpPr>
        <p:spPr bwMode="auto">
          <a:xfrm>
            <a:off x="1600200" y="5486400"/>
            <a:ext cx="304800" cy="3048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60" name="Rectangle 14"/>
          <p:cNvSpPr>
            <a:spLocks noChangeArrowheads="1"/>
          </p:cNvSpPr>
          <p:nvPr/>
        </p:nvSpPr>
        <p:spPr bwMode="auto">
          <a:xfrm>
            <a:off x="2209800" y="5486400"/>
            <a:ext cx="304800" cy="3048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61" name="Rectangle 15"/>
          <p:cNvSpPr>
            <a:spLocks noChangeArrowheads="1"/>
          </p:cNvSpPr>
          <p:nvPr/>
        </p:nvSpPr>
        <p:spPr bwMode="auto">
          <a:xfrm>
            <a:off x="2819400" y="5486400"/>
            <a:ext cx="304800" cy="3048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62" name="Rectangle 16"/>
          <p:cNvSpPr>
            <a:spLocks noChangeArrowheads="1"/>
          </p:cNvSpPr>
          <p:nvPr/>
        </p:nvSpPr>
        <p:spPr bwMode="auto">
          <a:xfrm>
            <a:off x="3429000" y="5486400"/>
            <a:ext cx="304800" cy="3048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6163" name="AutoShape 17"/>
          <p:cNvCxnSpPr>
            <a:cxnSpLocks noChangeShapeType="1"/>
            <a:stCxn id="6150" idx="3"/>
            <a:endCxn id="6151" idx="0"/>
          </p:cNvCxnSpPr>
          <p:nvPr/>
        </p:nvCxnSpPr>
        <p:spPr bwMode="auto">
          <a:xfrm flipH="1">
            <a:off x="2667000" y="4611688"/>
            <a:ext cx="1671638" cy="2555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4" name="AutoShape 18"/>
          <p:cNvCxnSpPr>
            <a:cxnSpLocks noChangeShapeType="1"/>
            <a:stCxn id="6150" idx="4"/>
            <a:endCxn id="6152" idx="0"/>
          </p:cNvCxnSpPr>
          <p:nvPr/>
        </p:nvCxnSpPr>
        <p:spPr bwMode="auto">
          <a:xfrm>
            <a:off x="4876800" y="4667250"/>
            <a:ext cx="0" cy="200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5" name="AutoShape 19"/>
          <p:cNvCxnSpPr>
            <a:cxnSpLocks noChangeShapeType="1"/>
            <a:stCxn id="6150" idx="5"/>
            <a:endCxn id="6154" idx="0"/>
          </p:cNvCxnSpPr>
          <p:nvPr/>
        </p:nvCxnSpPr>
        <p:spPr bwMode="auto">
          <a:xfrm>
            <a:off x="5414963" y="4611688"/>
            <a:ext cx="2052637" cy="246062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6" name="AutoShape 20"/>
          <p:cNvCxnSpPr>
            <a:cxnSpLocks noChangeShapeType="1"/>
            <a:stCxn id="6151" idx="3"/>
            <a:endCxn id="6159" idx="0"/>
          </p:cNvCxnSpPr>
          <p:nvPr/>
        </p:nvCxnSpPr>
        <p:spPr bwMode="auto">
          <a:xfrm flipH="1">
            <a:off x="1752600" y="5211763"/>
            <a:ext cx="214313" cy="2651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7" name="AutoShape 21"/>
          <p:cNvCxnSpPr>
            <a:cxnSpLocks noChangeShapeType="1"/>
            <a:stCxn id="6151" idx="5"/>
            <a:endCxn id="6162" idx="0"/>
          </p:cNvCxnSpPr>
          <p:nvPr/>
        </p:nvCxnSpPr>
        <p:spPr bwMode="auto">
          <a:xfrm>
            <a:off x="3367088" y="5211763"/>
            <a:ext cx="214312" cy="2651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68" name="Line 22"/>
          <p:cNvSpPr>
            <a:spLocks noChangeShapeType="1"/>
          </p:cNvSpPr>
          <p:nvPr/>
        </p:nvSpPr>
        <p:spPr bwMode="auto">
          <a:xfrm flipV="1">
            <a:off x="2362200" y="5257800"/>
            <a:ext cx="7620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9" name="Line 23"/>
          <p:cNvSpPr>
            <a:spLocks noChangeShapeType="1"/>
          </p:cNvSpPr>
          <p:nvPr/>
        </p:nvSpPr>
        <p:spPr bwMode="auto">
          <a:xfrm flipH="1" flipV="1">
            <a:off x="2895600" y="5257800"/>
            <a:ext cx="7620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0" name="Rectangle 24"/>
          <p:cNvSpPr>
            <a:spLocks noChangeArrowheads="1"/>
          </p:cNvSpPr>
          <p:nvPr/>
        </p:nvSpPr>
        <p:spPr bwMode="auto">
          <a:xfrm>
            <a:off x="6972300" y="6096000"/>
            <a:ext cx="304800" cy="3048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71" name="Rectangle 25"/>
          <p:cNvSpPr>
            <a:spLocks noChangeArrowheads="1"/>
          </p:cNvSpPr>
          <p:nvPr/>
        </p:nvSpPr>
        <p:spPr bwMode="auto">
          <a:xfrm>
            <a:off x="7658100" y="6096000"/>
            <a:ext cx="304800" cy="3048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6172" name="AutoShape 26"/>
          <p:cNvCxnSpPr>
            <a:cxnSpLocks noChangeShapeType="1"/>
            <a:stCxn id="6153" idx="0"/>
            <a:endCxn id="6154" idx="4"/>
          </p:cNvCxnSpPr>
          <p:nvPr/>
        </p:nvCxnSpPr>
        <p:spPr bwMode="auto">
          <a:xfrm flipV="1">
            <a:off x="7467600" y="5276850"/>
            <a:ext cx="0" cy="19050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73" name="AutoShape 27"/>
          <p:cNvCxnSpPr>
            <a:cxnSpLocks noChangeShapeType="1"/>
            <a:stCxn id="6155" idx="0"/>
            <a:endCxn id="6154" idx="3"/>
          </p:cNvCxnSpPr>
          <p:nvPr/>
        </p:nvCxnSpPr>
        <p:spPr bwMode="auto">
          <a:xfrm flipV="1">
            <a:off x="6553200" y="5221288"/>
            <a:ext cx="322263" cy="2555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74" name="AutoShape 28"/>
          <p:cNvCxnSpPr>
            <a:cxnSpLocks noChangeShapeType="1"/>
            <a:stCxn id="6156" idx="0"/>
            <a:endCxn id="6154" idx="5"/>
          </p:cNvCxnSpPr>
          <p:nvPr/>
        </p:nvCxnSpPr>
        <p:spPr bwMode="auto">
          <a:xfrm flipH="1" flipV="1">
            <a:off x="8059738" y="5221288"/>
            <a:ext cx="322262" cy="2555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75" name="Line 29"/>
          <p:cNvSpPr>
            <a:spLocks noChangeShapeType="1"/>
          </p:cNvSpPr>
          <p:nvPr/>
        </p:nvSpPr>
        <p:spPr bwMode="auto">
          <a:xfrm flipH="1" flipV="1">
            <a:off x="5105400" y="5257800"/>
            <a:ext cx="15240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6" name="Line 30"/>
          <p:cNvSpPr>
            <a:spLocks noChangeShapeType="1"/>
          </p:cNvSpPr>
          <p:nvPr/>
        </p:nvSpPr>
        <p:spPr bwMode="auto">
          <a:xfrm flipV="1">
            <a:off x="4495800" y="5257800"/>
            <a:ext cx="15240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7" name="Line 31"/>
          <p:cNvSpPr>
            <a:spLocks noChangeShapeType="1"/>
          </p:cNvSpPr>
          <p:nvPr/>
        </p:nvSpPr>
        <p:spPr bwMode="auto">
          <a:xfrm flipV="1">
            <a:off x="7124700" y="5867400"/>
            <a:ext cx="15240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8" name="Line 32"/>
          <p:cNvSpPr>
            <a:spLocks noChangeShapeType="1"/>
          </p:cNvSpPr>
          <p:nvPr/>
        </p:nvSpPr>
        <p:spPr bwMode="auto">
          <a:xfrm flipH="1" flipV="1">
            <a:off x="7658100" y="5867400"/>
            <a:ext cx="15240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903749F-3842-4CDA-A45E-FEEB9ACCE00B}" type="slidenum">
              <a:rPr lang="ko-KR" altLang="en-US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44282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(2,4) Trees</a:t>
            </a:r>
          </a:p>
        </p:txBody>
      </p:sp>
      <p:sp>
        <p:nvSpPr>
          <p:cNvPr id="7173" name="Rectangle 3" descr="Rectangle: Click to edit Master text styles&#13;&#10;Second level&#13;&#10;Third level&#13;&#10;Fourth level&#13;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A (2,4) tree (also called 2-4 tree or 2-3-4 tree) is a multi-way search with the following properties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>
                <a:solidFill>
                  <a:schemeClr val="tx2"/>
                </a:solidFill>
              </a:rPr>
              <a:t>Node-Size Property</a:t>
            </a:r>
            <a:r>
              <a:rPr lang="en-US" altLang="en-US" sz="1800" dirty="0"/>
              <a:t>: every internal node has at most four children (i.e., three keys)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>
                <a:solidFill>
                  <a:schemeClr val="tx2"/>
                </a:solidFill>
              </a:rPr>
              <a:t>Depth Property</a:t>
            </a:r>
            <a:r>
              <a:rPr lang="en-US" altLang="en-US" sz="1800" dirty="0"/>
              <a:t>: all the external nodes have the same depth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Depending on the </a:t>
            </a:r>
            <a:r>
              <a:rPr lang="en-US" altLang="en-US" sz="2000" dirty="0">
                <a:solidFill>
                  <a:srgbClr val="FF0000"/>
                </a:solidFill>
              </a:rPr>
              <a:t>number of children</a:t>
            </a:r>
            <a:r>
              <a:rPr lang="en-US" altLang="en-US" sz="2000" dirty="0"/>
              <a:t>, an internal node of a (2,4) tree is called a 2-node, 3-node or 4-node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>
                <a:solidFill>
                  <a:srgbClr val="FF0000"/>
                </a:solidFill>
              </a:rPr>
              <a:t>(Question)</a:t>
            </a:r>
            <a:r>
              <a:rPr lang="en-US" altLang="en-US" sz="2000" dirty="0"/>
              <a:t> Why not like the ”height-balancing property” of AVL trees?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</p:txBody>
      </p:sp>
      <p:sp>
        <p:nvSpPr>
          <p:cNvPr id="7174" name="Oval 33"/>
          <p:cNvSpPr>
            <a:spLocks noChangeArrowheads="1"/>
          </p:cNvSpPr>
          <p:nvPr/>
        </p:nvSpPr>
        <p:spPr bwMode="auto">
          <a:xfrm>
            <a:off x="3533775" y="3200400"/>
            <a:ext cx="2438400" cy="381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/>
              <a:t>10   15   24</a:t>
            </a:r>
          </a:p>
        </p:txBody>
      </p:sp>
      <p:sp>
        <p:nvSpPr>
          <p:cNvPr id="7175" name="Oval 34"/>
          <p:cNvSpPr>
            <a:spLocks noChangeArrowheads="1"/>
          </p:cNvSpPr>
          <p:nvPr/>
        </p:nvSpPr>
        <p:spPr bwMode="auto">
          <a:xfrm>
            <a:off x="1143000" y="4114800"/>
            <a:ext cx="1600200" cy="381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/>
              <a:t>2   8</a:t>
            </a:r>
            <a:endParaRPr lang="en-US" altLang="en-US" sz="2400"/>
          </a:p>
        </p:txBody>
      </p:sp>
      <p:sp>
        <p:nvSpPr>
          <p:cNvPr id="7176" name="Oval 35"/>
          <p:cNvSpPr>
            <a:spLocks noChangeArrowheads="1"/>
          </p:cNvSpPr>
          <p:nvPr/>
        </p:nvSpPr>
        <p:spPr bwMode="auto">
          <a:xfrm>
            <a:off x="3505200" y="4114800"/>
            <a:ext cx="1066800" cy="381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/>
              <a:t>12</a:t>
            </a:r>
          </a:p>
        </p:txBody>
      </p:sp>
      <p:sp>
        <p:nvSpPr>
          <p:cNvPr id="7177" name="Oval 37"/>
          <p:cNvSpPr>
            <a:spLocks noChangeArrowheads="1"/>
          </p:cNvSpPr>
          <p:nvPr/>
        </p:nvSpPr>
        <p:spPr bwMode="auto">
          <a:xfrm>
            <a:off x="6705600" y="4114800"/>
            <a:ext cx="1676400" cy="381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/>
              <a:t>27    32</a:t>
            </a:r>
            <a:endParaRPr lang="en-US" altLang="en-US" sz="2400"/>
          </a:p>
        </p:txBody>
      </p:sp>
      <p:sp>
        <p:nvSpPr>
          <p:cNvPr id="7178" name="Rectangle 38"/>
          <p:cNvSpPr>
            <a:spLocks noChangeAspect="1" noChangeArrowheads="1"/>
          </p:cNvSpPr>
          <p:nvPr/>
        </p:nvSpPr>
        <p:spPr bwMode="auto">
          <a:xfrm>
            <a:off x="6656388" y="4800600"/>
            <a:ext cx="201612" cy="201613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9" name="Rectangle 39"/>
          <p:cNvSpPr>
            <a:spLocks noChangeAspect="1" noChangeArrowheads="1"/>
          </p:cNvSpPr>
          <p:nvPr/>
        </p:nvSpPr>
        <p:spPr bwMode="auto">
          <a:xfrm>
            <a:off x="8229600" y="4800600"/>
            <a:ext cx="201613" cy="201613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0" name="Rectangle 40"/>
          <p:cNvSpPr>
            <a:spLocks noChangeAspect="1" noChangeArrowheads="1"/>
          </p:cNvSpPr>
          <p:nvPr/>
        </p:nvSpPr>
        <p:spPr bwMode="auto">
          <a:xfrm>
            <a:off x="3505200" y="4800600"/>
            <a:ext cx="201613" cy="201613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1" name="Rectangle 41"/>
          <p:cNvSpPr>
            <a:spLocks noChangeAspect="1" noChangeArrowheads="1"/>
          </p:cNvSpPr>
          <p:nvPr/>
        </p:nvSpPr>
        <p:spPr bwMode="auto">
          <a:xfrm>
            <a:off x="4267200" y="4800600"/>
            <a:ext cx="201613" cy="201613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2" name="Rectangle 42"/>
          <p:cNvSpPr>
            <a:spLocks noChangeAspect="1" noChangeArrowheads="1"/>
          </p:cNvSpPr>
          <p:nvPr/>
        </p:nvSpPr>
        <p:spPr bwMode="auto">
          <a:xfrm>
            <a:off x="1017588" y="4800600"/>
            <a:ext cx="201612" cy="201613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3" name="Rectangle 43"/>
          <p:cNvSpPr>
            <a:spLocks noChangeAspect="1" noChangeArrowheads="1"/>
          </p:cNvSpPr>
          <p:nvPr/>
        </p:nvSpPr>
        <p:spPr bwMode="auto">
          <a:xfrm>
            <a:off x="1838325" y="4800600"/>
            <a:ext cx="201613" cy="201613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4" name="Rectangle 45"/>
          <p:cNvSpPr>
            <a:spLocks noChangeAspect="1" noChangeArrowheads="1"/>
          </p:cNvSpPr>
          <p:nvPr/>
        </p:nvSpPr>
        <p:spPr bwMode="auto">
          <a:xfrm>
            <a:off x="2667000" y="4800600"/>
            <a:ext cx="201613" cy="201613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7185" name="AutoShape 46"/>
          <p:cNvCxnSpPr>
            <a:cxnSpLocks noChangeShapeType="1"/>
            <a:stCxn id="7174" idx="3"/>
            <a:endCxn id="7175" idx="0"/>
          </p:cNvCxnSpPr>
          <p:nvPr/>
        </p:nvCxnSpPr>
        <p:spPr bwMode="auto">
          <a:xfrm flipH="1">
            <a:off x="1943100" y="3535363"/>
            <a:ext cx="1947863" cy="5699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86" name="AutoShape 47"/>
          <p:cNvCxnSpPr>
            <a:cxnSpLocks noChangeShapeType="1"/>
            <a:endCxn id="7176" idx="0"/>
          </p:cNvCxnSpPr>
          <p:nvPr/>
        </p:nvCxnSpPr>
        <p:spPr bwMode="auto">
          <a:xfrm flipH="1">
            <a:off x="4038600" y="3562350"/>
            <a:ext cx="447675" cy="5429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87" name="AutoShape 48"/>
          <p:cNvCxnSpPr>
            <a:cxnSpLocks noChangeShapeType="1"/>
            <a:stCxn id="7174" idx="5"/>
            <a:endCxn id="7177" idx="0"/>
          </p:cNvCxnSpPr>
          <p:nvPr/>
        </p:nvCxnSpPr>
        <p:spPr bwMode="auto">
          <a:xfrm>
            <a:off x="5614988" y="3535363"/>
            <a:ext cx="1928812" cy="5699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88" name="AutoShape 49"/>
          <p:cNvCxnSpPr>
            <a:cxnSpLocks noChangeShapeType="1"/>
            <a:stCxn id="7175" idx="3"/>
            <a:endCxn id="7182" idx="0"/>
          </p:cNvCxnSpPr>
          <p:nvPr/>
        </p:nvCxnSpPr>
        <p:spPr bwMode="auto">
          <a:xfrm flipH="1">
            <a:off x="1119188" y="4449763"/>
            <a:ext cx="258762" cy="3413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89" name="AutoShape 50"/>
          <p:cNvCxnSpPr>
            <a:cxnSpLocks noChangeShapeType="1"/>
            <a:stCxn id="7175" idx="5"/>
            <a:endCxn id="7184" idx="0"/>
          </p:cNvCxnSpPr>
          <p:nvPr/>
        </p:nvCxnSpPr>
        <p:spPr bwMode="auto">
          <a:xfrm>
            <a:off x="2508250" y="4449763"/>
            <a:ext cx="260350" cy="3413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90" name="Rectangle 54"/>
          <p:cNvSpPr>
            <a:spLocks noChangeAspect="1" noChangeArrowheads="1"/>
          </p:cNvSpPr>
          <p:nvPr/>
        </p:nvSpPr>
        <p:spPr bwMode="auto">
          <a:xfrm>
            <a:off x="7456488" y="4800600"/>
            <a:ext cx="201612" cy="201613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7191" name="AutoShape 55"/>
          <p:cNvCxnSpPr>
            <a:cxnSpLocks noChangeShapeType="1"/>
            <a:stCxn id="7190" idx="0"/>
            <a:endCxn id="7177" idx="4"/>
          </p:cNvCxnSpPr>
          <p:nvPr/>
        </p:nvCxnSpPr>
        <p:spPr bwMode="auto">
          <a:xfrm flipH="1" flipV="1">
            <a:off x="7543800" y="4505325"/>
            <a:ext cx="14288" cy="2857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92" name="AutoShape 56"/>
          <p:cNvCxnSpPr>
            <a:cxnSpLocks noChangeShapeType="1"/>
            <a:stCxn id="7178" idx="0"/>
            <a:endCxn id="7177" idx="3"/>
          </p:cNvCxnSpPr>
          <p:nvPr/>
        </p:nvCxnSpPr>
        <p:spPr bwMode="auto">
          <a:xfrm flipV="1">
            <a:off x="6757988" y="4449763"/>
            <a:ext cx="193675" cy="3413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93" name="AutoShape 57"/>
          <p:cNvCxnSpPr>
            <a:cxnSpLocks noChangeShapeType="1"/>
            <a:stCxn id="7179" idx="0"/>
            <a:endCxn id="7177" idx="5"/>
          </p:cNvCxnSpPr>
          <p:nvPr/>
        </p:nvCxnSpPr>
        <p:spPr bwMode="auto">
          <a:xfrm flipH="1" flipV="1">
            <a:off x="8135938" y="4449763"/>
            <a:ext cx="195262" cy="3413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94" name="AutoShape 62"/>
          <p:cNvCxnSpPr>
            <a:cxnSpLocks noChangeShapeType="1"/>
            <a:stCxn id="7183" idx="0"/>
            <a:endCxn id="7175" idx="4"/>
          </p:cNvCxnSpPr>
          <p:nvPr/>
        </p:nvCxnSpPr>
        <p:spPr bwMode="auto">
          <a:xfrm flipV="1">
            <a:off x="1939925" y="4505325"/>
            <a:ext cx="3175" cy="2857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95" name="Oval 63"/>
          <p:cNvSpPr>
            <a:spLocks noChangeArrowheads="1"/>
          </p:cNvSpPr>
          <p:nvPr/>
        </p:nvSpPr>
        <p:spPr bwMode="auto">
          <a:xfrm>
            <a:off x="4953000" y="4114800"/>
            <a:ext cx="1066800" cy="381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/>
              <a:t>18</a:t>
            </a:r>
          </a:p>
        </p:txBody>
      </p:sp>
      <p:sp>
        <p:nvSpPr>
          <p:cNvPr id="7196" name="Rectangle 64"/>
          <p:cNvSpPr>
            <a:spLocks noChangeAspect="1" noChangeArrowheads="1"/>
          </p:cNvSpPr>
          <p:nvPr/>
        </p:nvSpPr>
        <p:spPr bwMode="auto">
          <a:xfrm>
            <a:off x="4953000" y="4800600"/>
            <a:ext cx="201613" cy="201613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97" name="Rectangle 65"/>
          <p:cNvSpPr>
            <a:spLocks noChangeAspect="1" noChangeArrowheads="1"/>
          </p:cNvSpPr>
          <p:nvPr/>
        </p:nvSpPr>
        <p:spPr bwMode="auto">
          <a:xfrm>
            <a:off x="5791200" y="4800600"/>
            <a:ext cx="201613" cy="201613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7198" name="AutoShape 68"/>
          <p:cNvCxnSpPr>
            <a:cxnSpLocks noChangeShapeType="1"/>
            <a:endCxn id="7195" idx="0"/>
          </p:cNvCxnSpPr>
          <p:nvPr/>
        </p:nvCxnSpPr>
        <p:spPr bwMode="auto">
          <a:xfrm>
            <a:off x="5038725" y="3581400"/>
            <a:ext cx="447675" cy="523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99" name="AutoShape 69"/>
          <p:cNvCxnSpPr>
            <a:cxnSpLocks noChangeShapeType="1"/>
            <a:stCxn id="7180" idx="0"/>
          </p:cNvCxnSpPr>
          <p:nvPr/>
        </p:nvCxnSpPr>
        <p:spPr bwMode="auto">
          <a:xfrm flipV="1">
            <a:off x="3606800" y="4487863"/>
            <a:ext cx="255588" cy="3032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00" name="AutoShape 70"/>
          <p:cNvCxnSpPr>
            <a:cxnSpLocks noChangeShapeType="1"/>
            <a:stCxn id="7196" idx="0"/>
          </p:cNvCxnSpPr>
          <p:nvPr/>
        </p:nvCxnSpPr>
        <p:spPr bwMode="auto">
          <a:xfrm flipV="1">
            <a:off x="5054600" y="4495800"/>
            <a:ext cx="268288" cy="2952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01" name="AutoShape 71"/>
          <p:cNvCxnSpPr>
            <a:cxnSpLocks noChangeShapeType="1"/>
            <a:stCxn id="7197" idx="0"/>
          </p:cNvCxnSpPr>
          <p:nvPr/>
        </p:nvCxnSpPr>
        <p:spPr bwMode="auto">
          <a:xfrm flipH="1" flipV="1">
            <a:off x="5691188" y="4476750"/>
            <a:ext cx="201612" cy="3143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02" name="AutoShape 72"/>
          <p:cNvCxnSpPr>
            <a:cxnSpLocks noChangeShapeType="1"/>
            <a:stCxn id="7181" idx="0"/>
          </p:cNvCxnSpPr>
          <p:nvPr/>
        </p:nvCxnSpPr>
        <p:spPr bwMode="auto">
          <a:xfrm flipH="1" flipV="1">
            <a:off x="4187825" y="4495800"/>
            <a:ext cx="180975" cy="2952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903749F-3842-4CDA-A45E-FEEB9ACCE00B}" type="slidenum">
              <a:rPr lang="ko-KR" altLang="en-US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30409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Height of a (2,4) Tree</a:t>
            </a:r>
          </a:p>
        </p:txBody>
      </p:sp>
      <p:sp>
        <p:nvSpPr>
          <p:cNvPr id="8197" name="Rectangle 3" descr="Rectangle: Click to edit Master text styles&#13;&#10;Second level&#13;&#10;Third level&#13;&#10;Fourth level&#13;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>
                <a:solidFill>
                  <a:schemeClr val="tx2"/>
                </a:solidFill>
              </a:rPr>
              <a:t>Theorem:</a:t>
            </a:r>
            <a:r>
              <a:rPr lang="en-US" altLang="en-US" sz="2000" dirty="0"/>
              <a:t> A (2,4) tree storing </a:t>
            </a:r>
            <a:r>
              <a:rPr lang="en-US" altLang="en-US" sz="2000" b="1" i="1" dirty="0">
                <a:latin typeface="Times New Roman" charset="0"/>
              </a:rPr>
              <a:t>n</a:t>
            </a:r>
            <a:r>
              <a:rPr lang="en-US" altLang="en-US" sz="2000" dirty="0">
                <a:latin typeface="Times New Roman" charset="0"/>
              </a:rPr>
              <a:t> </a:t>
            </a:r>
            <a:r>
              <a:rPr lang="en-US" altLang="en-US" sz="2000" dirty="0"/>
              <a:t>items has height </a:t>
            </a:r>
            <a:r>
              <a:rPr lang="en-US" altLang="en-US" sz="2000" b="1" i="1" dirty="0">
                <a:latin typeface="Times New Roman" charset="0"/>
              </a:rPr>
              <a:t>O</a:t>
            </a:r>
            <a:r>
              <a:rPr lang="en-US" altLang="en-US" sz="2000" dirty="0">
                <a:latin typeface="Times New Roman" charset="0"/>
              </a:rPr>
              <a:t>(log </a:t>
            </a:r>
            <a:r>
              <a:rPr lang="en-US" altLang="en-US" sz="2000" b="1" i="1" dirty="0">
                <a:latin typeface="Times New Roman" charset="0"/>
              </a:rPr>
              <a:t>n</a:t>
            </a:r>
            <a:r>
              <a:rPr lang="en-US" altLang="en-US" sz="2000" dirty="0">
                <a:latin typeface="Times New Roman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>
              <a:latin typeface="Times New Roman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Proof: Obvious </a:t>
            </a:r>
            <a:r>
              <a:rPr lang="en-US" altLang="en-US" sz="2000" dirty="0">
                <a:sym typeface="Wingdings"/>
              </a:rPr>
              <a:t></a:t>
            </a:r>
            <a:r>
              <a:rPr lang="en-US" altLang="en-US" sz="2000" dirty="0"/>
              <a:t>	</a:t>
            </a:r>
          </a:p>
        </p:txBody>
      </p:sp>
      <p:sp>
        <p:nvSpPr>
          <p:cNvPr id="8198" name="Line 7"/>
          <p:cNvSpPr>
            <a:spLocks noChangeShapeType="1"/>
          </p:cNvSpPr>
          <p:nvPr/>
        </p:nvSpPr>
        <p:spPr bwMode="auto">
          <a:xfrm flipH="1">
            <a:off x="2165350" y="5102225"/>
            <a:ext cx="587375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Line 8"/>
          <p:cNvSpPr>
            <a:spLocks noChangeShapeType="1"/>
          </p:cNvSpPr>
          <p:nvPr/>
        </p:nvSpPr>
        <p:spPr bwMode="auto">
          <a:xfrm flipH="1">
            <a:off x="2165350" y="4646613"/>
            <a:ext cx="587375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Line 9"/>
          <p:cNvSpPr>
            <a:spLocks noChangeShapeType="1"/>
          </p:cNvSpPr>
          <p:nvPr/>
        </p:nvSpPr>
        <p:spPr bwMode="auto">
          <a:xfrm flipH="1">
            <a:off x="2165350" y="4189413"/>
            <a:ext cx="587375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Line 10"/>
          <p:cNvSpPr>
            <a:spLocks noChangeShapeType="1"/>
          </p:cNvSpPr>
          <p:nvPr/>
        </p:nvSpPr>
        <p:spPr bwMode="auto">
          <a:xfrm flipH="1">
            <a:off x="2165350" y="3733800"/>
            <a:ext cx="587375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Oval 11"/>
          <p:cNvSpPr>
            <a:spLocks noChangeArrowheads="1"/>
          </p:cNvSpPr>
          <p:nvPr/>
        </p:nvSpPr>
        <p:spPr bwMode="auto">
          <a:xfrm>
            <a:off x="5414963" y="3530600"/>
            <a:ext cx="338137" cy="338138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anchor="ctr" anchorCtr="1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>
              <a:latin typeface="Times New Roman" charset="0"/>
              <a:sym typeface="Symbol" charset="2"/>
            </a:endParaRPr>
          </a:p>
        </p:txBody>
      </p:sp>
      <p:grpSp>
        <p:nvGrpSpPr>
          <p:cNvPr id="8203" name="Group 12"/>
          <p:cNvGrpSpPr>
            <a:grpSpLocks/>
          </p:cNvGrpSpPr>
          <p:nvPr/>
        </p:nvGrpSpPr>
        <p:grpSpPr bwMode="auto">
          <a:xfrm>
            <a:off x="4238625" y="4003675"/>
            <a:ext cx="2743200" cy="338138"/>
            <a:chOff x="2139" y="2808"/>
            <a:chExt cx="1950" cy="240"/>
          </a:xfrm>
        </p:grpSpPr>
        <p:sp>
          <p:nvSpPr>
            <p:cNvPr id="8241" name="Oval 13"/>
            <p:cNvSpPr>
              <a:spLocks noChangeArrowheads="1"/>
            </p:cNvSpPr>
            <p:nvPr/>
          </p:nvSpPr>
          <p:spPr bwMode="auto">
            <a:xfrm>
              <a:off x="3849" y="2808"/>
              <a:ext cx="240" cy="24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/>
              <a:endParaRPr lang="en-US" altLang="en-US">
                <a:latin typeface="Times New Roman" charset="0"/>
                <a:sym typeface="Symbol" charset="2"/>
              </a:endParaRPr>
            </a:p>
          </p:txBody>
        </p:sp>
        <p:sp>
          <p:nvSpPr>
            <p:cNvPr id="8242" name="Oval 14"/>
            <p:cNvSpPr>
              <a:spLocks noChangeArrowheads="1"/>
            </p:cNvSpPr>
            <p:nvPr/>
          </p:nvSpPr>
          <p:spPr bwMode="auto">
            <a:xfrm>
              <a:off x="2139" y="2808"/>
              <a:ext cx="240" cy="24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/>
              <a:endParaRPr lang="en-US" altLang="en-US">
                <a:latin typeface="Times New Roman" charset="0"/>
                <a:sym typeface="Symbol" charset="2"/>
              </a:endParaRPr>
            </a:p>
          </p:txBody>
        </p:sp>
      </p:grpSp>
      <p:cxnSp>
        <p:nvCxnSpPr>
          <p:cNvPr id="8204" name="AutoShape 15"/>
          <p:cNvCxnSpPr>
            <a:cxnSpLocks noChangeShapeType="1"/>
            <a:stCxn id="8202" idx="3"/>
            <a:endCxn id="8242" idx="7"/>
          </p:cNvCxnSpPr>
          <p:nvPr/>
        </p:nvCxnSpPr>
        <p:spPr bwMode="auto">
          <a:xfrm flipH="1">
            <a:off x="4527550" y="3829050"/>
            <a:ext cx="936625" cy="2143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5" name="AutoShape 16"/>
          <p:cNvCxnSpPr>
            <a:cxnSpLocks noChangeShapeType="1"/>
            <a:stCxn id="8241" idx="1"/>
            <a:endCxn id="8202" idx="5"/>
          </p:cNvCxnSpPr>
          <p:nvPr/>
        </p:nvCxnSpPr>
        <p:spPr bwMode="auto">
          <a:xfrm flipH="1" flipV="1">
            <a:off x="5703888" y="3829050"/>
            <a:ext cx="989012" cy="2143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6" name="AutoShape 17"/>
          <p:cNvCxnSpPr>
            <a:cxnSpLocks noChangeShapeType="1"/>
            <a:stCxn id="8240" idx="1"/>
            <a:endCxn id="8241" idx="5"/>
          </p:cNvCxnSpPr>
          <p:nvPr/>
        </p:nvCxnSpPr>
        <p:spPr bwMode="auto">
          <a:xfrm flipH="1" flipV="1">
            <a:off x="6932613" y="4302125"/>
            <a:ext cx="360362" cy="2143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7" name="AutoShape 18"/>
          <p:cNvCxnSpPr>
            <a:cxnSpLocks noChangeShapeType="1"/>
            <a:stCxn id="8239" idx="7"/>
            <a:endCxn id="8241" idx="3"/>
          </p:cNvCxnSpPr>
          <p:nvPr/>
        </p:nvCxnSpPr>
        <p:spPr bwMode="auto">
          <a:xfrm flipV="1">
            <a:off x="6330950" y="4302125"/>
            <a:ext cx="361950" cy="2143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8" name="AutoShape 19"/>
          <p:cNvCxnSpPr>
            <a:cxnSpLocks noChangeShapeType="1"/>
            <a:stCxn id="8220" idx="0"/>
            <a:endCxn id="8237" idx="5"/>
          </p:cNvCxnSpPr>
          <p:nvPr/>
        </p:nvCxnSpPr>
        <p:spPr bwMode="auto">
          <a:xfrm flipH="1" flipV="1">
            <a:off x="5127625" y="4775200"/>
            <a:ext cx="182563" cy="2127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9" name="AutoShape 20"/>
          <p:cNvCxnSpPr>
            <a:cxnSpLocks noChangeShapeType="1"/>
            <a:stCxn id="8219" idx="0"/>
            <a:endCxn id="8237" idx="3"/>
          </p:cNvCxnSpPr>
          <p:nvPr/>
        </p:nvCxnSpPr>
        <p:spPr bwMode="auto">
          <a:xfrm flipV="1">
            <a:off x="4706938" y="4775200"/>
            <a:ext cx="180975" cy="2127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10" name="AutoShape 21"/>
          <p:cNvCxnSpPr>
            <a:cxnSpLocks noChangeShapeType="1"/>
            <a:stCxn id="8238" idx="7"/>
            <a:endCxn id="8242" idx="3"/>
          </p:cNvCxnSpPr>
          <p:nvPr/>
        </p:nvCxnSpPr>
        <p:spPr bwMode="auto">
          <a:xfrm flipV="1">
            <a:off x="3925888" y="4302125"/>
            <a:ext cx="361950" cy="2143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11" name="AutoShape 22"/>
          <p:cNvCxnSpPr>
            <a:cxnSpLocks noChangeShapeType="1"/>
            <a:stCxn id="8237" idx="1"/>
            <a:endCxn id="8242" idx="5"/>
          </p:cNvCxnSpPr>
          <p:nvPr/>
        </p:nvCxnSpPr>
        <p:spPr bwMode="auto">
          <a:xfrm flipH="1" flipV="1">
            <a:off x="4527550" y="4302125"/>
            <a:ext cx="360363" cy="2143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12" name="AutoShape 23"/>
          <p:cNvCxnSpPr>
            <a:cxnSpLocks noChangeShapeType="1"/>
            <a:stCxn id="8221" idx="0"/>
            <a:endCxn id="8238" idx="5"/>
          </p:cNvCxnSpPr>
          <p:nvPr/>
        </p:nvCxnSpPr>
        <p:spPr bwMode="auto">
          <a:xfrm flipH="1" flipV="1">
            <a:off x="3925888" y="4775200"/>
            <a:ext cx="180975" cy="2127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13" name="AutoShape 24"/>
          <p:cNvCxnSpPr>
            <a:cxnSpLocks noChangeShapeType="1"/>
            <a:stCxn id="8236" idx="0"/>
            <a:endCxn id="8238" idx="3"/>
          </p:cNvCxnSpPr>
          <p:nvPr/>
        </p:nvCxnSpPr>
        <p:spPr bwMode="auto">
          <a:xfrm flipV="1">
            <a:off x="3475038" y="4775200"/>
            <a:ext cx="211137" cy="2111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14" name="AutoShape 25"/>
          <p:cNvCxnSpPr>
            <a:cxnSpLocks noChangeShapeType="1"/>
            <a:stCxn id="8223" idx="0"/>
            <a:endCxn id="8239" idx="5"/>
          </p:cNvCxnSpPr>
          <p:nvPr/>
        </p:nvCxnSpPr>
        <p:spPr bwMode="auto">
          <a:xfrm flipH="1" flipV="1">
            <a:off x="6330950" y="4775200"/>
            <a:ext cx="180975" cy="2127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15" name="AutoShape 26"/>
          <p:cNvCxnSpPr>
            <a:cxnSpLocks noChangeShapeType="1"/>
            <a:stCxn id="8222" idx="0"/>
            <a:endCxn id="8239" idx="3"/>
          </p:cNvCxnSpPr>
          <p:nvPr/>
        </p:nvCxnSpPr>
        <p:spPr bwMode="auto">
          <a:xfrm flipV="1">
            <a:off x="5910263" y="4775200"/>
            <a:ext cx="180975" cy="2127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8216" name="Group 27"/>
          <p:cNvGrpSpPr>
            <a:grpSpLocks/>
          </p:cNvGrpSpPr>
          <p:nvPr/>
        </p:nvGrpSpPr>
        <p:grpSpPr bwMode="auto">
          <a:xfrm>
            <a:off x="3636963" y="4476750"/>
            <a:ext cx="3944937" cy="338138"/>
            <a:chOff x="1711" y="3144"/>
            <a:chExt cx="2805" cy="240"/>
          </a:xfrm>
        </p:grpSpPr>
        <p:sp>
          <p:nvSpPr>
            <p:cNvPr id="8237" name="Oval 28"/>
            <p:cNvSpPr>
              <a:spLocks noChangeArrowheads="1"/>
            </p:cNvSpPr>
            <p:nvPr/>
          </p:nvSpPr>
          <p:spPr bwMode="auto">
            <a:xfrm>
              <a:off x="2566" y="3144"/>
              <a:ext cx="240" cy="24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/>
              <a:endParaRPr lang="en-US" altLang="en-US">
                <a:latin typeface="Times New Roman" charset="0"/>
                <a:sym typeface="Symbol" charset="2"/>
              </a:endParaRPr>
            </a:p>
          </p:txBody>
        </p:sp>
        <p:sp>
          <p:nvSpPr>
            <p:cNvPr id="8238" name="Oval 29"/>
            <p:cNvSpPr>
              <a:spLocks noChangeArrowheads="1"/>
            </p:cNvSpPr>
            <p:nvPr/>
          </p:nvSpPr>
          <p:spPr bwMode="auto">
            <a:xfrm>
              <a:off x="1711" y="3144"/>
              <a:ext cx="240" cy="24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/>
              <a:endParaRPr lang="en-US" altLang="en-US">
                <a:latin typeface="Times New Roman" charset="0"/>
                <a:sym typeface="Symbol" charset="2"/>
              </a:endParaRPr>
            </a:p>
          </p:txBody>
        </p:sp>
        <p:sp>
          <p:nvSpPr>
            <p:cNvPr id="8239" name="Oval 30"/>
            <p:cNvSpPr>
              <a:spLocks noChangeArrowheads="1"/>
            </p:cNvSpPr>
            <p:nvPr/>
          </p:nvSpPr>
          <p:spPr bwMode="auto">
            <a:xfrm>
              <a:off x="3421" y="3144"/>
              <a:ext cx="240" cy="24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/>
              <a:endParaRPr lang="en-US" altLang="en-US">
                <a:latin typeface="Times New Roman" charset="0"/>
                <a:sym typeface="Symbol" charset="2"/>
              </a:endParaRPr>
            </a:p>
          </p:txBody>
        </p:sp>
        <p:sp>
          <p:nvSpPr>
            <p:cNvPr id="8240" name="Oval 31"/>
            <p:cNvSpPr>
              <a:spLocks noChangeArrowheads="1"/>
            </p:cNvSpPr>
            <p:nvPr/>
          </p:nvSpPr>
          <p:spPr bwMode="auto">
            <a:xfrm>
              <a:off x="4276" y="3144"/>
              <a:ext cx="240" cy="24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anchor="ctr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/>
              <a:endParaRPr lang="en-US" altLang="en-US">
                <a:latin typeface="Times New Roman" charset="0"/>
                <a:sym typeface="Symbol" charset="2"/>
              </a:endParaRPr>
            </a:p>
          </p:txBody>
        </p:sp>
      </p:grpSp>
      <p:cxnSp>
        <p:nvCxnSpPr>
          <p:cNvPr id="8217" name="AutoShape 32"/>
          <p:cNvCxnSpPr>
            <a:cxnSpLocks noChangeShapeType="1"/>
            <a:stCxn id="8225" idx="0"/>
            <a:endCxn id="8240" idx="5"/>
          </p:cNvCxnSpPr>
          <p:nvPr/>
        </p:nvCxnSpPr>
        <p:spPr bwMode="auto">
          <a:xfrm flipH="1" flipV="1">
            <a:off x="7532688" y="4775200"/>
            <a:ext cx="182562" cy="2127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18" name="AutoShape 33"/>
          <p:cNvCxnSpPr>
            <a:cxnSpLocks noChangeShapeType="1"/>
            <a:stCxn id="8224" idx="0"/>
            <a:endCxn id="8240" idx="3"/>
          </p:cNvCxnSpPr>
          <p:nvPr/>
        </p:nvCxnSpPr>
        <p:spPr bwMode="auto">
          <a:xfrm flipV="1">
            <a:off x="7112000" y="4775200"/>
            <a:ext cx="180975" cy="2127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19" name="Rectangle 35"/>
          <p:cNvSpPr>
            <a:spLocks noChangeAspect="1" noChangeArrowheads="1"/>
          </p:cNvSpPr>
          <p:nvPr/>
        </p:nvSpPr>
        <p:spPr bwMode="auto">
          <a:xfrm>
            <a:off x="4584700" y="4997450"/>
            <a:ext cx="244475" cy="242888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 sz="2400"/>
          </a:p>
        </p:txBody>
      </p:sp>
      <p:sp>
        <p:nvSpPr>
          <p:cNvPr id="8220" name="Rectangle 36"/>
          <p:cNvSpPr>
            <a:spLocks noChangeAspect="1" noChangeArrowheads="1"/>
          </p:cNvSpPr>
          <p:nvPr/>
        </p:nvSpPr>
        <p:spPr bwMode="auto">
          <a:xfrm>
            <a:off x="5187950" y="4997450"/>
            <a:ext cx="242888" cy="242888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 sz="2400"/>
          </a:p>
        </p:txBody>
      </p:sp>
      <p:sp>
        <p:nvSpPr>
          <p:cNvPr id="8221" name="Rectangle 37"/>
          <p:cNvSpPr>
            <a:spLocks noChangeAspect="1" noChangeArrowheads="1"/>
          </p:cNvSpPr>
          <p:nvPr/>
        </p:nvSpPr>
        <p:spPr bwMode="auto">
          <a:xfrm>
            <a:off x="3984625" y="4997450"/>
            <a:ext cx="242888" cy="242888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 sz="2400"/>
          </a:p>
        </p:txBody>
      </p:sp>
      <p:sp>
        <p:nvSpPr>
          <p:cNvPr id="8222" name="Rectangle 38"/>
          <p:cNvSpPr>
            <a:spLocks noChangeAspect="1" noChangeArrowheads="1"/>
          </p:cNvSpPr>
          <p:nvPr/>
        </p:nvSpPr>
        <p:spPr bwMode="auto">
          <a:xfrm>
            <a:off x="5788025" y="4997450"/>
            <a:ext cx="242888" cy="242888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 sz="2400"/>
          </a:p>
        </p:txBody>
      </p:sp>
      <p:sp>
        <p:nvSpPr>
          <p:cNvPr id="8223" name="Rectangle 39"/>
          <p:cNvSpPr>
            <a:spLocks noChangeAspect="1" noChangeArrowheads="1"/>
          </p:cNvSpPr>
          <p:nvPr/>
        </p:nvSpPr>
        <p:spPr bwMode="auto">
          <a:xfrm>
            <a:off x="6389688" y="4997450"/>
            <a:ext cx="242887" cy="242888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 sz="2400"/>
          </a:p>
        </p:txBody>
      </p:sp>
      <p:sp>
        <p:nvSpPr>
          <p:cNvPr id="8224" name="Rectangle 40"/>
          <p:cNvSpPr>
            <a:spLocks noChangeAspect="1" noChangeArrowheads="1"/>
          </p:cNvSpPr>
          <p:nvPr/>
        </p:nvSpPr>
        <p:spPr bwMode="auto">
          <a:xfrm>
            <a:off x="6989763" y="4997450"/>
            <a:ext cx="244475" cy="242888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 sz="2400"/>
          </a:p>
        </p:txBody>
      </p:sp>
      <p:sp>
        <p:nvSpPr>
          <p:cNvPr id="8225" name="Rectangle 41"/>
          <p:cNvSpPr>
            <a:spLocks noChangeAspect="1" noChangeArrowheads="1"/>
          </p:cNvSpPr>
          <p:nvPr/>
        </p:nvSpPr>
        <p:spPr bwMode="auto">
          <a:xfrm>
            <a:off x="7593013" y="4997450"/>
            <a:ext cx="242887" cy="242888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 sz="2400"/>
          </a:p>
        </p:txBody>
      </p:sp>
      <p:sp>
        <p:nvSpPr>
          <p:cNvPr id="8226" name="Text Box 48"/>
          <p:cNvSpPr txBox="1">
            <a:spLocks noChangeArrowheads="1"/>
          </p:cNvSpPr>
          <p:nvPr/>
        </p:nvSpPr>
        <p:spPr bwMode="auto">
          <a:xfrm>
            <a:off x="1798638" y="3548063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1800">
                <a:latin typeface="Times New Roman" charset="0"/>
              </a:rPr>
              <a:t>1</a:t>
            </a:r>
          </a:p>
        </p:txBody>
      </p:sp>
      <p:sp>
        <p:nvSpPr>
          <p:cNvPr id="8227" name="Text Box 49"/>
          <p:cNvSpPr txBox="1">
            <a:spLocks noChangeArrowheads="1"/>
          </p:cNvSpPr>
          <p:nvPr/>
        </p:nvSpPr>
        <p:spPr bwMode="auto">
          <a:xfrm>
            <a:off x="1798638" y="40084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1800">
                <a:latin typeface="Times New Roman" charset="0"/>
              </a:rPr>
              <a:t>2</a:t>
            </a:r>
          </a:p>
        </p:txBody>
      </p:sp>
      <p:sp>
        <p:nvSpPr>
          <p:cNvPr id="8228" name="Text Box 50"/>
          <p:cNvSpPr txBox="1">
            <a:spLocks noChangeArrowheads="1"/>
          </p:cNvSpPr>
          <p:nvPr/>
        </p:nvSpPr>
        <p:spPr bwMode="auto">
          <a:xfrm>
            <a:off x="1676400" y="4468813"/>
            <a:ext cx="5429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1800">
                <a:latin typeface="Times New Roman" charset="0"/>
              </a:rPr>
              <a:t>2</a:t>
            </a:r>
            <a:r>
              <a:rPr lang="en-US" altLang="en-US" sz="1800" b="1" i="1" baseline="30000">
                <a:latin typeface="Times New Roman" charset="0"/>
              </a:rPr>
              <a:t>h</a:t>
            </a:r>
            <a:r>
              <a:rPr lang="en-US" altLang="en-US" sz="1800" baseline="30000">
                <a:latin typeface="Symbol" charset="2"/>
              </a:rPr>
              <a:t>-</a:t>
            </a:r>
            <a:r>
              <a:rPr lang="en-US" altLang="en-US" sz="1800" baseline="30000">
                <a:latin typeface="Times New Roman" charset="0"/>
              </a:rPr>
              <a:t>1</a:t>
            </a:r>
          </a:p>
        </p:txBody>
      </p:sp>
      <p:sp>
        <p:nvSpPr>
          <p:cNvPr id="8229" name="Text Box 51"/>
          <p:cNvSpPr txBox="1">
            <a:spLocks noChangeArrowheads="1"/>
          </p:cNvSpPr>
          <p:nvPr/>
        </p:nvSpPr>
        <p:spPr bwMode="auto">
          <a:xfrm>
            <a:off x="1798638" y="49291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1800">
                <a:latin typeface="Times New Roman" charset="0"/>
              </a:rPr>
              <a:t>0</a:t>
            </a:r>
          </a:p>
        </p:txBody>
      </p:sp>
      <p:sp>
        <p:nvSpPr>
          <p:cNvPr id="8230" name="Text Box 52"/>
          <p:cNvSpPr txBox="1">
            <a:spLocks noChangeArrowheads="1"/>
          </p:cNvSpPr>
          <p:nvPr/>
        </p:nvSpPr>
        <p:spPr bwMode="auto">
          <a:xfrm>
            <a:off x="1585913" y="3200400"/>
            <a:ext cx="7270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1800"/>
              <a:t>items</a:t>
            </a:r>
          </a:p>
        </p:txBody>
      </p:sp>
      <p:sp>
        <p:nvSpPr>
          <p:cNvPr id="8231" name="Text Box 53"/>
          <p:cNvSpPr txBox="1">
            <a:spLocks noChangeArrowheads="1"/>
          </p:cNvSpPr>
          <p:nvPr/>
        </p:nvSpPr>
        <p:spPr bwMode="auto">
          <a:xfrm>
            <a:off x="1069975" y="3548063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1800">
                <a:latin typeface="Times New Roman" charset="0"/>
              </a:rPr>
              <a:t>0</a:t>
            </a:r>
          </a:p>
        </p:txBody>
      </p:sp>
      <p:sp>
        <p:nvSpPr>
          <p:cNvPr id="8232" name="Text Box 54"/>
          <p:cNvSpPr txBox="1">
            <a:spLocks noChangeArrowheads="1"/>
          </p:cNvSpPr>
          <p:nvPr/>
        </p:nvSpPr>
        <p:spPr bwMode="auto">
          <a:xfrm>
            <a:off x="1069975" y="40084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1800">
                <a:latin typeface="Times New Roman" charset="0"/>
              </a:rPr>
              <a:t>1</a:t>
            </a:r>
          </a:p>
        </p:txBody>
      </p:sp>
      <p:sp>
        <p:nvSpPr>
          <p:cNvPr id="8233" name="Text Box 55"/>
          <p:cNvSpPr txBox="1">
            <a:spLocks noChangeArrowheads="1"/>
          </p:cNvSpPr>
          <p:nvPr/>
        </p:nvSpPr>
        <p:spPr bwMode="auto">
          <a:xfrm>
            <a:off x="944563" y="4464050"/>
            <a:ext cx="5508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1800" b="1" i="1">
                <a:latin typeface="Times New Roman" charset="0"/>
              </a:rPr>
              <a:t>h</a:t>
            </a:r>
            <a:r>
              <a:rPr lang="en-US" altLang="en-US" sz="1800">
                <a:latin typeface="Symbol" charset="2"/>
              </a:rPr>
              <a:t>-</a:t>
            </a:r>
            <a:r>
              <a:rPr lang="en-US" altLang="en-US" sz="1800">
                <a:latin typeface="Times New Roman" charset="0"/>
              </a:rPr>
              <a:t>1</a:t>
            </a:r>
          </a:p>
        </p:txBody>
      </p:sp>
      <p:sp>
        <p:nvSpPr>
          <p:cNvPr id="8234" name="Text Box 56"/>
          <p:cNvSpPr txBox="1">
            <a:spLocks noChangeArrowheads="1"/>
          </p:cNvSpPr>
          <p:nvPr/>
        </p:nvSpPr>
        <p:spPr bwMode="auto">
          <a:xfrm>
            <a:off x="1063625" y="492918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1800" b="1" i="1">
                <a:latin typeface="Times New Roman" charset="0"/>
              </a:rPr>
              <a:t>h</a:t>
            </a:r>
            <a:endParaRPr lang="en-US" altLang="en-US" sz="1800">
              <a:latin typeface="Times New Roman" charset="0"/>
            </a:endParaRPr>
          </a:p>
        </p:txBody>
      </p:sp>
      <p:sp>
        <p:nvSpPr>
          <p:cNvPr id="8235" name="Text Box 57"/>
          <p:cNvSpPr txBox="1">
            <a:spLocks noChangeArrowheads="1"/>
          </p:cNvSpPr>
          <p:nvPr/>
        </p:nvSpPr>
        <p:spPr bwMode="auto">
          <a:xfrm>
            <a:off x="838200" y="3200400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1800"/>
              <a:t>depth</a:t>
            </a:r>
          </a:p>
        </p:txBody>
      </p:sp>
      <p:sp>
        <p:nvSpPr>
          <p:cNvPr id="8236" name="Rectangle 58"/>
          <p:cNvSpPr>
            <a:spLocks noChangeAspect="1" noChangeArrowheads="1"/>
          </p:cNvSpPr>
          <p:nvPr/>
        </p:nvSpPr>
        <p:spPr bwMode="auto">
          <a:xfrm>
            <a:off x="3352800" y="4995863"/>
            <a:ext cx="242888" cy="2428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 sz="240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903749F-3842-4CDA-A45E-FEEB9ACCE00B}" type="slidenum">
              <a:rPr lang="ko-KR" altLang="en-US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81635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Insertion</a:t>
            </a:r>
          </a:p>
        </p:txBody>
      </p:sp>
      <p:sp>
        <p:nvSpPr>
          <p:cNvPr id="9221" name="Rectangle 3" descr="Rectangle: Click to edit Master text styles&#13;&#10;Second level&#13;&#10;Third level&#13;&#10;Fourth level&#13;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000" dirty="0"/>
              <a:t>Insert a new item </a:t>
            </a:r>
            <a:r>
              <a:rPr lang="en-US" altLang="en-US" sz="2000" dirty="0">
                <a:latin typeface="Times New Roman" charset="0"/>
              </a:rPr>
              <a:t>(</a:t>
            </a:r>
            <a:r>
              <a:rPr lang="en-US" altLang="en-US" sz="2000" b="1" i="1" dirty="0">
                <a:latin typeface="Times New Roman" charset="0"/>
              </a:rPr>
              <a:t>k</a:t>
            </a:r>
            <a:r>
              <a:rPr lang="en-US" altLang="en-US" sz="2000" dirty="0">
                <a:latin typeface="Times New Roman" charset="0"/>
              </a:rPr>
              <a:t>, </a:t>
            </a:r>
            <a:r>
              <a:rPr lang="en-US" altLang="en-US" sz="2000" b="1" i="1" dirty="0">
                <a:latin typeface="Times New Roman" charset="0"/>
              </a:rPr>
              <a:t>o</a:t>
            </a:r>
            <a:r>
              <a:rPr lang="en-US" altLang="en-US" sz="2000" dirty="0">
                <a:latin typeface="Times New Roman" charset="0"/>
              </a:rPr>
              <a:t>)</a:t>
            </a:r>
            <a:r>
              <a:rPr lang="en-US" altLang="en-US" sz="2000" dirty="0"/>
              <a:t> at the parent </a:t>
            </a:r>
            <a:r>
              <a:rPr lang="en-US" altLang="en-US" sz="2000" b="1" i="1" dirty="0">
                <a:latin typeface="Times New Roman" charset="0"/>
              </a:rPr>
              <a:t>v</a:t>
            </a:r>
            <a:r>
              <a:rPr lang="en-US" altLang="en-US" sz="2000" dirty="0"/>
              <a:t> of the leaf reached by searching for </a:t>
            </a:r>
            <a:r>
              <a:rPr lang="en-US" altLang="en-US" sz="2000" b="1" i="1" dirty="0">
                <a:latin typeface="Times New Roman" charset="0"/>
              </a:rPr>
              <a:t>k</a:t>
            </a:r>
          </a:p>
          <a:p>
            <a:pPr lvl="1" eaLnBrk="1" hangingPunct="1"/>
            <a:r>
              <a:rPr lang="en-US" altLang="en-US" sz="1800" dirty="0"/>
              <a:t>We preserve the depth property but </a:t>
            </a:r>
          </a:p>
          <a:p>
            <a:pPr lvl="1" eaLnBrk="1" hangingPunct="1"/>
            <a:r>
              <a:rPr lang="en-US" altLang="en-US" sz="1800" dirty="0"/>
              <a:t>We may cause an </a:t>
            </a:r>
            <a:r>
              <a:rPr lang="en-US" altLang="en-US" sz="1800" dirty="0">
                <a:solidFill>
                  <a:schemeClr val="tx2"/>
                </a:solidFill>
              </a:rPr>
              <a:t>overflow</a:t>
            </a:r>
            <a:r>
              <a:rPr lang="en-US" altLang="en-US" sz="1800" dirty="0"/>
              <a:t> (i.e., node </a:t>
            </a:r>
            <a:r>
              <a:rPr lang="en-US" altLang="en-US" sz="1800" b="1" i="1" dirty="0">
                <a:latin typeface="Times New Roman" charset="0"/>
              </a:rPr>
              <a:t>v</a:t>
            </a:r>
            <a:r>
              <a:rPr lang="en-US" altLang="en-US" sz="1800" dirty="0"/>
              <a:t> may become a 5-node)</a:t>
            </a:r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2000" dirty="0"/>
              <a:t>Example: inserting key 30 causes an overflow</a:t>
            </a:r>
          </a:p>
        </p:txBody>
      </p:sp>
      <p:sp>
        <p:nvSpPr>
          <p:cNvPr id="9222" name="Oval 9"/>
          <p:cNvSpPr>
            <a:spLocks noChangeAspect="1" noChangeArrowheads="1"/>
          </p:cNvSpPr>
          <p:nvPr/>
        </p:nvSpPr>
        <p:spPr bwMode="auto">
          <a:xfrm>
            <a:off x="6151563" y="3862388"/>
            <a:ext cx="1697037" cy="28575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1600"/>
              <a:t>27   32   35</a:t>
            </a:r>
          </a:p>
        </p:txBody>
      </p:sp>
      <p:cxnSp>
        <p:nvCxnSpPr>
          <p:cNvPr id="9223" name="AutoShape 25"/>
          <p:cNvCxnSpPr>
            <a:cxnSpLocks noChangeAspect="1" noChangeShapeType="1"/>
            <a:stCxn id="9252" idx="0"/>
            <a:endCxn id="9222" idx="5"/>
          </p:cNvCxnSpPr>
          <p:nvPr/>
        </p:nvCxnSpPr>
        <p:spPr bwMode="auto">
          <a:xfrm flipH="1" flipV="1">
            <a:off x="7599363" y="4125913"/>
            <a:ext cx="96837" cy="2397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4" name="Oval 6"/>
          <p:cNvSpPr>
            <a:spLocks noChangeAspect="1" noChangeArrowheads="1"/>
          </p:cNvSpPr>
          <p:nvPr/>
        </p:nvSpPr>
        <p:spPr bwMode="auto">
          <a:xfrm>
            <a:off x="3783013" y="3352800"/>
            <a:ext cx="1820862" cy="284163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1600"/>
              <a:t>10   15   24</a:t>
            </a:r>
          </a:p>
        </p:txBody>
      </p:sp>
      <p:sp>
        <p:nvSpPr>
          <p:cNvPr id="9225" name="Oval 7"/>
          <p:cNvSpPr>
            <a:spLocks noChangeAspect="1" noChangeArrowheads="1"/>
          </p:cNvSpPr>
          <p:nvPr/>
        </p:nvSpPr>
        <p:spPr bwMode="auto">
          <a:xfrm>
            <a:off x="1998663" y="3862388"/>
            <a:ext cx="1195387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1600"/>
              <a:t>2   8</a:t>
            </a:r>
          </a:p>
        </p:txBody>
      </p:sp>
      <p:sp>
        <p:nvSpPr>
          <p:cNvPr id="9226" name="Oval 8"/>
          <p:cNvSpPr>
            <a:spLocks noChangeAspect="1" noChangeArrowheads="1"/>
          </p:cNvSpPr>
          <p:nvPr/>
        </p:nvSpPr>
        <p:spPr bwMode="auto">
          <a:xfrm>
            <a:off x="3762375" y="3862388"/>
            <a:ext cx="796925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1600"/>
              <a:t>12</a:t>
            </a:r>
          </a:p>
        </p:txBody>
      </p:sp>
      <p:sp>
        <p:nvSpPr>
          <p:cNvPr id="9227" name="Rectangle 10"/>
          <p:cNvSpPr>
            <a:spLocks noChangeAspect="1" noChangeArrowheads="1"/>
          </p:cNvSpPr>
          <p:nvPr/>
        </p:nvSpPr>
        <p:spPr bwMode="auto">
          <a:xfrm>
            <a:off x="6115050" y="4375150"/>
            <a:ext cx="150813" cy="150813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8" name="Rectangle 12"/>
          <p:cNvSpPr>
            <a:spLocks noChangeAspect="1" noChangeArrowheads="1"/>
          </p:cNvSpPr>
          <p:nvPr/>
        </p:nvSpPr>
        <p:spPr bwMode="auto">
          <a:xfrm>
            <a:off x="3762375" y="4375150"/>
            <a:ext cx="150813" cy="150813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9" name="Rectangle 13"/>
          <p:cNvSpPr>
            <a:spLocks noChangeAspect="1" noChangeArrowheads="1"/>
          </p:cNvSpPr>
          <p:nvPr/>
        </p:nvSpPr>
        <p:spPr bwMode="auto">
          <a:xfrm>
            <a:off x="4330700" y="4375150"/>
            <a:ext cx="150813" cy="150813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30" name="Rectangle 14"/>
          <p:cNvSpPr>
            <a:spLocks noChangeAspect="1" noChangeArrowheads="1"/>
          </p:cNvSpPr>
          <p:nvPr/>
        </p:nvSpPr>
        <p:spPr bwMode="auto">
          <a:xfrm>
            <a:off x="1905000" y="4375150"/>
            <a:ext cx="150813" cy="150813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31" name="Rectangle 15"/>
          <p:cNvSpPr>
            <a:spLocks noChangeAspect="1" noChangeArrowheads="1"/>
          </p:cNvSpPr>
          <p:nvPr/>
        </p:nvSpPr>
        <p:spPr bwMode="auto">
          <a:xfrm>
            <a:off x="2517775" y="4375150"/>
            <a:ext cx="150813" cy="150813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32" name="Rectangle 16"/>
          <p:cNvSpPr>
            <a:spLocks noChangeAspect="1" noChangeArrowheads="1"/>
          </p:cNvSpPr>
          <p:nvPr/>
        </p:nvSpPr>
        <p:spPr bwMode="auto">
          <a:xfrm>
            <a:off x="3136900" y="4375150"/>
            <a:ext cx="150813" cy="150813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9233" name="AutoShape 17"/>
          <p:cNvCxnSpPr>
            <a:cxnSpLocks noChangeAspect="1" noChangeShapeType="1"/>
            <a:stCxn id="9224" idx="3"/>
            <a:endCxn id="9225" idx="0"/>
          </p:cNvCxnSpPr>
          <p:nvPr/>
        </p:nvCxnSpPr>
        <p:spPr bwMode="auto">
          <a:xfrm flipH="1">
            <a:off x="2597150" y="3614738"/>
            <a:ext cx="1452563" cy="2381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4" name="AutoShape 19"/>
          <p:cNvCxnSpPr>
            <a:cxnSpLocks noChangeAspect="1" noChangeShapeType="1"/>
            <a:stCxn id="9224" idx="5"/>
            <a:endCxn id="9222" idx="0"/>
          </p:cNvCxnSpPr>
          <p:nvPr/>
        </p:nvCxnSpPr>
        <p:spPr bwMode="auto">
          <a:xfrm>
            <a:off x="5337175" y="3614738"/>
            <a:ext cx="1663700" cy="22860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5" name="AutoShape 20"/>
          <p:cNvCxnSpPr>
            <a:cxnSpLocks noChangeAspect="1" noChangeShapeType="1"/>
            <a:stCxn id="9225" idx="3"/>
            <a:endCxn id="9230" idx="0"/>
          </p:cNvCxnSpPr>
          <p:nvPr/>
        </p:nvCxnSpPr>
        <p:spPr bwMode="auto">
          <a:xfrm flipH="1">
            <a:off x="1981200" y="4113213"/>
            <a:ext cx="192088" cy="2555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6" name="AutoShape 21"/>
          <p:cNvCxnSpPr>
            <a:cxnSpLocks noChangeAspect="1" noChangeShapeType="1"/>
            <a:stCxn id="9225" idx="5"/>
            <a:endCxn id="9232" idx="0"/>
          </p:cNvCxnSpPr>
          <p:nvPr/>
        </p:nvCxnSpPr>
        <p:spPr bwMode="auto">
          <a:xfrm>
            <a:off x="3017838" y="4113213"/>
            <a:ext cx="195262" cy="2555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37" name="Rectangle 22"/>
          <p:cNvSpPr>
            <a:spLocks noChangeAspect="1" noChangeArrowheads="1"/>
          </p:cNvSpPr>
          <p:nvPr/>
        </p:nvSpPr>
        <p:spPr bwMode="auto">
          <a:xfrm>
            <a:off x="6713538" y="4375150"/>
            <a:ext cx="149225" cy="150813"/>
          </a:xfrm>
          <a:prstGeom prst="rect">
            <a:avLst/>
          </a:prstGeom>
          <a:solidFill>
            <a:schemeClr val="folHlink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9238" name="AutoShape 24"/>
          <p:cNvCxnSpPr>
            <a:cxnSpLocks noChangeAspect="1" noChangeShapeType="1"/>
            <a:stCxn id="9227" idx="0"/>
            <a:endCxn id="9222" idx="3"/>
          </p:cNvCxnSpPr>
          <p:nvPr/>
        </p:nvCxnSpPr>
        <p:spPr bwMode="auto">
          <a:xfrm flipV="1">
            <a:off x="6191250" y="4125913"/>
            <a:ext cx="209550" cy="2397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9" name="AutoShape 26"/>
          <p:cNvCxnSpPr>
            <a:cxnSpLocks noChangeAspect="1" noChangeShapeType="1"/>
            <a:stCxn id="9231" idx="0"/>
            <a:endCxn id="9225" idx="4"/>
          </p:cNvCxnSpPr>
          <p:nvPr/>
        </p:nvCxnSpPr>
        <p:spPr bwMode="auto">
          <a:xfrm flipV="1">
            <a:off x="2593975" y="4154488"/>
            <a:ext cx="1588" cy="2143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40" name="Oval 27"/>
          <p:cNvSpPr>
            <a:spLocks noChangeAspect="1" noChangeArrowheads="1"/>
          </p:cNvSpPr>
          <p:nvPr/>
        </p:nvSpPr>
        <p:spPr bwMode="auto">
          <a:xfrm>
            <a:off x="4843463" y="3862388"/>
            <a:ext cx="796925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1600"/>
              <a:t>18</a:t>
            </a:r>
          </a:p>
        </p:txBody>
      </p:sp>
      <p:sp>
        <p:nvSpPr>
          <p:cNvPr id="9241" name="Rectangle 28"/>
          <p:cNvSpPr>
            <a:spLocks noChangeAspect="1" noChangeArrowheads="1"/>
          </p:cNvSpPr>
          <p:nvPr/>
        </p:nvSpPr>
        <p:spPr bwMode="auto">
          <a:xfrm>
            <a:off x="4843463" y="4375150"/>
            <a:ext cx="150812" cy="150813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42" name="Rectangle 29"/>
          <p:cNvSpPr>
            <a:spLocks noChangeAspect="1" noChangeArrowheads="1"/>
          </p:cNvSpPr>
          <p:nvPr/>
        </p:nvSpPr>
        <p:spPr bwMode="auto">
          <a:xfrm>
            <a:off x="5468938" y="4375150"/>
            <a:ext cx="150812" cy="150813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9243" name="AutoShape 31"/>
          <p:cNvCxnSpPr>
            <a:cxnSpLocks noChangeAspect="1" noChangeShapeType="1"/>
            <a:stCxn id="9228" idx="0"/>
          </p:cNvCxnSpPr>
          <p:nvPr/>
        </p:nvCxnSpPr>
        <p:spPr bwMode="auto">
          <a:xfrm flipV="1">
            <a:off x="3838575" y="4138613"/>
            <a:ext cx="190500" cy="2270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44" name="AutoShape 32"/>
          <p:cNvCxnSpPr>
            <a:cxnSpLocks noChangeAspect="1" noChangeShapeType="1"/>
            <a:stCxn id="9241" idx="0"/>
          </p:cNvCxnSpPr>
          <p:nvPr/>
        </p:nvCxnSpPr>
        <p:spPr bwMode="auto">
          <a:xfrm flipV="1">
            <a:off x="4919663" y="4144963"/>
            <a:ext cx="200025" cy="2206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45" name="AutoShape 33"/>
          <p:cNvCxnSpPr>
            <a:cxnSpLocks noChangeAspect="1" noChangeShapeType="1"/>
            <a:stCxn id="9242" idx="0"/>
          </p:cNvCxnSpPr>
          <p:nvPr/>
        </p:nvCxnSpPr>
        <p:spPr bwMode="auto">
          <a:xfrm flipH="1" flipV="1">
            <a:off x="5394325" y="4130675"/>
            <a:ext cx="150813" cy="2349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46" name="AutoShape 34"/>
          <p:cNvCxnSpPr>
            <a:cxnSpLocks noChangeAspect="1" noChangeShapeType="1"/>
            <a:stCxn id="9229" idx="0"/>
          </p:cNvCxnSpPr>
          <p:nvPr/>
        </p:nvCxnSpPr>
        <p:spPr bwMode="auto">
          <a:xfrm flipH="1" flipV="1">
            <a:off x="4271963" y="4144963"/>
            <a:ext cx="134937" cy="2206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47" name="Rectangle 36"/>
          <p:cNvSpPr>
            <a:spLocks noChangeAspect="1" noChangeArrowheads="1"/>
          </p:cNvSpPr>
          <p:nvPr/>
        </p:nvSpPr>
        <p:spPr bwMode="auto">
          <a:xfrm>
            <a:off x="7239000" y="4375150"/>
            <a:ext cx="149225" cy="150813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9248" name="AutoShape 39"/>
          <p:cNvCxnSpPr>
            <a:cxnSpLocks noChangeShapeType="1"/>
            <a:stCxn id="9237" idx="0"/>
          </p:cNvCxnSpPr>
          <p:nvPr/>
        </p:nvCxnSpPr>
        <p:spPr bwMode="auto">
          <a:xfrm flipV="1">
            <a:off x="6788150" y="4141788"/>
            <a:ext cx="53975" cy="214312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49" name="AutoShape 40"/>
          <p:cNvCxnSpPr>
            <a:cxnSpLocks noChangeShapeType="1"/>
            <a:stCxn id="9247" idx="0"/>
          </p:cNvCxnSpPr>
          <p:nvPr/>
        </p:nvCxnSpPr>
        <p:spPr bwMode="auto">
          <a:xfrm flipH="1" flipV="1">
            <a:off x="7178675" y="4144963"/>
            <a:ext cx="134938" cy="2206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50" name="AutoShape 41"/>
          <p:cNvCxnSpPr>
            <a:cxnSpLocks noChangeShapeType="1"/>
            <a:stCxn id="9240" idx="0"/>
          </p:cNvCxnSpPr>
          <p:nvPr/>
        </p:nvCxnSpPr>
        <p:spPr bwMode="auto">
          <a:xfrm flipH="1" flipV="1">
            <a:off x="4892675" y="3636963"/>
            <a:ext cx="349250" cy="2159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51" name="AutoShape 42"/>
          <p:cNvCxnSpPr>
            <a:cxnSpLocks noChangeShapeType="1"/>
            <a:stCxn id="9226" idx="0"/>
          </p:cNvCxnSpPr>
          <p:nvPr/>
        </p:nvCxnSpPr>
        <p:spPr bwMode="auto">
          <a:xfrm flipV="1">
            <a:off x="4160838" y="3630613"/>
            <a:ext cx="312737" cy="2222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52" name="Rectangle 11"/>
          <p:cNvSpPr>
            <a:spLocks noChangeAspect="1" noChangeArrowheads="1"/>
          </p:cNvSpPr>
          <p:nvPr/>
        </p:nvSpPr>
        <p:spPr bwMode="auto">
          <a:xfrm>
            <a:off x="7620000" y="4375150"/>
            <a:ext cx="150813" cy="150813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53" name="Oval 43"/>
          <p:cNvSpPr>
            <a:spLocks noChangeAspect="1" noChangeArrowheads="1"/>
          </p:cNvSpPr>
          <p:nvPr/>
        </p:nvSpPr>
        <p:spPr bwMode="auto">
          <a:xfrm>
            <a:off x="3783013" y="5181600"/>
            <a:ext cx="1820862" cy="284163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1600"/>
              <a:t>10   15   24</a:t>
            </a:r>
          </a:p>
        </p:txBody>
      </p:sp>
      <p:sp>
        <p:nvSpPr>
          <p:cNvPr id="9254" name="Oval 44"/>
          <p:cNvSpPr>
            <a:spLocks noChangeAspect="1" noChangeArrowheads="1"/>
          </p:cNvSpPr>
          <p:nvPr/>
        </p:nvSpPr>
        <p:spPr bwMode="auto">
          <a:xfrm>
            <a:off x="1998663" y="5691188"/>
            <a:ext cx="1195387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1600"/>
              <a:t>2   8</a:t>
            </a:r>
          </a:p>
        </p:txBody>
      </p:sp>
      <p:sp>
        <p:nvSpPr>
          <p:cNvPr id="9255" name="Oval 45"/>
          <p:cNvSpPr>
            <a:spLocks noChangeAspect="1" noChangeArrowheads="1"/>
          </p:cNvSpPr>
          <p:nvPr/>
        </p:nvSpPr>
        <p:spPr bwMode="auto">
          <a:xfrm>
            <a:off x="3762375" y="5691188"/>
            <a:ext cx="796925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1600"/>
              <a:t>12</a:t>
            </a:r>
          </a:p>
        </p:txBody>
      </p:sp>
      <p:sp>
        <p:nvSpPr>
          <p:cNvPr id="9256" name="Oval 46"/>
          <p:cNvSpPr>
            <a:spLocks noChangeAspect="1" noChangeArrowheads="1"/>
          </p:cNvSpPr>
          <p:nvPr/>
        </p:nvSpPr>
        <p:spPr bwMode="auto">
          <a:xfrm>
            <a:off x="6151563" y="5691188"/>
            <a:ext cx="2078037" cy="28575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1600"/>
              <a:t>27   </a:t>
            </a:r>
            <a:r>
              <a:rPr lang="en-US" altLang="en-US" sz="1600">
                <a:solidFill>
                  <a:schemeClr val="tx2"/>
                </a:solidFill>
              </a:rPr>
              <a:t>30</a:t>
            </a:r>
            <a:r>
              <a:rPr lang="en-US" altLang="en-US" sz="1600"/>
              <a:t>   32   35</a:t>
            </a:r>
          </a:p>
        </p:txBody>
      </p:sp>
      <p:sp>
        <p:nvSpPr>
          <p:cNvPr id="9257" name="Rectangle 47"/>
          <p:cNvSpPr>
            <a:spLocks noChangeAspect="1" noChangeArrowheads="1"/>
          </p:cNvSpPr>
          <p:nvPr/>
        </p:nvSpPr>
        <p:spPr bwMode="auto">
          <a:xfrm>
            <a:off x="6115050" y="6191250"/>
            <a:ext cx="150813" cy="150813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58" name="Rectangle 48"/>
          <p:cNvSpPr>
            <a:spLocks noChangeAspect="1" noChangeArrowheads="1"/>
          </p:cNvSpPr>
          <p:nvPr/>
        </p:nvSpPr>
        <p:spPr bwMode="auto">
          <a:xfrm>
            <a:off x="8077200" y="6191250"/>
            <a:ext cx="150813" cy="150813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59" name="Rectangle 49"/>
          <p:cNvSpPr>
            <a:spLocks noChangeAspect="1" noChangeArrowheads="1"/>
          </p:cNvSpPr>
          <p:nvPr/>
        </p:nvSpPr>
        <p:spPr bwMode="auto">
          <a:xfrm>
            <a:off x="3762375" y="6191250"/>
            <a:ext cx="150813" cy="150813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60" name="Rectangle 50"/>
          <p:cNvSpPr>
            <a:spLocks noChangeAspect="1" noChangeArrowheads="1"/>
          </p:cNvSpPr>
          <p:nvPr/>
        </p:nvSpPr>
        <p:spPr bwMode="auto">
          <a:xfrm>
            <a:off x="4330700" y="6191250"/>
            <a:ext cx="150813" cy="150813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61" name="Rectangle 51"/>
          <p:cNvSpPr>
            <a:spLocks noChangeAspect="1" noChangeArrowheads="1"/>
          </p:cNvSpPr>
          <p:nvPr/>
        </p:nvSpPr>
        <p:spPr bwMode="auto">
          <a:xfrm>
            <a:off x="1905000" y="6191250"/>
            <a:ext cx="150813" cy="150813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62" name="Rectangle 52"/>
          <p:cNvSpPr>
            <a:spLocks noChangeAspect="1" noChangeArrowheads="1"/>
          </p:cNvSpPr>
          <p:nvPr/>
        </p:nvSpPr>
        <p:spPr bwMode="auto">
          <a:xfrm>
            <a:off x="2517775" y="6191250"/>
            <a:ext cx="150813" cy="150813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63" name="Rectangle 53"/>
          <p:cNvSpPr>
            <a:spLocks noChangeAspect="1" noChangeArrowheads="1"/>
          </p:cNvSpPr>
          <p:nvPr/>
        </p:nvSpPr>
        <p:spPr bwMode="auto">
          <a:xfrm>
            <a:off x="3136900" y="6191250"/>
            <a:ext cx="150813" cy="150813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9264" name="AutoShape 54"/>
          <p:cNvCxnSpPr>
            <a:cxnSpLocks noChangeAspect="1" noChangeShapeType="1"/>
            <a:stCxn id="9253" idx="3"/>
            <a:endCxn id="9254" idx="0"/>
          </p:cNvCxnSpPr>
          <p:nvPr/>
        </p:nvCxnSpPr>
        <p:spPr bwMode="auto">
          <a:xfrm flipH="1">
            <a:off x="2597150" y="5443538"/>
            <a:ext cx="1452563" cy="2381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65" name="AutoShape 55"/>
          <p:cNvCxnSpPr>
            <a:cxnSpLocks noChangeAspect="1" noChangeShapeType="1"/>
            <a:stCxn id="9253" idx="5"/>
            <a:endCxn id="9256" idx="0"/>
          </p:cNvCxnSpPr>
          <p:nvPr/>
        </p:nvCxnSpPr>
        <p:spPr bwMode="auto">
          <a:xfrm>
            <a:off x="5337175" y="5443538"/>
            <a:ext cx="1854200" cy="22860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66" name="AutoShape 56"/>
          <p:cNvCxnSpPr>
            <a:cxnSpLocks noChangeAspect="1" noChangeShapeType="1"/>
            <a:stCxn id="9254" idx="3"/>
            <a:endCxn id="9261" idx="0"/>
          </p:cNvCxnSpPr>
          <p:nvPr/>
        </p:nvCxnSpPr>
        <p:spPr bwMode="auto">
          <a:xfrm flipH="1">
            <a:off x="1981200" y="5945188"/>
            <a:ext cx="192088" cy="2365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67" name="AutoShape 57"/>
          <p:cNvCxnSpPr>
            <a:cxnSpLocks noChangeAspect="1" noChangeShapeType="1"/>
            <a:stCxn id="9254" idx="5"/>
            <a:endCxn id="9263" idx="0"/>
          </p:cNvCxnSpPr>
          <p:nvPr/>
        </p:nvCxnSpPr>
        <p:spPr bwMode="auto">
          <a:xfrm>
            <a:off x="3019425" y="5945188"/>
            <a:ext cx="193675" cy="2365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68" name="Rectangle 58"/>
          <p:cNvSpPr>
            <a:spLocks noChangeAspect="1" noChangeArrowheads="1"/>
          </p:cNvSpPr>
          <p:nvPr/>
        </p:nvSpPr>
        <p:spPr bwMode="auto">
          <a:xfrm>
            <a:off x="6713538" y="6191250"/>
            <a:ext cx="149225" cy="150813"/>
          </a:xfrm>
          <a:prstGeom prst="rect">
            <a:avLst/>
          </a:prstGeom>
          <a:solidFill>
            <a:schemeClr val="folHlink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9269" name="AutoShape 59"/>
          <p:cNvCxnSpPr>
            <a:cxnSpLocks noChangeAspect="1" noChangeShapeType="1"/>
            <a:stCxn id="9257" idx="0"/>
            <a:endCxn id="9256" idx="3"/>
          </p:cNvCxnSpPr>
          <p:nvPr/>
        </p:nvCxnSpPr>
        <p:spPr bwMode="auto">
          <a:xfrm flipV="1">
            <a:off x="6191250" y="5954713"/>
            <a:ext cx="265113" cy="2270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70" name="AutoShape 60"/>
          <p:cNvCxnSpPr>
            <a:cxnSpLocks noChangeAspect="1" noChangeShapeType="1"/>
            <a:stCxn id="9258" idx="0"/>
            <a:endCxn id="9256" idx="5"/>
          </p:cNvCxnSpPr>
          <p:nvPr/>
        </p:nvCxnSpPr>
        <p:spPr bwMode="auto">
          <a:xfrm flipH="1" flipV="1">
            <a:off x="7924800" y="5954713"/>
            <a:ext cx="228600" cy="2270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71" name="AutoShape 61"/>
          <p:cNvCxnSpPr>
            <a:cxnSpLocks noChangeAspect="1" noChangeShapeType="1"/>
            <a:stCxn id="9262" idx="0"/>
            <a:endCxn id="9254" idx="4"/>
          </p:cNvCxnSpPr>
          <p:nvPr/>
        </p:nvCxnSpPr>
        <p:spPr bwMode="auto">
          <a:xfrm flipV="1">
            <a:off x="2593975" y="5986463"/>
            <a:ext cx="3175" cy="1952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72" name="Oval 62"/>
          <p:cNvSpPr>
            <a:spLocks noChangeAspect="1" noChangeArrowheads="1"/>
          </p:cNvSpPr>
          <p:nvPr/>
        </p:nvSpPr>
        <p:spPr bwMode="auto">
          <a:xfrm>
            <a:off x="4843463" y="5691188"/>
            <a:ext cx="796925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1600"/>
              <a:t>18</a:t>
            </a:r>
          </a:p>
        </p:txBody>
      </p:sp>
      <p:sp>
        <p:nvSpPr>
          <p:cNvPr id="9273" name="Rectangle 63"/>
          <p:cNvSpPr>
            <a:spLocks noChangeAspect="1" noChangeArrowheads="1"/>
          </p:cNvSpPr>
          <p:nvPr/>
        </p:nvSpPr>
        <p:spPr bwMode="auto">
          <a:xfrm>
            <a:off x="4843463" y="6191250"/>
            <a:ext cx="150812" cy="150813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74" name="Rectangle 64"/>
          <p:cNvSpPr>
            <a:spLocks noChangeAspect="1" noChangeArrowheads="1"/>
          </p:cNvSpPr>
          <p:nvPr/>
        </p:nvSpPr>
        <p:spPr bwMode="auto">
          <a:xfrm>
            <a:off x="5468938" y="6191250"/>
            <a:ext cx="150812" cy="150813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9275" name="AutoShape 65"/>
          <p:cNvCxnSpPr>
            <a:cxnSpLocks noChangeAspect="1" noChangeShapeType="1"/>
            <a:stCxn id="9259" idx="0"/>
          </p:cNvCxnSpPr>
          <p:nvPr/>
        </p:nvCxnSpPr>
        <p:spPr bwMode="auto">
          <a:xfrm flipV="1">
            <a:off x="3838575" y="5954713"/>
            <a:ext cx="190500" cy="2270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76" name="AutoShape 66"/>
          <p:cNvCxnSpPr>
            <a:cxnSpLocks noChangeAspect="1" noChangeShapeType="1"/>
            <a:stCxn id="9273" idx="0"/>
          </p:cNvCxnSpPr>
          <p:nvPr/>
        </p:nvCxnSpPr>
        <p:spPr bwMode="auto">
          <a:xfrm flipV="1">
            <a:off x="4919663" y="5961063"/>
            <a:ext cx="200025" cy="2206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77" name="AutoShape 67"/>
          <p:cNvCxnSpPr>
            <a:cxnSpLocks noChangeAspect="1" noChangeShapeType="1"/>
            <a:stCxn id="9274" idx="0"/>
          </p:cNvCxnSpPr>
          <p:nvPr/>
        </p:nvCxnSpPr>
        <p:spPr bwMode="auto">
          <a:xfrm flipH="1" flipV="1">
            <a:off x="5405438" y="5964238"/>
            <a:ext cx="139700" cy="2174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78" name="AutoShape 68"/>
          <p:cNvCxnSpPr>
            <a:cxnSpLocks noChangeAspect="1" noChangeShapeType="1"/>
            <a:stCxn id="9260" idx="0"/>
          </p:cNvCxnSpPr>
          <p:nvPr/>
        </p:nvCxnSpPr>
        <p:spPr bwMode="auto">
          <a:xfrm flipH="1" flipV="1">
            <a:off x="4271963" y="5961063"/>
            <a:ext cx="134937" cy="2206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79" name="Rectangle 69"/>
          <p:cNvSpPr>
            <a:spLocks noChangeAspect="1" noChangeArrowheads="1"/>
          </p:cNvSpPr>
          <p:nvPr/>
        </p:nvSpPr>
        <p:spPr bwMode="auto">
          <a:xfrm>
            <a:off x="7127875" y="6191250"/>
            <a:ext cx="149225" cy="150813"/>
          </a:xfrm>
          <a:prstGeom prst="rect">
            <a:avLst/>
          </a:prstGeom>
          <a:solidFill>
            <a:schemeClr val="folHlink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9280" name="AutoShape 70"/>
          <p:cNvCxnSpPr>
            <a:cxnSpLocks noChangeShapeType="1"/>
            <a:stCxn id="9268" idx="0"/>
          </p:cNvCxnSpPr>
          <p:nvPr/>
        </p:nvCxnSpPr>
        <p:spPr bwMode="auto">
          <a:xfrm flipV="1">
            <a:off x="6788150" y="5976938"/>
            <a:ext cx="82550" cy="195262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81" name="AutoShape 71"/>
          <p:cNvCxnSpPr>
            <a:cxnSpLocks noChangeShapeType="1"/>
            <a:stCxn id="9279" idx="0"/>
            <a:endCxn id="9256" idx="4"/>
          </p:cNvCxnSpPr>
          <p:nvPr/>
        </p:nvCxnSpPr>
        <p:spPr bwMode="auto">
          <a:xfrm flipH="1" flipV="1">
            <a:off x="7191375" y="5995988"/>
            <a:ext cx="11113" cy="176212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82" name="AutoShape 72"/>
          <p:cNvCxnSpPr>
            <a:cxnSpLocks noChangeShapeType="1"/>
            <a:stCxn id="9272" idx="0"/>
          </p:cNvCxnSpPr>
          <p:nvPr/>
        </p:nvCxnSpPr>
        <p:spPr bwMode="auto">
          <a:xfrm flipH="1" flipV="1">
            <a:off x="4892675" y="5465763"/>
            <a:ext cx="349250" cy="2159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83" name="AutoShape 73"/>
          <p:cNvCxnSpPr>
            <a:cxnSpLocks noChangeShapeType="1"/>
            <a:stCxn id="9255" idx="0"/>
          </p:cNvCxnSpPr>
          <p:nvPr/>
        </p:nvCxnSpPr>
        <p:spPr bwMode="auto">
          <a:xfrm flipV="1">
            <a:off x="4160838" y="5459413"/>
            <a:ext cx="312737" cy="2222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84" name="AutoShape 78"/>
          <p:cNvSpPr>
            <a:spLocks noChangeArrowheads="1"/>
          </p:cNvSpPr>
          <p:nvPr/>
        </p:nvSpPr>
        <p:spPr bwMode="auto">
          <a:xfrm>
            <a:off x="4572000" y="4648200"/>
            <a:ext cx="304800" cy="381000"/>
          </a:xfrm>
          <a:prstGeom prst="downArrow">
            <a:avLst>
              <a:gd name="adj1" fmla="val 50000"/>
              <a:gd name="adj2" fmla="val 31250"/>
            </a:avLst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85" name="Rectangle 79"/>
          <p:cNvSpPr>
            <a:spLocks noChangeAspect="1" noChangeArrowheads="1"/>
          </p:cNvSpPr>
          <p:nvPr/>
        </p:nvSpPr>
        <p:spPr bwMode="auto">
          <a:xfrm>
            <a:off x="7543800" y="6191250"/>
            <a:ext cx="149225" cy="150813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9286" name="AutoShape 80"/>
          <p:cNvCxnSpPr>
            <a:cxnSpLocks noChangeShapeType="1"/>
            <a:stCxn id="9285" idx="0"/>
          </p:cNvCxnSpPr>
          <p:nvPr/>
        </p:nvCxnSpPr>
        <p:spPr bwMode="auto">
          <a:xfrm flipH="1" flipV="1">
            <a:off x="7534275" y="5995988"/>
            <a:ext cx="84138" cy="1857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87" name="Text Box 81"/>
          <p:cNvSpPr txBox="1">
            <a:spLocks noChangeArrowheads="1"/>
          </p:cNvSpPr>
          <p:nvPr/>
        </p:nvSpPr>
        <p:spPr bwMode="auto">
          <a:xfrm>
            <a:off x="6934200" y="3487738"/>
            <a:ext cx="296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b="1" i="1">
                <a:solidFill>
                  <a:schemeClr val="tx2"/>
                </a:solidFill>
                <a:latin typeface="Times New Roman" charset="0"/>
              </a:rPr>
              <a:t>v</a:t>
            </a:r>
          </a:p>
        </p:txBody>
      </p:sp>
      <p:sp>
        <p:nvSpPr>
          <p:cNvPr id="9288" name="Text Box 82"/>
          <p:cNvSpPr txBox="1">
            <a:spLocks noChangeArrowheads="1"/>
          </p:cNvSpPr>
          <p:nvPr/>
        </p:nvSpPr>
        <p:spPr bwMode="auto">
          <a:xfrm>
            <a:off x="7170738" y="5334000"/>
            <a:ext cx="2968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b="1" i="1">
                <a:solidFill>
                  <a:schemeClr val="tx2"/>
                </a:solidFill>
                <a:latin typeface="Times New Roman" charset="0"/>
              </a:rPr>
              <a:t>v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903749F-3842-4CDA-A45E-FEEB9ACCE00B}" type="slidenum">
              <a:rPr lang="ko-KR" altLang="en-US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88022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Overflow and Split</a:t>
            </a:r>
          </a:p>
        </p:txBody>
      </p:sp>
      <p:sp>
        <p:nvSpPr>
          <p:cNvPr id="10245" name="Rectangle 3" descr="Rectangle: Click to edit Master text styles&#13;&#10;Second level&#13;&#10;Third level&#13;&#10;Fourth level&#13;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000" dirty="0"/>
              <a:t>We handle an </a:t>
            </a:r>
            <a:r>
              <a:rPr lang="en-US" altLang="en-US" sz="2000" dirty="0">
                <a:solidFill>
                  <a:schemeClr val="tx2"/>
                </a:solidFill>
              </a:rPr>
              <a:t>overflow</a:t>
            </a:r>
            <a:r>
              <a:rPr lang="en-US" altLang="en-US" sz="2000" dirty="0"/>
              <a:t> at a 5-node </a:t>
            </a:r>
            <a:r>
              <a:rPr lang="en-US" altLang="en-US" sz="2000" b="1" i="1" dirty="0">
                <a:latin typeface="Times New Roman" charset="0"/>
              </a:rPr>
              <a:t>v</a:t>
            </a:r>
            <a:r>
              <a:rPr lang="en-US" altLang="en-US" sz="2000" dirty="0"/>
              <a:t> with a </a:t>
            </a:r>
            <a:r>
              <a:rPr lang="en-US" altLang="en-US" sz="2000" dirty="0">
                <a:solidFill>
                  <a:schemeClr val="tx2"/>
                </a:solidFill>
              </a:rPr>
              <a:t>split operation</a:t>
            </a:r>
            <a:r>
              <a:rPr lang="en-US" altLang="en-US" sz="2000" dirty="0"/>
              <a:t>:</a:t>
            </a:r>
          </a:p>
          <a:p>
            <a:pPr lvl="1" eaLnBrk="1" hangingPunct="1"/>
            <a:r>
              <a:rPr lang="en-US" altLang="en-US" sz="1800" dirty="0"/>
              <a:t>let </a:t>
            </a:r>
            <a:r>
              <a:rPr lang="en-US" altLang="en-US" sz="1800" b="1" i="1" dirty="0">
                <a:latin typeface="Times New Roman" charset="0"/>
              </a:rPr>
              <a:t>v</a:t>
            </a:r>
            <a:r>
              <a:rPr lang="en-US" altLang="en-US" sz="1800" baseline="-25000" dirty="0">
                <a:latin typeface="Times New Roman" charset="0"/>
              </a:rPr>
              <a:t>1</a:t>
            </a:r>
            <a:r>
              <a:rPr lang="en-US" altLang="en-US" sz="1800" dirty="0">
                <a:latin typeface="Times New Roman" charset="0"/>
              </a:rPr>
              <a:t> … </a:t>
            </a:r>
            <a:r>
              <a:rPr lang="en-US" altLang="en-US" sz="1800" b="1" i="1" dirty="0">
                <a:latin typeface="Times New Roman" charset="0"/>
              </a:rPr>
              <a:t>v</a:t>
            </a:r>
            <a:r>
              <a:rPr lang="en-US" altLang="en-US" sz="1800" baseline="-25000" dirty="0">
                <a:latin typeface="Times New Roman" charset="0"/>
              </a:rPr>
              <a:t>5</a:t>
            </a:r>
            <a:r>
              <a:rPr lang="en-US" altLang="en-US" sz="1800" dirty="0"/>
              <a:t> be the children of </a:t>
            </a:r>
            <a:r>
              <a:rPr lang="en-US" altLang="en-US" sz="1800" b="1" i="1" dirty="0">
                <a:latin typeface="Times New Roman" charset="0"/>
              </a:rPr>
              <a:t>v</a:t>
            </a:r>
            <a:r>
              <a:rPr lang="en-US" altLang="en-US" sz="1800" dirty="0"/>
              <a:t> and  </a:t>
            </a:r>
            <a:r>
              <a:rPr lang="en-US" altLang="en-US" sz="1800" b="1" i="1" dirty="0">
                <a:latin typeface="Times New Roman" charset="0"/>
              </a:rPr>
              <a:t>k</a:t>
            </a:r>
            <a:r>
              <a:rPr lang="en-US" altLang="en-US" sz="1800" baseline="-25000" dirty="0">
                <a:latin typeface="Times New Roman" charset="0"/>
              </a:rPr>
              <a:t>1</a:t>
            </a:r>
            <a:r>
              <a:rPr lang="en-US" altLang="en-US" sz="1800" dirty="0">
                <a:latin typeface="Times New Roman" charset="0"/>
              </a:rPr>
              <a:t> … </a:t>
            </a:r>
            <a:r>
              <a:rPr lang="en-US" altLang="en-US" sz="1800" b="1" i="1" dirty="0">
                <a:latin typeface="Times New Roman" charset="0"/>
              </a:rPr>
              <a:t>k</a:t>
            </a:r>
            <a:r>
              <a:rPr lang="en-US" altLang="en-US" sz="1800" baseline="-25000" dirty="0">
                <a:latin typeface="Times New Roman" charset="0"/>
              </a:rPr>
              <a:t>4</a:t>
            </a:r>
            <a:r>
              <a:rPr lang="en-US" altLang="en-US" sz="1800" dirty="0"/>
              <a:t> be the keys of </a:t>
            </a:r>
            <a:r>
              <a:rPr lang="en-US" altLang="en-US" sz="1800" b="1" i="1" dirty="0">
                <a:latin typeface="Times New Roman" charset="0"/>
              </a:rPr>
              <a:t>v</a:t>
            </a:r>
            <a:endParaRPr lang="en-US" altLang="en-US" sz="1800" dirty="0"/>
          </a:p>
          <a:p>
            <a:pPr lvl="1" eaLnBrk="1" hangingPunct="1"/>
            <a:r>
              <a:rPr lang="en-US" altLang="en-US" sz="1800" dirty="0"/>
              <a:t>node </a:t>
            </a:r>
            <a:r>
              <a:rPr lang="en-US" altLang="en-US" sz="1800" b="1" i="1" dirty="0">
                <a:latin typeface="Times New Roman" charset="0"/>
              </a:rPr>
              <a:t>v</a:t>
            </a:r>
            <a:r>
              <a:rPr lang="en-US" altLang="en-US" sz="1800" dirty="0"/>
              <a:t> is replaced by nodes </a:t>
            </a:r>
            <a:r>
              <a:rPr lang="en-US" altLang="en-US" sz="1800" b="1" i="1" dirty="0">
                <a:latin typeface="Times New Roman" charset="0"/>
              </a:rPr>
              <a:t>v</a:t>
            </a:r>
            <a:r>
              <a:rPr lang="en-US" altLang="en-US" sz="1800" i="1" dirty="0">
                <a:latin typeface="Times New Roman" charset="0"/>
              </a:rPr>
              <a:t>' </a:t>
            </a:r>
            <a:r>
              <a:rPr lang="en-US" altLang="en-US" sz="1800" dirty="0"/>
              <a:t>and </a:t>
            </a:r>
            <a:r>
              <a:rPr lang="en-US" altLang="en-US" sz="1800" b="1" i="1" dirty="0">
                <a:latin typeface="Times New Roman" charset="0"/>
              </a:rPr>
              <a:t>v</a:t>
            </a:r>
            <a:r>
              <a:rPr lang="en-US" altLang="en-US" sz="1800" i="1" dirty="0">
                <a:latin typeface="Times New Roman" charset="0"/>
              </a:rPr>
              <a:t>"</a:t>
            </a:r>
            <a:endParaRPr lang="en-US" altLang="en-US" sz="1800" b="1" i="1" dirty="0">
              <a:latin typeface="Times New Roman" charset="0"/>
              <a:sym typeface="Symbol" charset="2"/>
            </a:endParaRPr>
          </a:p>
          <a:p>
            <a:pPr lvl="2" eaLnBrk="1" hangingPunct="1"/>
            <a:r>
              <a:rPr lang="en-US" altLang="en-US" sz="1600" b="1" i="1" dirty="0">
                <a:latin typeface="Times New Roman" charset="0"/>
              </a:rPr>
              <a:t>v</a:t>
            </a:r>
            <a:r>
              <a:rPr lang="en-US" altLang="en-US" sz="1600" i="1" dirty="0">
                <a:latin typeface="Times New Roman" charset="0"/>
              </a:rPr>
              <a:t>'</a:t>
            </a:r>
            <a:r>
              <a:rPr lang="en-US" altLang="en-US" sz="1600" dirty="0"/>
              <a:t> is a 3-node with keys </a:t>
            </a:r>
            <a:r>
              <a:rPr lang="en-US" altLang="en-US" sz="1600" b="1" i="1" dirty="0">
                <a:latin typeface="Times New Roman" charset="0"/>
              </a:rPr>
              <a:t>k</a:t>
            </a:r>
            <a:r>
              <a:rPr lang="en-US" altLang="en-US" sz="1600" baseline="-25000" dirty="0">
                <a:latin typeface="Times New Roman" charset="0"/>
              </a:rPr>
              <a:t>1</a:t>
            </a:r>
            <a:r>
              <a:rPr lang="en-US" altLang="en-US" sz="1600" dirty="0">
                <a:latin typeface="Times New Roman" charset="0"/>
              </a:rPr>
              <a:t> </a:t>
            </a:r>
            <a:r>
              <a:rPr lang="en-US" altLang="en-US" sz="1600" b="1" i="1" dirty="0">
                <a:latin typeface="Times New Roman" charset="0"/>
              </a:rPr>
              <a:t>k</a:t>
            </a:r>
            <a:r>
              <a:rPr lang="en-US" altLang="en-US" sz="1600" baseline="-25000" dirty="0">
                <a:latin typeface="Times New Roman" charset="0"/>
              </a:rPr>
              <a:t>2</a:t>
            </a:r>
            <a:r>
              <a:rPr lang="en-US" altLang="en-US" sz="1600" dirty="0"/>
              <a:t> and children </a:t>
            </a:r>
            <a:r>
              <a:rPr lang="en-US" altLang="en-US" sz="1600" b="1" i="1" dirty="0">
                <a:latin typeface="Times New Roman" charset="0"/>
              </a:rPr>
              <a:t>v</a:t>
            </a:r>
            <a:r>
              <a:rPr lang="en-US" altLang="en-US" sz="1600" baseline="-25000" dirty="0">
                <a:latin typeface="Times New Roman" charset="0"/>
              </a:rPr>
              <a:t>1</a:t>
            </a:r>
            <a:r>
              <a:rPr lang="en-US" altLang="en-US" sz="1600" dirty="0">
                <a:latin typeface="Times New Roman" charset="0"/>
              </a:rPr>
              <a:t> </a:t>
            </a:r>
            <a:r>
              <a:rPr lang="en-US" altLang="en-US" sz="1600" b="1" i="1" dirty="0">
                <a:latin typeface="Times New Roman" charset="0"/>
              </a:rPr>
              <a:t>v</a:t>
            </a:r>
            <a:r>
              <a:rPr lang="en-US" altLang="en-US" sz="1600" baseline="-25000" dirty="0">
                <a:latin typeface="Times New Roman" charset="0"/>
              </a:rPr>
              <a:t>2</a:t>
            </a:r>
            <a:r>
              <a:rPr lang="en-US" altLang="en-US" sz="1600" dirty="0">
                <a:latin typeface="Times New Roman" charset="0"/>
              </a:rPr>
              <a:t> </a:t>
            </a:r>
            <a:r>
              <a:rPr lang="en-US" altLang="en-US" sz="1600" b="1" i="1" dirty="0">
                <a:latin typeface="Times New Roman" charset="0"/>
              </a:rPr>
              <a:t>v</a:t>
            </a:r>
            <a:r>
              <a:rPr lang="en-US" altLang="en-US" sz="1600" baseline="-25000" dirty="0">
                <a:latin typeface="Times New Roman" charset="0"/>
              </a:rPr>
              <a:t>3</a:t>
            </a:r>
            <a:endParaRPr lang="en-US" altLang="en-US" sz="1600" b="1" i="1" dirty="0">
              <a:latin typeface="Times New Roman" charset="0"/>
              <a:sym typeface="Symbol" charset="2"/>
            </a:endParaRPr>
          </a:p>
          <a:p>
            <a:pPr lvl="2" eaLnBrk="1" hangingPunct="1"/>
            <a:r>
              <a:rPr lang="en-US" altLang="en-US" sz="1600" b="1" i="1" dirty="0">
                <a:latin typeface="Times New Roman" charset="0"/>
              </a:rPr>
              <a:t>v</a:t>
            </a:r>
            <a:r>
              <a:rPr lang="en-US" altLang="en-US" sz="1600" i="1" dirty="0">
                <a:latin typeface="Times New Roman" charset="0"/>
              </a:rPr>
              <a:t>"</a:t>
            </a:r>
            <a:r>
              <a:rPr lang="en-US" altLang="en-US" sz="1600" dirty="0"/>
              <a:t> is a 2-node with key </a:t>
            </a:r>
            <a:r>
              <a:rPr lang="en-US" altLang="en-US" sz="1600" b="1" i="1" dirty="0">
                <a:latin typeface="Times New Roman" charset="0"/>
              </a:rPr>
              <a:t>k</a:t>
            </a:r>
            <a:r>
              <a:rPr lang="en-US" altLang="en-US" sz="1600" baseline="-25000" dirty="0">
                <a:latin typeface="Times New Roman" charset="0"/>
              </a:rPr>
              <a:t>4</a:t>
            </a:r>
            <a:r>
              <a:rPr lang="en-US" altLang="en-US" sz="1600" dirty="0">
                <a:latin typeface="Times New Roman" charset="0"/>
              </a:rPr>
              <a:t> </a:t>
            </a:r>
            <a:r>
              <a:rPr lang="en-US" altLang="en-US" sz="1600" dirty="0"/>
              <a:t>and children </a:t>
            </a:r>
            <a:r>
              <a:rPr lang="en-US" altLang="en-US" sz="1600" b="1" i="1" dirty="0">
                <a:latin typeface="Times New Roman" charset="0"/>
              </a:rPr>
              <a:t>v</a:t>
            </a:r>
            <a:r>
              <a:rPr lang="en-US" altLang="en-US" sz="1600" baseline="-25000" dirty="0">
                <a:latin typeface="Times New Roman" charset="0"/>
              </a:rPr>
              <a:t>4</a:t>
            </a:r>
            <a:r>
              <a:rPr lang="en-US" altLang="en-US" sz="1600" dirty="0">
                <a:latin typeface="Times New Roman" charset="0"/>
              </a:rPr>
              <a:t> </a:t>
            </a:r>
            <a:r>
              <a:rPr lang="en-US" altLang="en-US" sz="1600" b="1" i="1" dirty="0">
                <a:latin typeface="Times New Roman" charset="0"/>
              </a:rPr>
              <a:t>v</a:t>
            </a:r>
            <a:r>
              <a:rPr lang="en-US" altLang="en-US" sz="1600" baseline="-25000" dirty="0">
                <a:latin typeface="Times New Roman" charset="0"/>
              </a:rPr>
              <a:t>5</a:t>
            </a:r>
          </a:p>
          <a:p>
            <a:pPr lvl="1" eaLnBrk="1" hangingPunct="1"/>
            <a:r>
              <a:rPr lang="en-US" altLang="en-US" sz="1800" dirty="0"/>
              <a:t>key </a:t>
            </a:r>
            <a:r>
              <a:rPr lang="en-US" altLang="en-US" sz="1800" b="1" i="1" dirty="0">
                <a:latin typeface="Times New Roman" charset="0"/>
              </a:rPr>
              <a:t>k</a:t>
            </a:r>
            <a:r>
              <a:rPr lang="en-US" altLang="en-US" sz="1800" baseline="-25000" dirty="0">
                <a:latin typeface="Times New Roman" charset="0"/>
              </a:rPr>
              <a:t>3 </a:t>
            </a:r>
            <a:r>
              <a:rPr lang="en-US" altLang="en-US" sz="1800" dirty="0"/>
              <a:t> is inserted into the parent </a:t>
            </a:r>
            <a:r>
              <a:rPr lang="en-US" altLang="en-US" sz="1800" b="1" i="1" dirty="0">
                <a:latin typeface="Times New Roman" charset="0"/>
              </a:rPr>
              <a:t>u</a:t>
            </a:r>
            <a:r>
              <a:rPr lang="en-US" altLang="en-US" sz="1800" dirty="0"/>
              <a:t> of </a:t>
            </a:r>
            <a:r>
              <a:rPr lang="en-US" altLang="en-US" sz="1800" b="1" i="1" dirty="0">
                <a:latin typeface="Times New Roman" charset="0"/>
              </a:rPr>
              <a:t>v </a:t>
            </a:r>
            <a:r>
              <a:rPr lang="en-US" altLang="en-US" sz="1800" dirty="0"/>
              <a:t>(a new root may be created)</a:t>
            </a:r>
          </a:p>
          <a:p>
            <a:pPr eaLnBrk="1" hangingPunct="1"/>
            <a:r>
              <a:rPr lang="en-US" altLang="en-US" sz="2000" dirty="0"/>
              <a:t>The overflow may propagate to the parent node </a:t>
            </a:r>
            <a:r>
              <a:rPr lang="en-US" altLang="en-US" sz="2000" b="1" i="1" dirty="0">
                <a:latin typeface="Times New Roman" charset="0"/>
              </a:rPr>
              <a:t>u</a:t>
            </a:r>
            <a:endParaRPr lang="en-US" altLang="en-US" sz="2000" dirty="0"/>
          </a:p>
        </p:txBody>
      </p:sp>
      <p:sp>
        <p:nvSpPr>
          <p:cNvPr id="10246" name="Oval 419"/>
          <p:cNvSpPr>
            <a:spLocks noChangeAspect="1" noChangeArrowheads="1"/>
          </p:cNvSpPr>
          <p:nvPr/>
        </p:nvSpPr>
        <p:spPr bwMode="auto">
          <a:xfrm>
            <a:off x="1722438" y="4283075"/>
            <a:ext cx="1179512" cy="3937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1800"/>
              <a:t>15   24</a:t>
            </a:r>
          </a:p>
        </p:txBody>
      </p:sp>
      <p:sp>
        <p:nvSpPr>
          <p:cNvPr id="10247" name="Oval 420"/>
          <p:cNvSpPr>
            <a:spLocks noChangeAspect="1" noChangeArrowheads="1"/>
          </p:cNvSpPr>
          <p:nvPr/>
        </p:nvSpPr>
        <p:spPr bwMode="auto">
          <a:xfrm>
            <a:off x="609600" y="5076825"/>
            <a:ext cx="684213" cy="3937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1800"/>
              <a:t>12</a:t>
            </a:r>
          </a:p>
        </p:txBody>
      </p:sp>
      <p:sp>
        <p:nvSpPr>
          <p:cNvPr id="10248" name="Oval 421"/>
          <p:cNvSpPr>
            <a:spLocks noChangeAspect="1" noChangeArrowheads="1"/>
          </p:cNvSpPr>
          <p:nvPr/>
        </p:nvSpPr>
        <p:spPr bwMode="auto">
          <a:xfrm>
            <a:off x="2255838" y="5076825"/>
            <a:ext cx="1785937" cy="3937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1800"/>
              <a:t>27  30  </a:t>
            </a:r>
            <a:r>
              <a:rPr lang="en-US" altLang="en-US" sz="1800">
                <a:solidFill>
                  <a:schemeClr val="tx2"/>
                </a:solidFill>
              </a:rPr>
              <a:t>32</a:t>
            </a:r>
            <a:r>
              <a:rPr lang="en-US" altLang="en-US" sz="1800"/>
              <a:t>  35</a:t>
            </a:r>
          </a:p>
        </p:txBody>
      </p:sp>
      <p:sp>
        <p:nvSpPr>
          <p:cNvPr id="10249" name="Rectangle 422"/>
          <p:cNvSpPr>
            <a:spLocks noChangeAspect="1" noChangeArrowheads="1"/>
          </p:cNvSpPr>
          <p:nvPr/>
        </p:nvSpPr>
        <p:spPr bwMode="auto">
          <a:xfrm>
            <a:off x="2284413" y="5654675"/>
            <a:ext cx="182562" cy="13017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0" name="Rectangle 423"/>
          <p:cNvSpPr>
            <a:spLocks noChangeAspect="1" noChangeArrowheads="1"/>
          </p:cNvSpPr>
          <p:nvPr/>
        </p:nvSpPr>
        <p:spPr bwMode="auto">
          <a:xfrm>
            <a:off x="3902075" y="5654675"/>
            <a:ext cx="185738" cy="13017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1" name="Rectangle 424"/>
          <p:cNvSpPr>
            <a:spLocks noChangeAspect="1" noChangeArrowheads="1"/>
          </p:cNvSpPr>
          <p:nvPr/>
        </p:nvSpPr>
        <p:spPr bwMode="auto">
          <a:xfrm>
            <a:off x="661988" y="5654675"/>
            <a:ext cx="128587" cy="13017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2" name="Rectangle 425"/>
          <p:cNvSpPr>
            <a:spLocks noChangeAspect="1" noChangeArrowheads="1"/>
          </p:cNvSpPr>
          <p:nvPr/>
        </p:nvSpPr>
        <p:spPr bwMode="auto">
          <a:xfrm>
            <a:off x="1066800" y="5654675"/>
            <a:ext cx="130175" cy="13017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0253" name="AutoShape 426"/>
          <p:cNvCxnSpPr>
            <a:cxnSpLocks noChangeAspect="1" noChangeShapeType="1"/>
            <a:stCxn id="10246" idx="5"/>
            <a:endCxn id="10248" idx="0"/>
          </p:cNvCxnSpPr>
          <p:nvPr/>
        </p:nvCxnSpPr>
        <p:spPr bwMode="auto">
          <a:xfrm>
            <a:off x="2728913" y="4629150"/>
            <a:ext cx="420687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54" name="Rectangle 427"/>
          <p:cNvSpPr>
            <a:spLocks noChangeAspect="1" noChangeArrowheads="1"/>
          </p:cNvSpPr>
          <p:nvPr/>
        </p:nvSpPr>
        <p:spPr bwMode="auto">
          <a:xfrm>
            <a:off x="2689225" y="5654675"/>
            <a:ext cx="182563" cy="13017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0255" name="AutoShape 428"/>
          <p:cNvCxnSpPr>
            <a:cxnSpLocks noChangeAspect="1" noChangeShapeType="1"/>
            <a:stCxn id="10249" idx="0"/>
            <a:endCxn id="10248" idx="3"/>
          </p:cNvCxnSpPr>
          <p:nvPr/>
        </p:nvCxnSpPr>
        <p:spPr bwMode="auto">
          <a:xfrm flipV="1">
            <a:off x="2376488" y="5432425"/>
            <a:ext cx="141287" cy="2127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6" name="AutoShape 429"/>
          <p:cNvCxnSpPr>
            <a:cxnSpLocks noChangeAspect="1" noChangeShapeType="1"/>
            <a:stCxn id="10250" idx="0"/>
            <a:endCxn id="10248" idx="5"/>
          </p:cNvCxnSpPr>
          <p:nvPr/>
        </p:nvCxnSpPr>
        <p:spPr bwMode="auto">
          <a:xfrm flipH="1" flipV="1">
            <a:off x="3779838" y="5432425"/>
            <a:ext cx="215900" cy="2127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57" name="Oval 430"/>
          <p:cNvSpPr>
            <a:spLocks noChangeAspect="1" noChangeArrowheads="1"/>
          </p:cNvSpPr>
          <p:nvPr/>
        </p:nvSpPr>
        <p:spPr bwMode="auto">
          <a:xfrm>
            <a:off x="1420813" y="5076825"/>
            <a:ext cx="684212" cy="3937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1800"/>
              <a:t>18</a:t>
            </a:r>
          </a:p>
        </p:txBody>
      </p:sp>
      <p:sp>
        <p:nvSpPr>
          <p:cNvPr id="10258" name="Rectangle 431"/>
          <p:cNvSpPr>
            <a:spLocks noChangeAspect="1" noChangeArrowheads="1"/>
          </p:cNvSpPr>
          <p:nvPr/>
        </p:nvSpPr>
        <p:spPr bwMode="auto">
          <a:xfrm>
            <a:off x="1471613" y="5654675"/>
            <a:ext cx="130175" cy="13017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9" name="Rectangle 432"/>
          <p:cNvSpPr>
            <a:spLocks noChangeAspect="1" noChangeArrowheads="1"/>
          </p:cNvSpPr>
          <p:nvPr/>
        </p:nvSpPr>
        <p:spPr bwMode="auto">
          <a:xfrm>
            <a:off x="1876425" y="5654675"/>
            <a:ext cx="130175" cy="13017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0260" name="AutoShape 433"/>
          <p:cNvCxnSpPr>
            <a:cxnSpLocks noChangeAspect="1" noChangeShapeType="1"/>
            <a:stCxn id="10251" idx="0"/>
            <a:endCxn id="10247" idx="3"/>
          </p:cNvCxnSpPr>
          <p:nvPr/>
        </p:nvCxnSpPr>
        <p:spPr bwMode="auto">
          <a:xfrm flipH="1" flipV="1">
            <a:off x="711200" y="5421313"/>
            <a:ext cx="15875" cy="225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1" name="AutoShape 434"/>
          <p:cNvCxnSpPr>
            <a:cxnSpLocks noChangeAspect="1" noChangeShapeType="1"/>
            <a:stCxn id="10258" idx="0"/>
            <a:endCxn id="10257" idx="3"/>
          </p:cNvCxnSpPr>
          <p:nvPr/>
        </p:nvCxnSpPr>
        <p:spPr bwMode="auto">
          <a:xfrm flipH="1" flipV="1">
            <a:off x="1520825" y="5421313"/>
            <a:ext cx="15875" cy="225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2" name="AutoShape 435"/>
          <p:cNvCxnSpPr>
            <a:cxnSpLocks noChangeAspect="1" noChangeShapeType="1"/>
            <a:stCxn id="10259" idx="0"/>
            <a:endCxn id="10257" idx="5"/>
          </p:cNvCxnSpPr>
          <p:nvPr/>
        </p:nvCxnSpPr>
        <p:spPr bwMode="auto">
          <a:xfrm flipV="1">
            <a:off x="1943100" y="5421313"/>
            <a:ext cx="60325" cy="225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3" name="AutoShape 436"/>
          <p:cNvCxnSpPr>
            <a:cxnSpLocks noChangeAspect="1" noChangeShapeType="1"/>
            <a:stCxn id="10252" idx="0"/>
            <a:endCxn id="10247" idx="5"/>
          </p:cNvCxnSpPr>
          <p:nvPr/>
        </p:nvCxnSpPr>
        <p:spPr bwMode="auto">
          <a:xfrm flipV="1">
            <a:off x="1131888" y="5421313"/>
            <a:ext cx="61912" cy="225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64" name="Rectangle 437"/>
          <p:cNvSpPr>
            <a:spLocks noChangeAspect="1" noChangeArrowheads="1"/>
          </p:cNvSpPr>
          <p:nvPr/>
        </p:nvSpPr>
        <p:spPr bwMode="auto">
          <a:xfrm>
            <a:off x="3092450" y="5654675"/>
            <a:ext cx="182563" cy="13017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0265" name="AutoShape 438"/>
          <p:cNvCxnSpPr>
            <a:cxnSpLocks noChangeShapeType="1"/>
            <a:stCxn id="10254" idx="0"/>
          </p:cNvCxnSpPr>
          <p:nvPr/>
        </p:nvCxnSpPr>
        <p:spPr bwMode="auto">
          <a:xfrm flipV="1">
            <a:off x="2781300" y="5476875"/>
            <a:ext cx="71438" cy="1682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6" name="AutoShape 439"/>
          <p:cNvCxnSpPr>
            <a:cxnSpLocks noChangeShapeType="1"/>
            <a:stCxn id="10264" idx="0"/>
            <a:endCxn id="10248" idx="4"/>
          </p:cNvCxnSpPr>
          <p:nvPr/>
        </p:nvCxnSpPr>
        <p:spPr bwMode="auto">
          <a:xfrm flipH="1" flipV="1">
            <a:off x="3149600" y="5489575"/>
            <a:ext cx="34925" cy="1555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7" name="AutoShape 440"/>
          <p:cNvCxnSpPr>
            <a:cxnSpLocks noChangeShapeType="1"/>
            <a:stCxn id="10257" idx="0"/>
            <a:endCxn id="10246" idx="4"/>
          </p:cNvCxnSpPr>
          <p:nvPr/>
        </p:nvCxnSpPr>
        <p:spPr bwMode="auto">
          <a:xfrm flipV="1">
            <a:off x="1763713" y="4686300"/>
            <a:ext cx="549275" cy="3810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8" name="AutoShape 441"/>
          <p:cNvCxnSpPr>
            <a:cxnSpLocks noChangeShapeType="1"/>
            <a:stCxn id="10247" idx="0"/>
            <a:endCxn id="10246" idx="3"/>
          </p:cNvCxnSpPr>
          <p:nvPr/>
        </p:nvCxnSpPr>
        <p:spPr bwMode="auto">
          <a:xfrm flipV="1">
            <a:off x="952500" y="4629150"/>
            <a:ext cx="942975" cy="438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69" name="Rectangle 442"/>
          <p:cNvSpPr>
            <a:spLocks noChangeAspect="1" noChangeArrowheads="1"/>
          </p:cNvSpPr>
          <p:nvPr/>
        </p:nvSpPr>
        <p:spPr bwMode="auto">
          <a:xfrm>
            <a:off x="3497263" y="5654675"/>
            <a:ext cx="180975" cy="13017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0270" name="AutoShape 443"/>
          <p:cNvCxnSpPr>
            <a:cxnSpLocks noChangeShapeType="1"/>
            <a:stCxn id="10269" idx="0"/>
          </p:cNvCxnSpPr>
          <p:nvPr/>
        </p:nvCxnSpPr>
        <p:spPr bwMode="auto">
          <a:xfrm flipH="1" flipV="1">
            <a:off x="3514725" y="5486400"/>
            <a:ext cx="73025" cy="1587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71" name="Text Box 444"/>
          <p:cNvSpPr txBox="1">
            <a:spLocks noChangeArrowheads="1"/>
          </p:cNvSpPr>
          <p:nvPr/>
        </p:nvSpPr>
        <p:spPr bwMode="auto">
          <a:xfrm>
            <a:off x="3200400" y="4732338"/>
            <a:ext cx="296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b="1" i="1">
                <a:solidFill>
                  <a:schemeClr val="tx2"/>
                </a:solidFill>
                <a:latin typeface="Times New Roman" charset="0"/>
              </a:rPr>
              <a:t>v</a:t>
            </a:r>
          </a:p>
        </p:txBody>
      </p:sp>
      <p:sp>
        <p:nvSpPr>
          <p:cNvPr id="10272" name="Text Box 445"/>
          <p:cNvSpPr txBox="1">
            <a:spLocks noChangeArrowheads="1"/>
          </p:cNvSpPr>
          <p:nvPr/>
        </p:nvSpPr>
        <p:spPr bwMode="auto">
          <a:xfrm>
            <a:off x="1654175" y="3978275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b="1" i="1">
                <a:latin typeface="Times New Roman" charset="0"/>
              </a:rPr>
              <a:t>u</a:t>
            </a:r>
          </a:p>
        </p:txBody>
      </p:sp>
      <p:sp>
        <p:nvSpPr>
          <p:cNvPr id="10273" name="Text Box 446"/>
          <p:cNvSpPr txBox="1">
            <a:spLocks noChangeArrowheads="1"/>
          </p:cNvSpPr>
          <p:nvPr/>
        </p:nvSpPr>
        <p:spPr bwMode="auto">
          <a:xfrm>
            <a:off x="2181225" y="5703888"/>
            <a:ext cx="514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b="1" i="1">
                <a:latin typeface="Times New Roman" charset="0"/>
              </a:rPr>
              <a:t>v</a:t>
            </a:r>
            <a:r>
              <a:rPr lang="en-US" altLang="en-US" baseline="-25000">
                <a:latin typeface="Times New Roman" charset="0"/>
              </a:rPr>
              <a:t>1</a:t>
            </a:r>
          </a:p>
        </p:txBody>
      </p:sp>
      <p:sp>
        <p:nvSpPr>
          <p:cNvPr id="10274" name="Text Box 447"/>
          <p:cNvSpPr txBox="1">
            <a:spLocks noChangeArrowheads="1"/>
          </p:cNvSpPr>
          <p:nvPr/>
        </p:nvSpPr>
        <p:spPr bwMode="auto">
          <a:xfrm>
            <a:off x="2574925" y="5703888"/>
            <a:ext cx="5127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b="1" i="1">
                <a:latin typeface="Times New Roman" charset="0"/>
              </a:rPr>
              <a:t>v</a:t>
            </a:r>
            <a:r>
              <a:rPr lang="en-US" altLang="en-US" baseline="-25000">
                <a:latin typeface="Times New Roman" charset="0"/>
              </a:rPr>
              <a:t>2</a:t>
            </a:r>
          </a:p>
        </p:txBody>
      </p:sp>
      <p:sp>
        <p:nvSpPr>
          <p:cNvPr id="10275" name="Text Box 448"/>
          <p:cNvSpPr txBox="1">
            <a:spLocks noChangeArrowheads="1"/>
          </p:cNvSpPr>
          <p:nvPr/>
        </p:nvSpPr>
        <p:spPr bwMode="auto">
          <a:xfrm>
            <a:off x="2967038" y="5703888"/>
            <a:ext cx="514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b="1" i="1">
                <a:latin typeface="Times New Roman" charset="0"/>
              </a:rPr>
              <a:t>v</a:t>
            </a:r>
            <a:r>
              <a:rPr lang="en-US" altLang="en-US" baseline="-25000">
                <a:latin typeface="Times New Roman" charset="0"/>
              </a:rPr>
              <a:t>3</a:t>
            </a:r>
          </a:p>
        </p:txBody>
      </p:sp>
      <p:sp>
        <p:nvSpPr>
          <p:cNvPr id="10276" name="Text Box 449"/>
          <p:cNvSpPr txBox="1">
            <a:spLocks noChangeArrowheads="1"/>
          </p:cNvSpPr>
          <p:nvPr/>
        </p:nvSpPr>
        <p:spPr bwMode="auto">
          <a:xfrm>
            <a:off x="3360738" y="5703888"/>
            <a:ext cx="5127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b="1" i="1">
                <a:latin typeface="Times New Roman" charset="0"/>
              </a:rPr>
              <a:t>v</a:t>
            </a:r>
            <a:r>
              <a:rPr lang="en-US" altLang="en-US" baseline="-25000">
                <a:latin typeface="Times New Roman" charset="0"/>
              </a:rPr>
              <a:t>4</a:t>
            </a:r>
          </a:p>
        </p:txBody>
      </p:sp>
      <p:sp>
        <p:nvSpPr>
          <p:cNvPr id="10277" name="Text Box 450"/>
          <p:cNvSpPr txBox="1">
            <a:spLocks noChangeArrowheads="1"/>
          </p:cNvSpPr>
          <p:nvPr/>
        </p:nvSpPr>
        <p:spPr bwMode="auto">
          <a:xfrm>
            <a:off x="3752850" y="5703888"/>
            <a:ext cx="514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b="1" i="1">
                <a:latin typeface="Times New Roman" charset="0"/>
              </a:rPr>
              <a:t>v</a:t>
            </a:r>
            <a:r>
              <a:rPr lang="en-US" altLang="en-US" baseline="-25000">
                <a:latin typeface="Times New Roman" charset="0"/>
              </a:rPr>
              <a:t>5</a:t>
            </a:r>
          </a:p>
        </p:txBody>
      </p:sp>
      <p:sp>
        <p:nvSpPr>
          <p:cNvPr id="10278" name="Oval 452"/>
          <p:cNvSpPr>
            <a:spLocks noChangeAspect="1" noChangeArrowheads="1"/>
          </p:cNvSpPr>
          <p:nvPr/>
        </p:nvSpPr>
        <p:spPr bwMode="auto">
          <a:xfrm>
            <a:off x="6096000" y="4267200"/>
            <a:ext cx="1600200" cy="3937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1800"/>
              <a:t>15 24  </a:t>
            </a:r>
            <a:r>
              <a:rPr lang="en-US" altLang="en-US" sz="1800">
                <a:solidFill>
                  <a:schemeClr val="tx2"/>
                </a:solidFill>
              </a:rPr>
              <a:t>32</a:t>
            </a:r>
          </a:p>
        </p:txBody>
      </p:sp>
      <p:sp>
        <p:nvSpPr>
          <p:cNvPr id="10279" name="Oval 453"/>
          <p:cNvSpPr>
            <a:spLocks noChangeAspect="1" noChangeArrowheads="1"/>
          </p:cNvSpPr>
          <p:nvPr/>
        </p:nvSpPr>
        <p:spPr bwMode="auto">
          <a:xfrm>
            <a:off x="4824413" y="5076825"/>
            <a:ext cx="684212" cy="3937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1800"/>
              <a:t>12</a:t>
            </a:r>
          </a:p>
        </p:txBody>
      </p:sp>
      <p:sp>
        <p:nvSpPr>
          <p:cNvPr id="10280" name="Oval 454"/>
          <p:cNvSpPr>
            <a:spLocks noChangeAspect="1" noChangeArrowheads="1"/>
          </p:cNvSpPr>
          <p:nvPr/>
        </p:nvSpPr>
        <p:spPr bwMode="auto">
          <a:xfrm>
            <a:off x="6553200" y="5076825"/>
            <a:ext cx="1066800" cy="3937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1800"/>
              <a:t>27  30</a:t>
            </a:r>
          </a:p>
        </p:txBody>
      </p:sp>
      <p:sp>
        <p:nvSpPr>
          <p:cNvPr id="10281" name="Rectangle 455"/>
          <p:cNvSpPr>
            <a:spLocks noChangeAspect="1" noChangeArrowheads="1"/>
          </p:cNvSpPr>
          <p:nvPr/>
        </p:nvSpPr>
        <p:spPr bwMode="auto">
          <a:xfrm>
            <a:off x="6499225" y="5638800"/>
            <a:ext cx="182563" cy="13017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82" name="Rectangle 456"/>
          <p:cNvSpPr>
            <a:spLocks noChangeAspect="1" noChangeArrowheads="1"/>
          </p:cNvSpPr>
          <p:nvPr/>
        </p:nvSpPr>
        <p:spPr bwMode="auto">
          <a:xfrm>
            <a:off x="8424863" y="5638800"/>
            <a:ext cx="185737" cy="13017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83" name="Rectangle 457"/>
          <p:cNvSpPr>
            <a:spLocks noChangeAspect="1" noChangeArrowheads="1"/>
          </p:cNvSpPr>
          <p:nvPr/>
        </p:nvSpPr>
        <p:spPr bwMode="auto">
          <a:xfrm>
            <a:off x="4876800" y="5638800"/>
            <a:ext cx="128588" cy="13017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84" name="Rectangle 458"/>
          <p:cNvSpPr>
            <a:spLocks noChangeAspect="1" noChangeArrowheads="1"/>
          </p:cNvSpPr>
          <p:nvPr/>
        </p:nvSpPr>
        <p:spPr bwMode="auto">
          <a:xfrm>
            <a:off x="5281613" y="5638800"/>
            <a:ext cx="130175" cy="13017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0285" name="AutoShape 459"/>
          <p:cNvCxnSpPr>
            <a:cxnSpLocks noChangeAspect="1" noChangeShapeType="1"/>
            <a:stCxn id="10278" idx="5"/>
            <a:endCxn id="10310" idx="0"/>
          </p:cNvCxnSpPr>
          <p:nvPr/>
        </p:nvCxnSpPr>
        <p:spPr bwMode="auto">
          <a:xfrm>
            <a:off x="7461250" y="4613275"/>
            <a:ext cx="730250" cy="44450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86" name="Rectangle 460"/>
          <p:cNvSpPr>
            <a:spLocks noChangeAspect="1" noChangeArrowheads="1"/>
          </p:cNvSpPr>
          <p:nvPr/>
        </p:nvSpPr>
        <p:spPr bwMode="auto">
          <a:xfrm>
            <a:off x="6904038" y="5638800"/>
            <a:ext cx="182562" cy="13017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0287" name="AutoShape 461"/>
          <p:cNvCxnSpPr>
            <a:cxnSpLocks noChangeAspect="1" noChangeShapeType="1"/>
            <a:stCxn id="10281" idx="0"/>
            <a:endCxn id="10280" idx="3"/>
          </p:cNvCxnSpPr>
          <p:nvPr/>
        </p:nvCxnSpPr>
        <p:spPr bwMode="auto">
          <a:xfrm flipV="1">
            <a:off x="6591300" y="5432425"/>
            <a:ext cx="117475" cy="1968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88" name="AutoShape 462"/>
          <p:cNvCxnSpPr>
            <a:cxnSpLocks noChangeAspect="1" noChangeShapeType="1"/>
            <a:stCxn id="10310" idx="5"/>
            <a:endCxn id="10282" idx="0"/>
          </p:cNvCxnSpPr>
          <p:nvPr/>
        </p:nvCxnSpPr>
        <p:spPr bwMode="auto">
          <a:xfrm>
            <a:off x="8432800" y="5432425"/>
            <a:ext cx="85725" cy="1968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89" name="Oval 463"/>
          <p:cNvSpPr>
            <a:spLocks noChangeAspect="1" noChangeArrowheads="1"/>
          </p:cNvSpPr>
          <p:nvPr/>
        </p:nvSpPr>
        <p:spPr bwMode="auto">
          <a:xfrm>
            <a:off x="5635625" y="5076825"/>
            <a:ext cx="684213" cy="3937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1800"/>
              <a:t>18</a:t>
            </a:r>
          </a:p>
        </p:txBody>
      </p:sp>
      <p:sp>
        <p:nvSpPr>
          <p:cNvPr id="10290" name="Rectangle 464"/>
          <p:cNvSpPr>
            <a:spLocks noChangeAspect="1" noChangeArrowheads="1"/>
          </p:cNvSpPr>
          <p:nvPr/>
        </p:nvSpPr>
        <p:spPr bwMode="auto">
          <a:xfrm>
            <a:off x="5686425" y="5638800"/>
            <a:ext cx="130175" cy="13017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91" name="Rectangle 465"/>
          <p:cNvSpPr>
            <a:spLocks noChangeAspect="1" noChangeArrowheads="1"/>
          </p:cNvSpPr>
          <p:nvPr/>
        </p:nvSpPr>
        <p:spPr bwMode="auto">
          <a:xfrm>
            <a:off x="6091238" y="5638800"/>
            <a:ext cx="130175" cy="13017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0292" name="AutoShape 466"/>
          <p:cNvCxnSpPr>
            <a:cxnSpLocks noChangeAspect="1" noChangeShapeType="1"/>
            <a:stCxn id="10283" idx="0"/>
            <a:endCxn id="10279" idx="3"/>
          </p:cNvCxnSpPr>
          <p:nvPr/>
        </p:nvCxnSpPr>
        <p:spPr bwMode="auto">
          <a:xfrm flipH="1" flipV="1">
            <a:off x="4924425" y="5422900"/>
            <a:ext cx="17463" cy="2063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93" name="AutoShape 467"/>
          <p:cNvCxnSpPr>
            <a:cxnSpLocks noChangeAspect="1" noChangeShapeType="1"/>
            <a:stCxn id="10290" idx="0"/>
            <a:endCxn id="10289" idx="3"/>
          </p:cNvCxnSpPr>
          <p:nvPr/>
        </p:nvCxnSpPr>
        <p:spPr bwMode="auto">
          <a:xfrm flipH="1" flipV="1">
            <a:off x="5735638" y="5422900"/>
            <a:ext cx="15875" cy="2063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94" name="AutoShape 468"/>
          <p:cNvCxnSpPr>
            <a:cxnSpLocks noChangeAspect="1" noChangeShapeType="1"/>
            <a:stCxn id="10291" idx="0"/>
            <a:endCxn id="10289" idx="5"/>
          </p:cNvCxnSpPr>
          <p:nvPr/>
        </p:nvCxnSpPr>
        <p:spPr bwMode="auto">
          <a:xfrm flipV="1">
            <a:off x="6156325" y="5422900"/>
            <a:ext cx="63500" cy="2063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95" name="AutoShape 469"/>
          <p:cNvCxnSpPr>
            <a:cxnSpLocks noChangeAspect="1" noChangeShapeType="1"/>
            <a:stCxn id="10284" idx="0"/>
            <a:endCxn id="10279" idx="5"/>
          </p:cNvCxnSpPr>
          <p:nvPr/>
        </p:nvCxnSpPr>
        <p:spPr bwMode="auto">
          <a:xfrm flipV="1">
            <a:off x="5346700" y="5422900"/>
            <a:ext cx="61913" cy="2063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96" name="Rectangle 470"/>
          <p:cNvSpPr>
            <a:spLocks noChangeAspect="1" noChangeArrowheads="1"/>
          </p:cNvSpPr>
          <p:nvPr/>
        </p:nvSpPr>
        <p:spPr bwMode="auto">
          <a:xfrm>
            <a:off x="7307263" y="5638800"/>
            <a:ext cx="182562" cy="13017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0297" name="AutoShape 471"/>
          <p:cNvCxnSpPr>
            <a:cxnSpLocks noChangeShapeType="1"/>
            <a:stCxn id="10286" idx="0"/>
          </p:cNvCxnSpPr>
          <p:nvPr/>
        </p:nvCxnSpPr>
        <p:spPr bwMode="auto">
          <a:xfrm flipV="1">
            <a:off x="6996113" y="5461000"/>
            <a:ext cx="71437" cy="1682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98" name="AutoShape 472"/>
          <p:cNvCxnSpPr>
            <a:cxnSpLocks noChangeShapeType="1"/>
            <a:stCxn id="10296" idx="0"/>
            <a:endCxn id="10280" idx="5"/>
          </p:cNvCxnSpPr>
          <p:nvPr/>
        </p:nvCxnSpPr>
        <p:spPr bwMode="auto">
          <a:xfrm flipV="1">
            <a:off x="7399338" y="5432425"/>
            <a:ext cx="65087" cy="1968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99" name="AutoShape 473"/>
          <p:cNvCxnSpPr>
            <a:cxnSpLocks noChangeShapeType="1"/>
            <a:stCxn id="10289" idx="0"/>
          </p:cNvCxnSpPr>
          <p:nvPr/>
        </p:nvCxnSpPr>
        <p:spPr bwMode="auto">
          <a:xfrm flipV="1">
            <a:off x="5978525" y="4670425"/>
            <a:ext cx="746125" cy="396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00" name="AutoShape 474"/>
          <p:cNvCxnSpPr>
            <a:cxnSpLocks noChangeShapeType="1"/>
            <a:stCxn id="10279" idx="0"/>
            <a:endCxn id="10278" idx="3"/>
          </p:cNvCxnSpPr>
          <p:nvPr/>
        </p:nvCxnSpPr>
        <p:spPr bwMode="auto">
          <a:xfrm flipV="1">
            <a:off x="5167313" y="4613275"/>
            <a:ext cx="1163637" cy="454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301" name="Rectangle 475"/>
          <p:cNvSpPr>
            <a:spLocks noChangeAspect="1" noChangeArrowheads="1"/>
          </p:cNvSpPr>
          <p:nvPr/>
        </p:nvSpPr>
        <p:spPr bwMode="auto">
          <a:xfrm>
            <a:off x="7764463" y="5638800"/>
            <a:ext cx="180975" cy="13017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0302" name="AutoShape 476"/>
          <p:cNvCxnSpPr>
            <a:cxnSpLocks noChangeShapeType="1"/>
            <a:stCxn id="10301" idx="0"/>
            <a:endCxn id="10310" idx="3"/>
          </p:cNvCxnSpPr>
          <p:nvPr/>
        </p:nvCxnSpPr>
        <p:spPr bwMode="auto">
          <a:xfrm flipV="1">
            <a:off x="7854950" y="5432425"/>
            <a:ext cx="93663" cy="1968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303" name="Text Box 477"/>
          <p:cNvSpPr txBox="1">
            <a:spLocks noChangeArrowheads="1"/>
          </p:cNvSpPr>
          <p:nvPr/>
        </p:nvSpPr>
        <p:spPr bwMode="auto">
          <a:xfrm>
            <a:off x="7235825" y="4732338"/>
            <a:ext cx="3508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b="1" i="1">
                <a:solidFill>
                  <a:schemeClr val="tx2"/>
                </a:solidFill>
                <a:latin typeface="Times New Roman" charset="0"/>
              </a:rPr>
              <a:t>v</a:t>
            </a:r>
            <a:r>
              <a:rPr lang="en-US" altLang="en-US" i="1">
                <a:solidFill>
                  <a:schemeClr val="tx2"/>
                </a:solidFill>
                <a:latin typeface="Times New Roman" charset="0"/>
              </a:rPr>
              <a:t>'</a:t>
            </a:r>
          </a:p>
        </p:txBody>
      </p:sp>
      <p:sp>
        <p:nvSpPr>
          <p:cNvPr id="10304" name="Text Box 478"/>
          <p:cNvSpPr txBox="1">
            <a:spLocks noChangeArrowheads="1"/>
          </p:cNvSpPr>
          <p:nvPr/>
        </p:nvSpPr>
        <p:spPr bwMode="auto">
          <a:xfrm>
            <a:off x="5999163" y="3962400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b="1" i="1">
                <a:latin typeface="Times New Roman" charset="0"/>
              </a:rPr>
              <a:t>u</a:t>
            </a:r>
          </a:p>
        </p:txBody>
      </p:sp>
      <p:sp>
        <p:nvSpPr>
          <p:cNvPr id="10305" name="Text Box 479"/>
          <p:cNvSpPr txBox="1">
            <a:spLocks noChangeArrowheads="1"/>
          </p:cNvSpPr>
          <p:nvPr/>
        </p:nvSpPr>
        <p:spPr bwMode="auto">
          <a:xfrm>
            <a:off x="6396038" y="5688013"/>
            <a:ext cx="514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b="1" i="1">
                <a:latin typeface="Times New Roman" charset="0"/>
              </a:rPr>
              <a:t>v</a:t>
            </a:r>
            <a:r>
              <a:rPr lang="en-US" altLang="en-US" baseline="-25000">
                <a:latin typeface="Times New Roman" charset="0"/>
              </a:rPr>
              <a:t>1</a:t>
            </a:r>
          </a:p>
        </p:txBody>
      </p:sp>
      <p:sp>
        <p:nvSpPr>
          <p:cNvPr id="10306" name="Text Box 480"/>
          <p:cNvSpPr txBox="1">
            <a:spLocks noChangeArrowheads="1"/>
          </p:cNvSpPr>
          <p:nvPr/>
        </p:nvSpPr>
        <p:spPr bwMode="auto">
          <a:xfrm>
            <a:off x="6789738" y="5688013"/>
            <a:ext cx="5127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b="1" i="1">
                <a:latin typeface="Times New Roman" charset="0"/>
              </a:rPr>
              <a:t>v</a:t>
            </a:r>
            <a:r>
              <a:rPr lang="en-US" altLang="en-US" baseline="-25000">
                <a:latin typeface="Times New Roman" charset="0"/>
              </a:rPr>
              <a:t>2</a:t>
            </a:r>
          </a:p>
        </p:txBody>
      </p:sp>
      <p:sp>
        <p:nvSpPr>
          <p:cNvPr id="10307" name="Text Box 481"/>
          <p:cNvSpPr txBox="1">
            <a:spLocks noChangeArrowheads="1"/>
          </p:cNvSpPr>
          <p:nvPr/>
        </p:nvSpPr>
        <p:spPr bwMode="auto">
          <a:xfrm>
            <a:off x="7181850" y="5688013"/>
            <a:ext cx="514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b="1" i="1">
                <a:latin typeface="Times New Roman" charset="0"/>
              </a:rPr>
              <a:t>v</a:t>
            </a:r>
            <a:r>
              <a:rPr lang="en-US" altLang="en-US" baseline="-25000">
                <a:latin typeface="Times New Roman" charset="0"/>
              </a:rPr>
              <a:t>3</a:t>
            </a:r>
          </a:p>
        </p:txBody>
      </p:sp>
      <p:sp>
        <p:nvSpPr>
          <p:cNvPr id="10308" name="Text Box 482"/>
          <p:cNvSpPr txBox="1">
            <a:spLocks noChangeArrowheads="1"/>
          </p:cNvSpPr>
          <p:nvPr/>
        </p:nvSpPr>
        <p:spPr bwMode="auto">
          <a:xfrm>
            <a:off x="7627938" y="5688013"/>
            <a:ext cx="5127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b="1" i="1">
                <a:latin typeface="Times New Roman" charset="0"/>
              </a:rPr>
              <a:t>v</a:t>
            </a:r>
            <a:r>
              <a:rPr lang="en-US" altLang="en-US" baseline="-25000">
                <a:latin typeface="Times New Roman" charset="0"/>
              </a:rPr>
              <a:t>4</a:t>
            </a:r>
          </a:p>
        </p:txBody>
      </p:sp>
      <p:sp>
        <p:nvSpPr>
          <p:cNvPr id="10309" name="Text Box 483"/>
          <p:cNvSpPr txBox="1">
            <a:spLocks noChangeArrowheads="1"/>
          </p:cNvSpPr>
          <p:nvPr/>
        </p:nvSpPr>
        <p:spPr bwMode="auto">
          <a:xfrm>
            <a:off x="8248650" y="5688013"/>
            <a:ext cx="514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b="1" i="1">
                <a:latin typeface="Times New Roman" charset="0"/>
              </a:rPr>
              <a:t>v</a:t>
            </a:r>
            <a:r>
              <a:rPr lang="en-US" altLang="en-US" baseline="-25000">
                <a:latin typeface="Times New Roman" charset="0"/>
              </a:rPr>
              <a:t>5</a:t>
            </a:r>
          </a:p>
        </p:txBody>
      </p:sp>
      <p:sp>
        <p:nvSpPr>
          <p:cNvPr id="10310" name="Oval 486"/>
          <p:cNvSpPr>
            <a:spLocks noChangeAspect="1" noChangeArrowheads="1"/>
          </p:cNvSpPr>
          <p:nvPr/>
        </p:nvSpPr>
        <p:spPr bwMode="auto">
          <a:xfrm>
            <a:off x="7848600" y="5076825"/>
            <a:ext cx="684213" cy="3937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sz="1800"/>
              <a:t>35</a:t>
            </a:r>
          </a:p>
        </p:txBody>
      </p:sp>
      <p:cxnSp>
        <p:nvCxnSpPr>
          <p:cNvPr id="10311" name="AutoShape 487"/>
          <p:cNvCxnSpPr>
            <a:cxnSpLocks noChangeAspect="1" noChangeShapeType="1"/>
            <a:endCxn id="10280" idx="0"/>
          </p:cNvCxnSpPr>
          <p:nvPr/>
        </p:nvCxnSpPr>
        <p:spPr bwMode="auto">
          <a:xfrm>
            <a:off x="6886575" y="4651375"/>
            <a:ext cx="200025" cy="40640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312" name="Text Box 488"/>
          <p:cNvSpPr txBox="1">
            <a:spLocks noChangeArrowheads="1"/>
          </p:cNvSpPr>
          <p:nvPr/>
        </p:nvSpPr>
        <p:spPr bwMode="auto">
          <a:xfrm>
            <a:off x="8151813" y="4732338"/>
            <a:ext cx="482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n-US" b="1" i="1">
                <a:solidFill>
                  <a:schemeClr val="tx2"/>
                </a:solidFill>
                <a:latin typeface="Times New Roman" charset="0"/>
              </a:rPr>
              <a:t>v</a:t>
            </a:r>
            <a:r>
              <a:rPr lang="en-US" altLang="en-US" i="1">
                <a:solidFill>
                  <a:schemeClr val="tx2"/>
                </a:solidFill>
                <a:latin typeface="Times New Roman" charset="0"/>
              </a:rPr>
              <a:t>"</a:t>
            </a:r>
          </a:p>
        </p:txBody>
      </p:sp>
      <p:sp>
        <p:nvSpPr>
          <p:cNvPr id="10313" name="AutoShape 489"/>
          <p:cNvSpPr>
            <a:spLocks noChangeArrowheads="1"/>
          </p:cNvSpPr>
          <p:nvPr/>
        </p:nvSpPr>
        <p:spPr bwMode="auto">
          <a:xfrm>
            <a:off x="4114800" y="4495800"/>
            <a:ext cx="633413" cy="314325"/>
          </a:xfrm>
          <a:prstGeom prst="rightArrow">
            <a:avLst>
              <a:gd name="adj1" fmla="val 50000"/>
              <a:gd name="adj2" fmla="val 50379"/>
            </a:avLst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903749F-3842-4CDA-A45E-FEEB9ACCE00B}" type="slidenum">
              <a:rPr lang="ko-KR" altLang="en-US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44161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Analysis of Insertion</a:t>
            </a:r>
          </a:p>
        </p:txBody>
      </p:sp>
      <p:sp>
        <p:nvSpPr>
          <p:cNvPr id="11269" name="Rectangle 3" descr="Rectangle: Click to edit Master text styles&#13;&#10;Second level&#13;&#10;Third level&#13;&#10;Fourth level&#13;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771525" y="1752600"/>
            <a:ext cx="4495800" cy="44196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US" altLang="en-US" sz="2400" b="1">
                <a:solidFill>
                  <a:srgbClr val="000000"/>
                </a:solidFill>
                <a:latin typeface="Times New Roman" charset="0"/>
              </a:rPr>
              <a:t>Algorithm</a:t>
            </a:r>
            <a:r>
              <a:rPr lang="en-US" altLang="en-US" sz="2400">
                <a:solidFill>
                  <a:schemeClr val="tx2"/>
                </a:solidFill>
                <a:latin typeface="Times New Roman" charset="0"/>
              </a:rPr>
              <a:t> </a:t>
            </a:r>
            <a:r>
              <a:rPr lang="en-US" altLang="en-US" sz="2400" b="1" i="1">
                <a:solidFill>
                  <a:schemeClr val="tx2"/>
                </a:solidFill>
                <a:latin typeface="Times New Roman" charset="0"/>
              </a:rPr>
              <a:t>put</a:t>
            </a:r>
            <a:r>
              <a:rPr lang="en-US" altLang="en-US" sz="2400">
                <a:solidFill>
                  <a:schemeClr val="tx2"/>
                </a:solidFill>
                <a:latin typeface="Times New Roman" charset="0"/>
              </a:rPr>
              <a:t>(</a:t>
            </a:r>
            <a:r>
              <a:rPr lang="en-US" altLang="en-US" sz="2400" b="1" i="1">
                <a:solidFill>
                  <a:schemeClr val="tx2"/>
                </a:solidFill>
                <a:latin typeface="Times New Roman" charset="0"/>
              </a:rPr>
              <a:t>k</a:t>
            </a:r>
            <a:r>
              <a:rPr lang="en-US" altLang="en-US" sz="2400">
                <a:solidFill>
                  <a:schemeClr val="tx2"/>
                </a:solidFill>
                <a:latin typeface="Times New Roman" charset="0"/>
              </a:rPr>
              <a:t>, </a:t>
            </a:r>
            <a:r>
              <a:rPr lang="en-US" altLang="en-US" sz="2400" b="1" i="1">
                <a:solidFill>
                  <a:schemeClr val="tx2"/>
                </a:solidFill>
                <a:latin typeface="Times New Roman" charset="0"/>
              </a:rPr>
              <a:t>o</a:t>
            </a:r>
            <a:r>
              <a:rPr lang="en-US" altLang="en-US" sz="2400">
                <a:solidFill>
                  <a:schemeClr val="tx2"/>
                </a:solidFill>
                <a:latin typeface="Times New Roman" charset="0"/>
              </a:rPr>
              <a:t>)</a:t>
            </a:r>
          </a:p>
          <a:p>
            <a:pPr eaLnBrk="1" hangingPunct="1">
              <a:buFont typeface="Wingdings" charset="2"/>
              <a:buNone/>
            </a:pPr>
            <a:r>
              <a:rPr lang="en-US" altLang="en-US" sz="2400">
                <a:latin typeface="Times New Roman" charset="0"/>
              </a:rPr>
              <a:t>1.	We search for key </a:t>
            </a:r>
            <a:r>
              <a:rPr lang="en-US" altLang="en-US" sz="2400" b="1" i="1">
                <a:latin typeface="Times New Roman" charset="0"/>
              </a:rPr>
              <a:t>k</a:t>
            </a:r>
            <a:r>
              <a:rPr lang="en-US" altLang="en-US" sz="2400">
                <a:latin typeface="Times New Roman" charset="0"/>
              </a:rPr>
              <a:t> to locate the insertion node </a:t>
            </a:r>
            <a:r>
              <a:rPr lang="en-US" altLang="en-US" sz="2400" b="1" i="1">
                <a:latin typeface="Times New Roman" charset="0"/>
              </a:rPr>
              <a:t>v</a:t>
            </a:r>
            <a:endParaRPr lang="en-US" altLang="en-US" sz="2400">
              <a:latin typeface="Times New Roman" charset="0"/>
            </a:endParaRPr>
          </a:p>
          <a:p>
            <a:pPr eaLnBrk="1" hangingPunct="1">
              <a:buFont typeface="Wingdings" charset="2"/>
              <a:buNone/>
            </a:pPr>
            <a:r>
              <a:rPr lang="en-US" altLang="en-US" sz="2400">
                <a:latin typeface="Times New Roman" charset="0"/>
              </a:rPr>
              <a:t>2.	We add the new entry (</a:t>
            </a:r>
            <a:r>
              <a:rPr lang="en-US" altLang="en-US" sz="2400" b="1" i="1">
                <a:latin typeface="Times New Roman" charset="0"/>
              </a:rPr>
              <a:t>k</a:t>
            </a:r>
            <a:r>
              <a:rPr lang="en-US" altLang="en-US" sz="2400">
                <a:latin typeface="Times New Roman" charset="0"/>
              </a:rPr>
              <a:t>, </a:t>
            </a:r>
            <a:r>
              <a:rPr lang="en-US" altLang="en-US" sz="2400" b="1" i="1">
                <a:latin typeface="Times New Roman" charset="0"/>
              </a:rPr>
              <a:t>o</a:t>
            </a:r>
            <a:r>
              <a:rPr lang="en-US" altLang="en-US" sz="2400">
                <a:latin typeface="Times New Roman" charset="0"/>
              </a:rPr>
              <a:t>) at node </a:t>
            </a:r>
            <a:r>
              <a:rPr lang="en-US" altLang="en-US" sz="2400" b="1" i="1">
                <a:latin typeface="Times New Roman" charset="0"/>
              </a:rPr>
              <a:t>v</a:t>
            </a:r>
          </a:p>
          <a:p>
            <a:pPr eaLnBrk="1" hangingPunct="1">
              <a:buFont typeface="Wingdings" charset="2"/>
              <a:buNone/>
            </a:pPr>
            <a:r>
              <a:rPr lang="en-US" altLang="en-US" sz="2400">
                <a:latin typeface="Times New Roman" charset="0"/>
              </a:rPr>
              <a:t>3. </a:t>
            </a:r>
            <a:r>
              <a:rPr lang="en-US" altLang="en-US" sz="2400" b="1">
                <a:solidFill>
                  <a:srgbClr val="000000"/>
                </a:solidFill>
                <a:latin typeface="Times New Roman" charset="0"/>
              </a:rPr>
              <a:t>while</a:t>
            </a:r>
            <a:r>
              <a:rPr lang="en-US" altLang="en-US" sz="2400">
                <a:latin typeface="Times New Roman" charset="0"/>
              </a:rPr>
              <a:t> </a:t>
            </a:r>
            <a:r>
              <a:rPr lang="en-US" altLang="en-US" sz="2400" b="1" i="1">
                <a:latin typeface="Times New Roman" charset="0"/>
              </a:rPr>
              <a:t>overflow</a:t>
            </a:r>
            <a:r>
              <a:rPr lang="en-US" altLang="en-US" sz="2400">
                <a:latin typeface="Times New Roman" charset="0"/>
              </a:rPr>
              <a:t>(</a:t>
            </a:r>
            <a:r>
              <a:rPr lang="en-US" altLang="en-US" sz="2400" b="1" i="1">
                <a:latin typeface="Times New Roman" charset="0"/>
              </a:rPr>
              <a:t>v</a:t>
            </a:r>
            <a:r>
              <a:rPr lang="en-US" altLang="en-US" sz="2400">
                <a:latin typeface="Times New Roman" charset="0"/>
              </a:rPr>
              <a:t>)</a:t>
            </a:r>
          </a:p>
          <a:p>
            <a:pPr lvl="1" eaLnBrk="1" hangingPunct="1">
              <a:buFont typeface="Wingdings" charset="2"/>
              <a:buNone/>
            </a:pPr>
            <a:r>
              <a:rPr lang="en-US" altLang="en-US" b="1">
                <a:solidFill>
                  <a:srgbClr val="000000"/>
                </a:solidFill>
                <a:latin typeface="Times New Roman" charset="0"/>
              </a:rPr>
              <a:t>if </a:t>
            </a:r>
            <a:r>
              <a:rPr lang="en-US" altLang="en-US" b="1" i="1">
                <a:latin typeface="Times New Roman" charset="0"/>
              </a:rPr>
              <a:t>isRoot</a:t>
            </a:r>
            <a:r>
              <a:rPr lang="en-US" altLang="en-US">
                <a:latin typeface="Times New Roman" charset="0"/>
              </a:rPr>
              <a:t>(</a:t>
            </a:r>
            <a:r>
              <a:rPr lang="en-US" altLang="en-US" b="1" i="1">
                <a:latin typeface="Times New Roman" charset="0"/>
              </a:rPr>
              <a:t>v</a:t>
            </a:r>
            <a:r>
              <a:rPr lang="en-US" altLang="en-US">
                <a:latin typeface="Times New Roman" charset="0"/>
              </a:rPr>
              <a:t>)</a:t>
            </a:r>
          </a:p>
          <a:p>
            <a:pPr lvl="1" eaLnBrk="1" hangingPunct="1">
              <a:buFont typeface="Wingdings" charset="2"/>
              <a:buNone/>
            </a:pPr>
            <a:r>
              <a:rPr lang="en-US" altLang="en-US">
                <a:latin typeface="Times New Roman" charset="0"/>
              </a:rPr>
              <a:t>	 create a new empty root above </a:t>
            </a:r>
            <a:r>
              <a:rPr lang="en-US" altLang="en-US" b="1" i="1">
                <a:latin typeface="Times New Roman" charset="0"/>
              </a:rPr>
              <a:t>v</a:t>
            </a:r>
            <a:endParaRPr lang="en-US" altLang="en-US">
              <a:latin typeface="Times New Roman" charset="0"/>
            </a:endParaRPr>
          </a:p>
          <a:p>
            <a:pPr lvl="1" eaLnBrk="1" hangingPunct="1">
              <a:buFont typeface="Wingdings" charset="2"/>
              <a:buNone/>
            </a:pPr>
            <a:r>
              <a:rPr lang="en-US" altLang="en-US" b="1" i="1">
                <a:latin typeface="Times New Roman" charset="0"/>
              </a:rPr>
              <a:t>v </a:t>
            </a:r>
            <a:r>
              <a:rPr lang="en-US" altLang="en-US">
                <a:latin typeface="Times New Roman" charset="0"/>
                <a:sym typeface="Symbol" charset="2"/>
              </a:rPr>
              <a:t></a:t>
            </a:r>
            <a:r>
              <a:rPr lang="en-US" altLang="en-US" b="1" i="1">
                <a:latin typeface="Times New Roman" charset="0"/>
              </a:rPr>
              <a:t> split</a:t>
            </a:r>
            <a:r>
              <a:rPr lang="en-US" altLang="en-US">
                <a:latin typeface="Times New Roman" charset="0"/>
              </a:rPr>
              <a:t>(</a:t>
            </a:r>
            <a:r>
              <a:rPr lang="en-US" altLang="en-US" b="1" i="1">
                <a:latin typeface="Times New Roman" charset="0"/>
              </a:rPr>
              <a:t>v</a:t>
            </a:r>
            <a:r>
              <a:rPr lang="en-US" altLang="en-US">
                <a:latin typeface="Times New Roman" charset="0"/>
              </a:rPr>
              <a:t>)</a:t>
            </a:r>
          </a:p>
        </p:txBody>
      </p:sp>
      <p:sp>
        <p:nvSpPr>
          <p:cNvPr id="11270" name="Rectangle 4" descr="Rectangle: Click to edit Master text styles&#13;&#10;Second level&#13;&#10;Third level&#13;&#10;Fourth level&#13;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5410200" y="1752600"/>
            <a:ext cx="3352800" cy="4648200"/>
          </a:xfrm>
        </p:spPr>
        <p:txBody>
          <a:bodyPr/>
          <a:lstStyle/>
          <a:p>
            <a:pPr eaLnBrk="1" hangingPunct="1"/>
            <a:r>
              <a:rPr lang="en-US" altLang="en-US" sz="2000"/>
              <a:t>Let </a:t>
            </a:r>
            <a:r>
              <a:rPr lang="en-US" altLang="en-US" sz="2000" b="1" i="1">
                <a:latin typeface="Times New Roman" charset="0"/>
              </a:rPr>
              <a:t>T</a:t>
            </a:r>
            <a:r>
              <a:rPr lang="en-US" altLang="en-US" sz="2000"/>
              <a:t> be a (2,4) tree with </a:t>
            </a:r>
            <a:r>
              <a:rPr lang="en-US" altLang="en-US" sz="2000" b="1" i="1">
                <a:latin typeface="Times New Roman" charset="0"/>
              </a:rPr>
              <a:t>n</a:t>
            </a:r>
            <a:r>
              <a:rPr lang="en-US" altLang="en-US" sz="2000"/>
              <a:t> items</a:t>
            </a:r>
          </a:p>
          <a:p>
            <a:pPr lvl="1" eaLnBrk="1" hangingPunct="1"/>
            <a:r>
              <a:rPr lang="en-US" altLang="en-US" sz="1800"/>
              <a:t>Tree </a:t>
            </a:r>
            <a:r>
              <a:rPr lang="en-US" altLang="en-US" sz="1800" b="1" i="1">
                <a:latin typeface="Times New Roman" charset="0"/>
              </a:rPr>
              <a:t>T</a:t>
            </a:r>
            <a:r>
              <a:rPr lang="en-US" altLang="en-US" sz="1800"/>
              <a:t> has</a:t>
            </a:r>
            <a:r>
              <a:rPr lang="en-US" altLang="en-US" sz="1800" b="1" i="1">
                <a:latin typeface="Times New Roman" charset="0"/>
              </a:rPr>
              <a:t> O</a:t>
            </a:r>
            <a:r>
              <a:rPr lang="en-US" altLang="en-US" sz="1800">
                <a:latin typeface="Times New Roman" charset="0"/>
              </a:rPr>
              <a:t>(log </a:t>
            </a:r>
            <a:r>
              <a:rPr lang="en-US" altLang="en-US" sz="1800" b="1" i="1">
                <a:latin typeface="Times New Roman" charset="0"/>
              </a:rPr>
              <a:t>n</a:t>
            </a:r>
            <a:r>
              <a:rPr lang="en-US" altLang="en-US" sz="1800">
                <a:latin typeface="Times New Roman" charset="0"/>
              </a:rPr>
              <a:t>) </a:t>
            </a:r>
            <a:r>
              <a:rPr lang="en-US" altLang="en-US" sz="1800"/>
              <a:t>height</a:t>
            </a:r>
            <a:r>
              <a:rPr lang="en-US" altLang="en-US" sz="1800" b="1" i="1">
                <a:latin typeface="Times New Roman" charset="0"/>
              </a:rPr>
              <a:t> </a:t>
            </a:r>
            <a:endParaRPr lang="en-US" altLang="en-US" sz="1800"/>
          </a:p>
          <a:p>
            <a:pPr lvl="1" eaLnBrk="1" hangingPunct="1"/>
            <a:r>
              <a:rPr lang="en-US" altLang="en-US" sz="1800"/>
              <a:t>Step 1 takes </a:t>
            </a:r>
            <a:r>
              <a:rPr lang="en-US" altLang="en-US" sz="1800" b="1" i="1">
                <a:latin typeface="Times New Roman" charset="0"/>
              </a:rPr>
              <a:t>O</a:t>
            </a:r>
            <a:r>
              <a:rPr lang="en-US" altLang="en-US" sz="1800">
                <a:latin typeface="Times New Roman" charset="0"/>
              </a:rPr>
              <a:t>(log </a:t>
            </a:r>
            <a:r>
              <a:rPr lang="en-US" altLang="en-US" sz="1800" b="1" i="1">
                <a:latin typeface="Times New Roman" charset="0"/>
              </a:rPr>
              <a:t>n</a:t>
            </a:r>
            <a:r>
              <a:rPr lang="en-US" altLang="en-US" sz="1800">
                <a:latin typeface="Times New Roman" charset="0"/>
              </a:rPr>
              <a:t>)</a:t>
            </a:r>
            <a:r>
              <a:rPr lang="en-US" altLang="en-US" sz="1800"/>
              <a:t> time because we visit </a:t>
            </a:r>
            <a:r>
              <a:rPr lang="en-US" altLang="en-US" sz="1800" b="1" i="1">
                <a:latin typeface="Times New Roman" charset="0"/>
              </a:rPr>
              <a:t>O</a:t>
            </a:r>
            <a:r>
              <a:rPr lang="en-US" altLang="en-US" sz="1800">
                <a:latin typeface="Times New Roman" charset="0"/>
              </a:rPr>
              <a:t>(log </a:t>
            </a:r>
            <a:r>
              <a:rPr lang="en-US" altLang="en-US" sz="1800" b="1" i="1">
                <a:latin typeface="Times New Roman" charset="0"/>
              </a:rPr>
              <a:t>n</a:t>
            </a:r>
            <a:r>
              <a:rPr lang="en-US" altLang="en-US" sz="1800">
                <a:latin typeface="Times New Roman" charset="0"/>
              </a:rPr>
              <a:t>)</a:t>
            </a:r>
            <a:r>
              <a:rPr lang="en-US" altLang="en-US" sz="1800"/>
              <a:t> nodes</a:t>
            </a:r>
          </a:p>
          <a:p>
            <a:pPr lvl="1" eaLnBrk="1" hangingPunct="1"/>
            <a:r>
              <a:rPr lang="en-US" altLang="en-US" sz="1800"/>
              <a:t>Step 2 takes </a:t>
            </a:r>
            <a:r>
              <a:rPr lang="en-US" altLang="en-US" sz="1800" b="1" i="1">
                <a:latin typeface="Times New Roman" charset="0"/>
              </a:rPr>
              <a:t>O</a:t>
            </a:r>
            <a:r>
              <a:rPr lang="en-US" altLang="en-US" sz="1800">
                <a:latin typeface="Times New Roman" charset="0"/>
              </a:rPr>
              <a:t>(1)</a:t>
            </a:r>
            <a:r>
              <a:rPr lang="en-US" altLang="en-US" sz="1800"/>
              <a:t> time</a:t>
            </a:r>
          </a:p>
          <a:p>
            <a:pPr lvl="1" eaLnBrk="1" hangingPunct="1"/>
            <a:r>
              <a:rPr lang="en-US" altLang="en-US" sz="1800"/>
              <a:t>Step 3 takes </a:t>
            </a:r>
            <a:r>
              <a:rPr lang="en-US" altLang="en-US" sz="1800" b="1" i="1">
                <a:latin typeface="Times New Roman" charset="0"/>
              </a:rPr>
              <a:t>O</a:t>
            </a:r>
            <a:r>
              <a:rPr lang="en-US" altLang="en-US" sz="1800">
                <a:latin typeface="Times New Roman" charset="0"/>
              </a:rPr>
              <a:t>(log </a:t>
            </a:r>
            <a:r>
              <a:rPr lang="en-US" altLang="en-US" sz="1800" b="1" i="1">
                <a:latin typeface="Times New Roman" charset="0"/>
              </a:rPr>
              <a:t>n</a:t>
            </a:r>
            <a:r>
              <a:rPr lang="en-US" altLang="en-US" sz="1800">
                <a:latin typeface="Times New Roman" charset="0"/>
              </a:rPr>
              <a:t>)</a:t>
            </a:r>
            <a:r>
              <a:rPr lang="en-US" altLang="en-US" sz="1800"/>
              <a:t> time because each split takes </a:t>
            </a:r>
            <a:r>
              <a:rPr lang="en-US" altLang="en-US" sz="1800" b="1" i="1">
                <a:latin typeface="Times New Roman" charset="0"/>
              </a:rPr>
              <a:t>O</a:t>
            </a:r>
            <a:r>
              <a:rPr lang="en-US" altLang="en-US" sz="1800">
                <a:latin typeface="Times New Roman" charset="0"/>
              </a:rPr>
              <a:t>(1)</a:t>
            </a:r>
            <a:r>
              <a:rPr lang="en-US" altLang="en-US" sz="1800"/>
              <a:t> time and we perform </a:t>
            </a:r>
            <a:r>
              <a:rPr lang="en-US" altLang="en-US" sz="1800" b="1" i="1">
                <a:latin typeface="Times New Roman" charset="0"/>
              </a:rPr>
              <a:t>O</a:t>
            </a:r>
            <a:r>
              <a:rPr lang="en-US" altLang="en-US" sz="1800">
                <a:latin typeface="Times New Roman" charset="0"/>
              </a:rPr>
              <a:t>(log </a:t>
            </a:r>
            <a:r>
              <a:rPr lang="en-US" altLang="en-US" sz="1800" b="1" i="1">
                <a:latin typeface="Times New Roman" charset="0"/>
              </a:rPr>
              <a:t>n</a:t>
            </a:r>
            <a:r>
              <a:rPr lang="en-US" altLang="en-US" sz="1800">
                <a:latin typeface="Times New Roman" charset="0"/>
              </a:rPr>
              <a:t>) </a:t>
            </a:r>
            <a:r>
              <a:rPr lang="en-US" altLang="en-US" sz="1800"/>
              <a:t>splits</a:t>
            </a:r>
          </a:p>
          <a:p>
            <a:pPr eaLnBrk="1" hangingPunct="1"/>
            <a:r>
              <a:rPr lang="en-US" altLang="en-US" sz="2000"/>
              <a:t>Thus, an insertion in a (2,4) tree takes </a:t>
            </a:r>
            <a:r>
              <a:rPr lang="en-US" altLang="en-US" sz="2000" b="1" i="1">
                <a:latin typeface="Times New Roman" charset="0"/>
              </a:rPr>
              <a:t>O</a:t>
            </a:r>
            <a:r>
              <a:rPr lang="en-US" altLang="en-US" sz="2000">
                <a:latin typeface="Times New Roman" charset="0"/>
              </a:rPr>
              <a:t>(log </a:t>
            </a:r>
            <a:r>
              <a:rPr lang="en-US" altLang="en-US" sz="2000" b="1" i="1">
                <a:latin typeface="Times New Roman" charset="0"/>
              </a:rPr>
              <a:t>n</a:t>
            </a:r>
            <a:r>
              <a:rPr lang="en-US" altLang="en-US" sz="2000">
                <a:latin typeface="Times New Roman" charset="0"/>
              </a:rPr>
              <a:t>)</a:t>
            </a:r>
            <a:r>
              <a:rPr lang="en-US" altLang="en-US" sz="2000"/>
              <a:t> time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F849DB9-758D-4A23-930A-3B6D36D854FF}" type="slidenum">
              <a:rPr lang="ko-KR" altLang="en-US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47141912"/>
      </p:ext>
    </p:extLst>
  </p:cSld>
  <p:clrMapOvr>
    <a:masterClrMapping/>
  </p:clrMapOvr>
</p:sld>
</file>

<file path=ppt/theme/theme1.xml><?xml version="1.0" encoding="utf-8"?>
<a:theme xmlns:a="http://schemas.openxmlformats.org/drawingml/2006/main" name="1_Blueprint">
  <a:themeElements>
    <a:clrScheme name="">
      <a:dk1>
        <a:srgbClr val="40458C"/>
      </a:dk1>
      <a:lt1>
        <a:srgbClr val="FFFFFF"/>
      </a:lt1>
      <a:dk2>
        <a:srgbClr val="BE2D00"/>
      </a:dk2>
      <a:lt2>
        <a:srgbClr val="B7C1EB"/>
      </a:lt2>
      <a:accent1>
        <a:srgbClr val="ECD882"/>
      </a:accent1>
      <a:accent2>
        <a:srgbClr val="577052"/>
      </a:accent2>
      <a:accent3>
        <a:srgbClr val="FFFFFF"/>
      </a:accent3>
      <a:accent4>
        <a:srgbClr val="353A77"/>
      </a:accent4>
      <a:accent5>
        <a:srgbClr val="F4E9C1"/>
      </a:accent5>
      <a:accent6>
        <a:srgbClr val="4E6549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2740</TotalTime>
  <Words>1291</Words>
  <Application>Microsoft Macintosh PowerPoint</Application>
  <PresentationFormat>화면 슬라이드 쇼(4:3)</PresentationFormat>
  <Paragraphs>253</Paragraphs>
  <Slides>15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2" baseType="lpstr">
      <vt:lpstr>Calibri</vt:lpstr>
      <vt:lpstr>Courier New</vt:lpstr>
      <vt:lpstr>Symbol</vt:lpstr>
      <vt:lpstr>Tahoma</vt:lpstr>
      <vt:lpstr>Times New Roman</vt:lpstr>
      <vt:lpstr>Wingdings</vt:lpstr>
      <vt:lpstr>1_Blueprint</vt:lpstr>
      <vt:lpstr>(2,4) Trees: Very Briefly</vt:lpstr>
      <vt:lpstr>Multi-Way Search Tree</vt:lpstr>
      <vt:lpstr>Multi-Way Inorder Traversal</vt:lpstr>
      <vt:lpstr>Multi-Way Searching</vt:lpstr>
      <vt:lpstr>(2,4) Trees</vt:lpstr>
      <vt:lpstr>Height of a (2,4) Tree</vt:lpstr>
      <vt:lpstr>Insertion</vt:lpstr>
      <vt:lpstr>Overflow and Split</vt:lpstr>
      <vt:lpstr>Analysis of Insertion</vt:lpstr>
      <vt:lpstr>Deletion</vt:lpstr>
      <vt:lpstr>Underflow and Fusion</vt:lpstr>
      <vt:lpstr>Underflow and Transfer</vt:lpstr>
      <vt:lpstr>Analysis of Deletion</vt:lpstr>
      <vt:lpstr>Comparison of Map Implementations</vt:lpstr>
      <vt:lpstr>PowerPoint 프레젠테이션</vt:lpstr>
    </vt:vector>
  </TitlesOfParts>
  <Company>Brown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Algorithms</dc:title>
  <dc:creator>Roberto Tamassia</dc:creator>
  <cp:lastModifiedBy>Microsoft Office User</cp:lastModifiedBy>
  <cp:revision>334</cp:revision>
  <cp:lastPrinted>2017-10-25T04:02:14Z</cp:lastPrinted>
  <dcterms:created xsi:type="dcterms:W3CDTF">2002-01-21T02:22:10Z</dcterms:created>
  <dcterms:modified xsi:type="dcterms:W3CDTF">2021-02-23T01:20:17Z</dcterms:modified>
</cp:coreProperties>
</file>