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6"/>
  </p:notesMasterIdLst>
  <p:handoutMasterIdLst>
    <p:handoutMasterId r:id="rId187"/>
  </p:handoutMasterIdLst>
  <p:sldIdLst>
    <p:sldId id="273" r:id="rId2"/>
    <p:sldId id="337" r:id="rId3"/>
    <p:sldId id="463" r:id="rId4"/>
    <p:sldId id="334" r:id="rId5"/>
    <p:sldId id="351" r:id="rId6"/>
    <p:sldId id="352" r:id="rId7"/>
    <p:sldId id="338" r:id="rId8"/>
    <p:sldId id="512" r:id="rId9"/>
    <p:sldId id="340" r:id="rId10"/>
    <p:sldId id="339" r:id="rId11"/>
    <p:sldId id="462" r:id="rId12"/>
    <p:sldId id="341" r:id="rId13"/>
    <p:sldId id="342" r:id="rId14"/>
    <p:sldId id="343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483" r:id="rId23"/>
    <p:sldId id="484" r:id="rId24"/>
    <p:sldId id="353" r:id="rId25"/>
    <p:sldId id="296" r:id="rId26"/>
    <p:sldId id="278" r:id="rId27"/>
    <p:sldId id="281" r:id="rId28"/>
    <p:sldId id="304" r:id="rId29"/>
    <p:sldId id="305" r:id="rId30"/>
    <p:sldId id="306" r:id="rId31"/>
    <p:sldId id="282" r:id="rId32"/>
    <p:sldId id="284" r:id="rId33"/>
    <p:sldId id="285" r:id="rId34"/>
    <p:sldId id="286" r:id="rId35"/>
    <p:sldId id="287" r:id="rId36"/>
    <p:sldId id="288" r:id="rId37"/>
    <p:sldId id="294" r:id="rId38"/>
    <p:sldId id="295" r:id="rId39"/>
    <p:sldId id="301" r:id="rId40"/>
    <p:sldId id="302" r:id="rId41"/>
    <p:sldId id="303" r:id="rId42"/>
    <p:sldId id="335" r:id="rId43"/>
    <p:sldId id="331" r:id="rId44"/>
    <p:sldId id="332" r:id="rId45"/>
    <p:sldId id="356" r:id="rId46"/>
    <p:sldId id="464" r:id="rId47"/>
    <p:sldId id="333" r:id="rId48"/>
    <p:sldId id="452" r:id="rId49"/>
    <p:sldId id="453" r:id="rId50"/>
    <p:sldId id="454" r:id="rId51"/>
    <p:sldId id="455" r:id="rId52"/>
    <p:sldId id="456" r:id="rId53"/>
    <p:sldId id="457" r:id="rId54"/>
    <p:sldId id="459" r:id="rId55"/>
    <p:sldId id="460" r:id="rId56"/>
    <p:sldId id="461" r:id="rId57"/>
    <p:sldId id="355" r:id="rId58"/>
    <p:sldId id="307" r:id="rId59"/>
    <p:sldId id="308" r:id="rId60"/>
    <p:sldId id="354" r:id="rId61"/>
    <p:sldId id="309" r:id="rId62"/>
    <p:sldId id="465" r:id="rId63"/>
    <p:sldId id="310" r:id="rId64"/>
    <p:sldId id="380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36" r:id="rId73"/>
    <p:sldId id="326" r:id="rId74"/>
    <p:sldId id="359" r:id="rId75"/>
    <p:sldId id="360" r:id="rId76"/>
    <p:sldId id="485" r:id="rId77"/>
    <p:sldId id="474" r:id="rId78"/>
    <p:sldId id="475" r:id="rId79"/>
    <p:sldId id="476" r:id="rId80"/>
    <p:sldId id="477" r:id="rId81"/>
    <p:sldId id="468" r:id="rId82"/>
    <p:sldId id="469" r:id="rId83"/>
    <p:sldId id="478" r:id="rId84"/>
    <p:sldId id="479" r:id="rId85"/>
    <p:sldId id="368" r:id="rId86"/>
    <p:sldId id="381" r:id="rId87"/>
    <p:sldId id="382" r:id="rId88"/>
    <p:sldId id="383" r:id="rId89"/>
    <p:sldId id="384" r:id="rId90"/>
    <p:sldId id="385" r:id="rId91"/>
    <p:sldId id="386" r:id="rId92"/>
    <p:sldId id="387" r:id="rId93"/>
    <p:sldId id="487" r:id="rId94"/>
    <p:sldId id="388" r:id="rId95"/>
    <p:sldId id="389" r:id="rId96"/>
    <p:sldId id="390" r:id="rId97"/>
    <p:sldId id="517" r:id="rId98"/>
    <p:sldId id="391" r:id="rId99"/>
    <p:sldId id="392" r:id="rId100"/>
    <p:sldId id="393" r:id="rId101"/>
    <p:sldId id="394" r:id="rId102"/>
    <p:sldId id="518" r:id="rId103"/>
    <p:sldId id="519" r:id="rId104"/>
    <p:sldId id="520" r:id="rId105"/>
    <p:sldId id="488" r:id="rId106"/>
    <p:sldId id="395" r:id="rId107"/>
    <p:sldId id="396" r:id="rId108"/>
    <p:sldId id="397" r:id="rId109"/>
    <p:sldId id="492" r:id="rId110"/>
    <p:sldId id="493" r:id="rId111"/>
    <p:sldId id="494" r:id="rId112"/>
    <p:sldId id="495" r:id="rId113"/>
    <p:sldId id="496" r:id="rId114"/>
    <p:sldId id="497" r:id="rId115"/>
    <p:sldId id="498" r:id="rId116"/>
    <p:sldId id="405" r:id="rId117"/>
    <p:sldId id="407" r:id="rId118"/>
    <p:sldId id="406" r:id="rId119"/>
    <p:sldId id="408" r:id="rId120"/>
    <p:sldId id="409" r:id="rId121"/>
    <p:sldId id="410" r:id="rId122"/>
    <p:sldId id="411" r:id="rId123"/>
    <p:sldId id="412" r:id="rId124"/>
    <p:sldId id="413" r:id="rId125"/>
    <p:sldId id="414" r:id="rId126"/>
    <p:sldId id="415" r:id="rId127"/>
    <p:sldId id="416" r:id="rId128"/>
    <p:sldId id="417" r:id="rId129"/>
    <p:sldId id="418" r:id="rId130"/>
    <p:sldId id="419" r:id="rId131"/>
    <p:sldId id="420" r:id="rId132"/>
    <p:sldId id="421" r:id="rId133"/>
    <p:sldId id="422" r:id="rId134"/>
    <p:sldId id="500" r:id="rId135"/>
    <p:sldId id="499" r:id="rId136"/>
    <p:sldId id="502" r:id="rId137"/>
    <p:sldId id="521" r:id="rId138"/>
    <p:sldId id="503" r:id="rId139"/>
    <p:sldId id="504" r:id="rId140"/>
    <p:sldId id="505" r:id="rId141"/>
    <p:sldId id="506" r:id="rId142"/>
    <p:sldId id="507" r:id="rId143"/>
    <p:sldId id="508" r:id="rId144"/>
    <p:sldId id="509" r:id="rId145"/>
    <p:sldId id="523" r:id="rId146"/>
    <p:sldId id="510" r:id="rId147"/>
    <p:sldId id="511" r:id="rId148"/>
    <p:sldId id="525" r:id="rId149"/>
    <p:sldId id="524" r:id="rId150"/>
    <p:sldId id="516" r:id="rId151"/>
    <p:sldId id="522" r:id="rId152"/>
    <p:sldId id="513" r:id="rId153"/>
    <p:sldId id="514" r:id="rId154"/>
    <p:sldId id="515" r:id="rId155"/>
    <p:sldId id="501" r:id="rId156"/>
    <p:sldId id="423" r:id="rId157"/>
    <p:sldId id="424" r:id="rId158"/>
    <p:sldId id="425" r:id="rId159"/>
    <p:sldId id="426" r:id="rId160"/>
    <p:sldId id="427" r:id="rId161"/>
    <p:sldId id="428" r:id="rId162"/>
    <p:sldId id="429" r:id="rId163"/>
    <p:sldId id="430" r:id="rId164"/>
    <p:sldId id="431" r:id="rId165"/>
    <p:sldId id="432" r:id="rId166"/>
    <p:sldId id="433" r:id="rId167"/>
    <p:sldId id="434" r:id="rId168"/>
    <p:sldId id="435" r:id="rId169"/>
    <p:sldId id="436" r:id="rId170"/>
    <p:sldId id="437" r:id="rId171"/>
    <p:sldId id="438" r:id="rId172"/>
    <p:sldId id="439" r:id="rId173"/>
    <p:sldId id="440" r:id="rId174"/>
    <p:sldId id="441" r:id="rId175"/>
    <p:sldId id="442" r:id="rId176"/>
    <p:sldId id="443" r:id="rId177"/>
    <p:sldId id="444" r:id="rId178"/>
    <p:sldId id="445" r:id="rId179"/>
    <p:sldId id="446" r:id="rId180"/>
    <p:sldId id="447" r:id="rId181"/>
    <p:sldId id="448" r:id="rId182"/>
    <p:sldId id="449" r:id="rId183"/>
    <p:sldId id="450" r:id="rId184"/>
    <p:sldId id="451" r:id="rId185"/>
  </p:sldIdLst>
  <p:sldSz cx="9144000" cy="6858000" type="screen4x3"/>
  <p:notesSz cx="7302500" cy="9588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7368A99-147B-3C4E-8A6E-42EBAFD48908}">
          <p14:sldIdLst>
            <p14:sldId id="273"/>
            <p14:sldId id="337"/>
            <p14:sldId id="463"/>
          </p14:sldIdLst>
        </p14:section>
        <p14:section name="OOP Programming" id="{68567F51-B4E7-5047-9BF2-B63F4AEB153B}">
          <p14:sldIdLst>
            <p14:sldId id="334"/>
            <p14:sldId id="351"/>
            <p14:sldId id="352"/>
            <p14:sldId id="338"/>
            <p14:sldId id="512"/>
            <p14:sldId id="340"/>
            <p14:sldId id="339"/>
            <p14:sldId id="462"/>
            <p14:sldId id="341"/>
            <p14:sldId id="342"/>
            <p14:sldId id="343"/>
            <p14:sldId id="369"/>
            <p14:sldId id="370"/>
            <p14:sldId id="371"/>
            <p14:sldId id="372"/>
            <p14:sldId id="373"/>
            <p14:sldId id="374"/>
            <p14:sldId id="375"/>
            <p14:sldId id="483"/>
            <p14:sldId id="484"/>
          </p14:sldIdLst>
        </p14:section>
        <p14:section name="Basic Features" id="{8C45E29C-E1BE-FD4E-9460-446C4E1E0375}">
          <p14:sldIdLst>
            <p14:sldId id="353"/>
            <p14:sldId id="296"/>
            <p14:sldId id="278"/>
            <p14:sldId id="281"/>
            <p14:sldId id="304"/>
            <p14:sldId id="305"/>
            <p14:sldId id="306"/>
            <p14:sldId id="282"/>
            <p14:sldId id="284"/>
            <p14:sldId id="285"/>
            <p14:sldId id="286"/>
            <p14:sldId id="287"/>
            <p14:sldId id="288"/>
            <p14:sldId id="294"/>
            <p14:sldId id="295"/>
            <p14:sldId id="301"/>
            <p14:sldId id="302"/>
            <p14:sldId id="303"/>
          </p14:sldIdLst>
        </p14:section>
        <p14:section name="Dynamic Memory Allocation" id="{7E182255-253E-8341-89A1-07EEA02FF14A}">
          <p14:sldIdLst>
            <p14:sldId id="335"/>
            <p14:sldId id="331"/>
            <p14:sldId id="332"/>
            <p14:sldId id="356"/>
            <p14:sldId id="464"/>
            <p14:sldId id="333"/>
          </p14:sldIdLst>
        </p14:section>
        <p14:section name="Strings" id="{E84DB5F3-6C49-4C46-9CB5-85851CC2B7E4}">
          <p14:sldIdLst>
            <p14:sldId id="452"/>
            <p14:sldId id="453"/>
            <p14:sldId id="454"/>
            <p14:sldId id="455"/>
            <p14:sldId id="456"/>
            <p14:sldId id="457"/>
            <p14:sldId id="459"/>
            <p14:sldId id="460"/>
            <p14:sldId id="461"/>
          </p14:sldIdLst>
        </p14:section>
        <p14:section name="Scope and Namespace" id="{D06849B3-72AA-8A43-BC5B-EB8ECE1D70A7}">
          <p14:sldIdLst>
            <p14:sldId id="355"/>
            <p14:sldId id="307"/>
            <p14:sldId id="308"/>
            <p14:sldId id="354"/>
            <p14:sldId id="309"/>
            <p14:sldId id="465"/>
            <p14:sldId id="310"/>
            <p14:sldId id="380"/>
            <p14:sldId id="319"/>
            <p14:sldId id="320"/>
            <p14:sldId id="321"/>
            <p14:sldId id="322"/>
            <p14:sldId id="323"/>
            <p14:sldId id="324"/>
            <p14:sldId id="325"/>
          </p14:sldIdLst>
        </p14:section>
        <p14:section name="Functions and Overloading" id="{B3E198F1-F69B-EF4F-81A0-F89F38CAB57B}">
          <p14:sldIdLst>
            <p14:sldId id="336"/>
            <p14:sldId id="326"/>
            <p14:sldId id="359"/>
            <p14:sldId id="360"/>
            <p14:sldId id="485"/>
            <p14:sldId id="474"/>
            <p14:sldId id="475"/>
            <p14:sldId id="476"/>
            <p14:sldId id="477"/>
            <p14:sldId id="468"/>
            <p14:sldId id="469"/>
            <p14:sldId id="478"/>
            <p14:sldId id="479"/>
            <p14:sldId id="368"/>
            <p14:sldId id="381"/>
          </p14:sldIdLst>
        </p14:section>
        <p14:section name="Constructor&amp;Destructor" id="{0A2A382A-3751-A44D-AEFA-31C36EE22F73}">
          <p14:sldIdLst>
            <p14:sldId id="382"/>
            <p14:sldId id="383"/>
            <p14:sldId id="384"/>
            <p14:sldId id="385"/>
            <p14:sldId id="386"/>
            <p14:sldId id="387"/>
          </p14:sldIdLst>
        </p14:section>
        <p14:section name="Initialization" id="{1500D6E9-08D6-7D4F-9BDD-CEDBA124C8B2}">
          <p14:sldIdLst>
            <p14:sldId id="487"/>
            <p14:sldId id="388"/>
            <p14:sldId id="389"/>
            <p14:sldId id="390"/>
            <p14:sldId id="517"/>
            <p14:sldId id="391"/>
            <p14:sldId id="392"/>
            <p14:sldId id="393"/>
            <p14:sldId id="394"/>
            <p14:sldId id="518"/>
            <p14:sldId id="519"/>
            <p14:sldId id="520"/>
          </p14:sldIdLst>
        </p14:section>
        <p14:section name="Access Control, Inheritance" id="{7B290090-2245-394C-BBF2-754BC82C9B92}">
          <p14:sldIdLst>
            <p14:sldId id="488"/>
            <p14:sldId id="395"/>
            <p14:sldId id="396"/>
            <p14:sldId id="397"/>
            <p14:sldId id="492"/>
            <p14:sldId id="493"/>
            <p14:sldId id="494"/>
            <p14:sldId id="495"/>
            <p14:sldId id="496"/>
            <p14:sldId id="497"/>
            <p14:sldId id="498"/>
            <p14:sldId id="405"/>
            <p14:sldId id="407"/>
            <p14:sldId id="406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</p14:sldIdLst>
        </p14:section>
        <p14:section name="Template" id="{B37F4F56-A04F-D649-9AFA-91A458CB1FD8}">
          <p14:sldIdLst>
            <p14:sldId id="500"/>
            <p14:sldId id="499"/>
            <p14:sldId id="502"/>
            <p14:sldId id="521"/>
            <p14:sldId id="503"/>
            <p14:sldId id="504"/>
            <p14:sldId id="505"/>
          </p14:sldIdLst>
        </p14:section>
        <p14:section name="Exceptions" id="{02340D48-B29E-2C42-857E-E61371CD577D}">
          <p14:sldIdLst>
            <p14:sldId id="506"/>
            <p14:sldId id="507"/>
            <p14:sldId id="508"/>
            <p14:sldId id="509"/>
            <p14:sldId id="523"/>
            <p14:sldId id="510"/>
            <p14:sldId id="511"/>
            <p14:sldId id="525"/>
            <p14:sldId id="524"/>
            <p14:sldId id="516"/>
            <p14:sldId id="522"/>
            <p14:sldId id="513"/>
            <p14:sldId id="514"/>
            <p14:sldId id="515"/>
            <p14:sldId id="501"/>
          </p14:sldIdLst>
        </p14:section>
        <p14:section name="Supplementary Materials" id="{EF91D519-EF57-064E-92AE-5DAACDD33125}">
          <p14:sldIdLst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674F6"/>
    <a:srgbClr val="6289F8"/>
    <a:srgbClr val="8097F8"/>
    <a:srgbClr val="2C61F6"/>
    <a:srgbClr val="F8F0D0"/>
    <a:srgbClr val="F2E4AA"/>
    <a:srgbClr val="F4E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660"/>
  </p:normalViewPr>
  <p:slideViewPr>
    <p:cSldViewPr>
      <p:cViewPr varScale="1">
        <p:scale>
          <a:sx n="131" d="100"/>
          <a:sy n="131" d="100"/>
        </p:scale>
        <p:origin x="1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r>
              <a:rPr lang="ko-KR" altLang="en-US"/>
              <a:t>Hash Tables</a:t>
            </a:r>
            <a:endParaRPr lang="en-US" altLang="ko-K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fld id="{1D59458C-48FE-AF4D-91BC-F6AD242069BD}" type="datetime8">
              <a:rPr lang="en-US" altLang="ko-KR" smtClean="0"/>
              <a:t>2/23/21 9:52 AM</a:t>
            </a:fld>
            <a:endParaRPr lang="en-US" altLang="ko-K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fld id="{59C1F738-2D66-4A63-A39A-E618BD1C2CB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0413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r>
              <a:rPr lang="ko-KR" altLang="en-US"/>
              <a:t>Hash Tables</a:t>
            </a:r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fld id="{E023BFEA-89D4-7445-8F59-A5F0DAD08137}" type="datetime8">
              <a:rPr lang="en-US" altLang="ko-KR" smtClean="0"/>
              <a:t>2/23/21 9:52 AM</a:t>
            </a:fld>
            <a:endParaRPr lang="en-US" altLang="ko-K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ea typeface="굴림" pitchFamily="50" charset="-127"/>
              </a:defRPr>
            </a:lvl1pPr>
          </a:lstStyle>
          <a:p>
            <a:pPr>
              <a:defRPr/>
            </a:pPr>
            <a:fld id="{0EEC7A5E-3279-4583-8E7A-CAE9DCF102F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576498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8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1068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1068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1068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1068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6CBCB582-25DC-D14A-B675-FF7BCEB7609C}" type="slidenum">
              <a:rPr lang="en-US" altLang="ko-KR" sz="1400">
                <a:ea typeface="굴림" charset="-127"/>
              </a:rPr>
              <a:pPr>
                <a:spcBef>
                  <a:spcPct val="0"/>
                </a:spcBef>
              </a:pPr>
              <a:t>2</a:t>
            </a:fld>
            <a:endParaRPr lang="en-US" altLang="ko-KR" sz="1400">
              <a:ea typeface="굴림" charset="-127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ko-K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72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Hash Tables</a:t>
            </a:r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C0FB30C-EB36-B244-8B11-08DAAE320E79}" type="datetime8">
              <a:rPr lang="en-US" altLang="ko-KR" smtClean="0"/>
              <a:t>2/23/21 9:53 AM</a:t>
            </a:fld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C7A5E-3279-4583-8E7A-CAE9DCF102FD}" type="slidenum">
              <a:rPr lang="ko-KR" altLang="en-US" smtClean="0"/>
              <a:pPr>
                <a:defRPr/>
              </a:pPr>
              <a:t>71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3569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Hash Tables</a:t>
            </a:r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1116528-67AB-184A-B348-740146A982D0}" type="datetime8">
              <a:rPr lang="en-US" altLang="ko-KR" smtClean="0"/>
              <a:t>2/23/21 9:53 AM</a:t>
            </a:fld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C7A5E-3279-4583-8E7A-CAE9DCF102FD}" type="slidenum">
              <a:rPr lang="ko-KR" altLang="en-US" smtClean="0"/>
              <a:pPr>
                <a:defRPr/>
              </a:pPr>
              <a:t>73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261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Hash Tables</a:t>
            </a:r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526174B-666F-EF4B-9AEE-5DF805D3E02E}" type="datetime8">
              <a:rPr lang="en-US" altLang="ko-KR" smtClean="0"/>
              <a:t>2/23/21 9:53 AM</a:t>
            </a:fld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C7A5E-3279-4583-8E7A-CAE9DCF102FD}" type="slidenum">
              <a:rPr lang="ko-KR" altLang="en-US" smtClean="0"/>
              <a:pPr>
                <a:defRPr/>
              </a:pPr>
              <a:t>83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1496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Hash Tables</a:t>
            </a:r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47215C9-ED85-BE48-8F38-E6D5B749E7CF}" type="datetime8">
              <a:rPr lang="en-US" altLang="ko-KR" smtClean="0"/>
              <a:t>2/23/21 9:53 AM</a:t>
            </a:fld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C7A5E-3279-4583-8E7A-CAE9DCF102FD}" type="slidenum">
              <a:rPr lang="ko-KR" altLang="en-US" smtClean="0"/>
              <a:pPr>
                <a:defRPr/>
              </a:pPr>
              <a:t>84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9548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</a:endParaRPr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37D9482C-1D4B-6347-B2AF-6F362C19C3FB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85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195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</a:endParaRPr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83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10683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10683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10683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10683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1068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1068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1068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1068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5595ADB-F05D-504E-966F-7453E71DB81B}" type="slidenum">
              <a:rPr lang="en-US" altLang="ko-KR" sz="1400">
                <a:ea typeface="굴림" charset="-127"/>
              </a:rPr>
              <a:pPr/>
              <a:t>89</a:t>
            </a:fld>
            <a:endParaRPr lang="en-US" altLang="ko-KR" sz="14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681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</a:endParaRPr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83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10683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10683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10683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10683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1068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1068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1068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1068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9C97155-9C2D-7A4A-9EA3-488EC87B0807}" type="slidenum">
              <a:rPr lang="en-US" altLang="ko-KR" sz="1400">
                <a:ea typeface="굴림" charset="-127"/>
              </a:rPr>
              <a:pPr/>
              <a:t>117</a:t>
            </a:fld>
            <a:endParaRPr lang="en-US" altLang="ko-KR" sz="14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347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</a:endParaRPr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A8C8309C-CA7D-8F44-B238-5DCAE2CCC575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120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6653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</a:endParaRPr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E5104422-C844-2F41-B026-F37868611670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121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7137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</a:endParaRPr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8A9497E4-4804-F94D-A56E-54BE3DEE161E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124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523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8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1068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1068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1068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1068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1068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6CBCB582-25DC-D14A-B675-FF7BCEB7609C}" type="slidenum">
              <a:rPr lang="en-US" altLang="ko-KR" sz="1400">
                <a:ea typeface="굴림" charset="-127"/>
              </a:rPr>
              <a:pPr>
                <a:spcBef>
                  <a:spcPct val="0"/>
                </a:spcBef>
              </a:pPr>
              <a:t>3</a:t>
            </a:fld>
            <a:endParaRPr lang="en-US" altLang="ko-KR" sz="1400">
              <a:ea typeface="굴림" charset="-127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ko-K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89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BA3B631E-F6BB-104B-952E-1D5C550C8F84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125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6281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63F39868-0F45-644D-875F-E9163C4751FE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126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1994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146F17A4-481A-6D4A-BEB3-358943DA2E15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127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7505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501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47E18887-57BD-AD48-BE09-539312CDAFE3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128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5714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2248EEAE-11AD-FE4E-9C78-66D5AD21EBB4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129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7675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4AFCD267-E1E1-4544-9BE2-8AC389C9C6B2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130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981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5632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FDE5612A-FC8F-0C40-8A59-B8F7AB869B32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131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020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583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CA8BF923-1632-5349-9D0C-639104915615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132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5147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C71D17AC-06F6-0A49-8E6A-955AB91DBB2A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133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2858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Hash Tables</a:t>
            </a:r>
            <a:endParaRPr lang="en-US" altLang="ko-K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7DF264B-FA2B-094E-B400-44C181BA6253}" type="datetime8">
              <a:rPr lang="en-US" altLang="ko-KR" smtClean="0"/>
              <a:t>2/23/21 9:53 AM</a:t>
            </a:fld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C7A5E-3279-4583-8E7A-CAE9DCF102FD}" type="slidenum">
              <a:rPr lang="ko-KR" altLang="en-US" smtClean="0"/>
              <a:pPr>
                <a:defRPr/>
              </a:pPr>
              <a:t>155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545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</a:endParaRPr>
          </a:p>
        </p:txBody>
      </p:sp>
      <p:sp>
        <p:nvSpPr>
          <p:cNvPr id="92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E400F291-8AF2-6D40-AE04-8BB645C4B281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7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5755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B1E20-AC30-1442-86FD-FB66EA0D7602}" type="slidenum">
              <a:rPr lang="en-US" altLang="ko-KR" smtClean="0"/>
              <a:pPr>
                <a:defRPr/>
              </a:pPr>
              <a:t>156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76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860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8A731F20-5516-214B-B697-A396C110FC26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179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8135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880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992AA2CF-C4FB-6A4B-B99C-8857C66E4C4C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180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74153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18A8C56E-08D0-B248-85F3-98F3953C25F2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181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7950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921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632F1F0B-8CEB-294A-A712-5251ACFB2687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182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37917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942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C01EC7A2-A801-0F40-9773-821A1F094AA9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183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16486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962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84025CD8-857D-B24D-AC85-2288402BF238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184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644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1003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F2697776-22DA-1E4E-9EA1-16D7A4B7D4B7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54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355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1024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AF735BE3-F250-7840-A8F1-4F2D6C2E45CF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55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377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latin typeface="Times New Roman" charset="0"/>
              <a:ea typeface="굴림" charset="-127"/>
            </a:endParaRPr>
          </a:p>
        </p:txBody>
      </p:sp>
      <p:sp>
        <p:nvSpPr>
          <p:cNvPr id="1044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D385D378-7F53-7445-91AF-06C510E4F512}" type="slidenum">
              <a:rPr kumimoji="1" lang="en-US" altLang="ko-KR" sz="1300">
                <a:ea typeface="굴림" charset="-127"/>
              </a:rPr>
              <a:pPr>
                <a:spcBef>
                  <a:spcPct val="0"/>
                </a:spcBef>
              </a:pPr>
              <a:t>56</a:t>
            </a:fld>
            <a:endParaRPr kumimoji="1" lang="en-US" altLang="ko-KR" sz="130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128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Hash Tables</a:t>
            </a:r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D30249E-62EA-F842-ABDA-FD82D0DBC7E9}" type="datetime8">
              <a:rPr lang="en-US" altLang="ko-KR" smtClean="0"/>
              <a:t>2/23/21 9:53 AM</a:t>
            </a:fld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C7A5E-3279-4583-8E7A-CAE9DCF102FD}" type="slidenum">
              <a:rPr lang="ko-KR" altLang="en-US" smtClean="0"/>
              <a:pPr>
                <a:defRPr/>
              </a:pPr>
              <a:t>68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279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Hash Tables</a:t>
            </a:r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E8598F0-09E6-F844-B52B-51390EE597DB}" type="datetime8">
              <a:rPr lang="en-US" altLang="ko-KR" smtClean="0"/>
              <a:t>2/23/21 9:53 AM</a:t>
            </a:fld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C7A5E-3279-4583-8E7A-CAE9DCF102FD}" type="slidenum">
              <a:rPr lang="ko-KR" altLang="en-US" smtClean="0"/>
              <a:pPr>
                <a:defRPr/>
              </a:pPr>
              <a:t>69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9710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Hash Tables</a:t>
            </a:r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4FB9CEE-61E9-9847-9827-C166DD7A66BB}" type="datetime8">
              <a:rPr lang="en-US" altLang="ko-KR" smtClean="0"/>
              <a:t>2/23/21 9:53 AM</a:t>
            </a:fld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C7A5E-3279-4583-8E7A-CAE9DCF102FD}" type="slidenum">
              <a:rPr lang="ko-KR" altLang="en-US" smtClean="0"/>
              <a:pPr>
                <a:defRPr/>
              </a:pPr>
              <a:t>70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163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ko-KR" noProof="0"/>
              <a:t>Click to edit Master subtitle style</a:t>
            </a:r>
          </a:p>
        </p:txBody>
      </p:sp>
      <p:sp>
        <p:nvSpPr>
          <p:cNvPr id="69" name="Rectangle 7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25E3-1ADE-4AF1-B368-CEC577AF2D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49E8-416C-4138-A0B8-49FD5E88F6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1542-1D99-413D-9E9C-03E705EFEA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17551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749F-3842-4CDA-A45E-FEEB9ACCE0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5574-BA25-46F2-96A9-4FD8E6A9F6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0998" y="1212850"/>
            <a:ext cx="4038601" cy="5264149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233670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DB9-758D-4A23-930A-3B6D36D854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C084-70A8-4E10-8657-24454BD552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39ED-FE8B-4F5F-9E13-4B2F1133171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1FFA-95F2-4CC5-BE63-CABE58D1D82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EEE7-317F-41EB-9B49-5ED4279C88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9C86-9D8A-4930-86BD-3620E8D963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304800"/>
            <a:ext cx="8534399" cy="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988" y="1295400"/>
            <a:ext cx="85384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399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714FB03D-A196-4C2D-91C1-708A7CFF3A8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ü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sz="4000" b="1" dirty="0">
                <a:ea typeface="굴림" pitchFamily="50" charset="-127"/>
              </a:rPr>
              <a:t>C++ and Objected </a:t>
            </a:r>
            <a:r>
              <a:rPr lang="en-US" altLang="ko-KR" sz="4000" b="1" dirty="0" err="1">
                <a:ea typeface="굴림" pitchFamily="50" charset="-127"/>
              </a:rPr>
              <a:t>Oritend</a:t>
            </a:r>
            <a:r>
              <a:rPr lang="en-US" altLang="ko-KR" sz="4000" b="1" dirty="0">
                <a:ea typeface="굴림" pitchFamily="50" charset="-127"/>
              </a:rPr>
              <a:t> Programming</a:t>
            </a:r>
            <a:endParaRPr lang="en-US" altLang="ko-KR" sz="2800" b="1" dirty="0">
              <a:ea typeface="굴림" pitchFamily="50" charset="-127"/>
            </a:endParaRPr>
          </a:p>
        </p:txBody>
      </p:sp>
      <p:sp>
        <p:nvSpPr>
          <p:cNvPr id="30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124200"/>
            <a:ext cx="6400800" cy="2252663"/>
          </a:xfrm>
        </p:spPr>
        <p:txBody>
          <a:bodyPr/>
          <a:lstStyle/>
          <a:p>
            <a:pPr algn="r" eaLnBrk="1" hangingPunct="1"/>
            <a:r>
              <a:rPr lang="en-US" altLang="ko-KR" dirty="0">
                <a:ea typeface="굴림" pitchFamily="50" charset="-127"/>
              </a:rPr>
              <a:t>Yung Yi</a:t>
            </a:r>
          </a:p>
          <a:p>
            <a:pPr eaLnBrk="1" hangingPunct="1"/>
            <a:endParaRPr lang="en-US" altLang="ko-KR" dirty="0">
              <a:ea typeface="굴림" pitchFamily="50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6325E3-1ADE-4AF1-B368-CEC577AF2D7F}" type="slidenum">
              <a:rPr lang="ko-KR" altLang="en-US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Procedural-Oriented VS. </a:t>
            </a:r>
            <a:r>
              <a:rPr lang="en-US" altLang="ko-KR" sz="3600" dirty="0"/>
              <a:t>Object-Oriented </a:t>
            </a:r>
            <a:endParaRPr lang="ko-KR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그룹 71"/>
          <p:cNvGrpSpPr>
            <a:grpSpLocks/>
          </p:cNvGrpSpPr>
          <p:nvPr/>
        </p:nvGrpSpPr>
        <p:grpSpPr bwMode="auto">
          <a:xfrm>
            <a:off x="685800" y="1098550"/>
            <a:ext cx="3424238" cy="4883150"/>
            <a:chOff x="685800" y="1337829"/>
            <a:chExt cx="3424287" cy="4883862"/>
          </a:xfrm>
        </p:grpSpPr>
        <p:sp>
          <p:nvSpPr>
            <p:cNvPr id="56" name="직사각형 55"/>
            <p:cNvSpPr/>
            <p:nvPr/>
          </p:nvSpPr>
          <p:spPr bwMode="auto">
            <a:xfrm>
              <a:off x="685800" y="1337829"/>
              <a:ext cx="3424287" cy="48838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2000" dirty="0">
                  <a:latin typeface="Times New Roman" panose="02020603050405020304" pitchFamily="18" charset="0"/>
                </a:rPr>
                <a:t>Procedural-Oriented Program</a:t>
              </a:r>
              <a:endParaRPr lang="ko-KR" altLang="en-US" sz="20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0271" name="그룹 53"/>
            <p:cNvGrpSpPr>
              <a:grpSpLocks/>
            </p:cNvGrpSpPr>
            <p:nvPr/>
          </p:nvGrpSpPr>
          <p:grpSpPr bwMode="auto">
            <a:xfrm>
              <a:off x="867388" y="2068598"/>
              <a:ext cx="1206631" cy="3907996"/>
              <a:chOff x="429353" y="2068598"/>
              <a:chExt cx="1206631" cy="3907996"/>
            </a:xfrm>
          </p:grpSpPr>
          <p:sp>
            <p:nvSpPr>
              <p:cNvPr id="10287" name="직사각형 26"/>
              <p:cNvSpPr>
                <a:spLocks noChangeArrowheads="1"/>
              </p:cNvSpPr>
              <p:nvPr/>
            </p:nvSpPr>
            <p:spPr bwMode="auto">
              <a:xfrm>
                <a:off x="429353" y="2068598"/>
                <a:ext cx="1206631" cy="3907996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000">
                    <a:latin typeface="Times New Roman" charset="0"/>
                  </a:rPr>
                  <a:t>main</a:t>
                </a:r>
              </a:p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endParaRPr lang="en-US" altLang="ko-KR" sz="2000">
                  <a:latin typeface="Times New Roman" charset="0"/>
                </a:endParaRPr>
              </a:p>
            </p:txBody>
          </p:sp>
          <p:sp>
            <p:nvSpPr>
              <p:cNvPr id="10288" name="TextBox 27"/>
              <p:cNvSpPr txBox="1">
                <a:spLocks noChangeArrowheads="1"/>
              </p:cNvSpPr>
              <p:nvPr/>
            </p:nvSpPr>
            <p:spPr bwMode="auto">
              <a:xfrm>
                <a:off x="685800" y="2535323"/>
                <a:ext cx="638977" cy="400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2000">
                    <a:latin typeface="Times New Roman" charset="0"/>
                    <a:ea typeface="굴림" charset="-127"/>
                  </a:rPr>
                  <a:t>data</a:t>
                </a:r>
                <a:endParaRPr kumimoji="1" lang="ko-KR" altLang="en-US" sz="2000">
                  <a:latin typeface="Times New Roman" charset="0"/>
                  <a:ea typeface="굴림" charset="-127"/>
                </a:endParaRPr>
              </a:p>
            </p:txBody>
          </p:sp>
        </p:grpSp>
        <p:grpSp>
          <p:nvGrpSpPr>
            <p:cNvPr id="10272" name="그룹 28"/>
            <p:cNvGrpSpPr>
              <a:grpSpLocks/>
            </p:cNvGrpSpPr>
            <p:nvPr/>
          </p:nvGrpSpPr>
          <p:grpSpPr bwMode="auto">
            <a:xfrm>
              <a:off x="2699658" y="2430120"/>
              <a:ext cx="1373915" cy="903096"/>
              <a:chOff x="5060148" y="1310326"/>
              <a:chExt cx="1373915" cy="903096"/>
            </a:xfrm>
          </p:grpSpPr>
          <p:sp>
            <p:nvSpPr>
              <p:cNvPr id="10285" name="직사각형 29"/>
              <p:cNvSpPr>
                <a:spLocks noChangeArrowheads="1"/>
              </p:cNvSpPr>
              <p:nvPr/>
            </p:nvSpPr>
            <p:spPr bwMode="auto">
              <a:xfrm>
                <a:off x="5060148" y="1310326"/>
                <a:ext cx="1373915" cy="810705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000">
                    <a:latin typeface="Times New Roman" charset="0"/>
                  </a:rPr>
                  <a:t>function-1</a:t>
                </a:r>
                <a:br>
                  <a:rPr lang="en-US" altLang="ko-KR" sz="2000">
                    <a:latin typeface="Times New Roman" charset="0"/>
                  </a:rPr>
                </a:br>
                <a:r>
                  <a:rPr lang="en-US" altLang="ko-KR" sz="2000">
                    <a:latin typeface="Times New Roman" charset="0"/>
                  </a:rPr>
                  <a:t>(procedure)</a:t>
                </a:r>
              </a:p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endParaRPr lang="en-US" altLang="ko-KR" sz="2000">
                  <a:latin typeface="Times New Roman" charset="0"/>
                </a:endParaRPr>
              </a:p>
            </p:txBody>
          </p:sp>
          <p:sp>
            <p:nvSpPr>
              <p:cNvPr id="10286" name="TextBox 30"/>
              <p:cNvSpPr txBox="1">
                <a:spLocks noChangeArrowheads="1"/>
              </p:cNvSpPr>
              <p:nvPr/>
            </p:nvSpPr>
            <p:spPr bwMode="auto">
              <a:xfrm>
                <a:off x="5330424" y="1813254"/>
                <a:ext cx="638977" cy="400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2000">
                    <a:latin typeface="Times New Roman" charset="0"/>
                    <a:ea typeface="굴림" charset="-127"/>
                  </a:rPr>
                  <a:t>data</a:t>
                </a:r>
                <a:endParaRPr kumimoji="1" lang="ko-KR" altLang="en-US" sz="2000">
                  <a:latin typeface="Times New Roman" charset="0"/>
                  <a:ea typeface="굴림" charset="-127"/>
                </a:endParaRPr>
              </a:p>
            </p:txBody>
          </p:sp>
        </p:grpSp>
        <p:grpSp>
          <p:nvGrpSpPr>
            <p:cNvPr id="10273" name="그룹 31"/>
            <p:cNvGrpSpPr>
              <a:grpSpLocks/>
            </p:cNvGrpSpPr>
            <p:nvPr/>
          </p:nvGrpSpPr>
          <p:grpSpPr bwMode="auto">
            <a:xfrm>
              <a:off x="2699657" y="3646177"/>
              <a:ext cx="1373914" cy="903096"/>
              <a:chOff x="5060147" y="1310326"/>
              <a:chExt cx="1373914" cy="903096"/>
            </a:xfrm>
          </p:grpSpPr>
          <p:sp>
            <p:nvSpPr>
              <p:cNvPr id="10283" name="직사각형 32"/>
              <p:cNvSpPr>
                <a:spLocks noChangeArrowheads="1"/>
              </p:cNvSpPr>
              <p:nvPr/>
            </p:nvSpPr>
            <p:spPr bwMode="auto">
              <a:xfrm>
                <a:off x="5060147" y="1310326"/>
                <a:ext cx="1373914" cy="810705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000">
                    <a:latin typeface="Times New Roman" charset="0"/>
                  </a:rPr>
                  <a:t>function-2</a:t>
                </a:r>
                <a:br>
                  <a:rPr lang="en-US" altLang="ko-KR" sz="2000">
                    <a:latin typeface="Times New Roman" charset="0"/>
                  </a:rPr>
                </a:br>
                <a:r>
                  <a:rPr lang="en-US" altLang="ko-KR" sz="2000">
                    <a:latin typeface="Times New Roman" charset="0"/>
                  </a:rPr>
                  <a:t>(procedure)</a:t>
                </a:r>
              </a:p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endParaRPr lang="en-US" altLang="ko-KR" sz="2000">
                  <a:latin typeface="Times New Roman" charset="0"/>
                </a:endParaRPr>
              </a:p>
            </p:txBody>
          </p:sp>
          <p:sp>
            <p:nvSpPr>
              <p:cNvPr id="10284" name="TextBox 33"/>
              <p:cNvSpPr txBox="1">
                <a:spLocks noChangeArrowheads="1"/>
              </p:cNvSpPr>
              <p:nvPr/>
            </p:nvSpPr>
            <p:spPr bwMode="auto">
              <a:xfrm>
                <a:off x="5330424" y="1813254"/>
                <a:ext cx="638977" cy="400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2000">
                    <a:latin typeface="Times New Roman" charset="0"/>
                    <a:ea typeface="굴림" charset="-127"/>
                  </a:rPr>
                  <a:t>data</a:t>
                </a:r>
                <a:endParaRPr kumimoji="1" lang="ko-KR" altLang="en-US" sz="2000">
                  <a:latin typeface="Times New Roman" charset="0"/>
                  <a:ea typeface="굴림" charset="-127"/>
                </a:endParaRPr>
              </a:p>
            </p:txBody>
          </p:sp>
        </p:grpSp>
        <p:grpSp>
          <p:nvGrpSpPr>
            <p:cNvPr id="10274" name="그룹 37"/>
            <p:cNvGrpSpPr>
              <a:grpSpLocks/>
            </p:cNvGrpSpPr>
            <p:nvPr/>
          </p:nvGrpSpPr>
          <p:grpSpPr bwMode="auto">
            <a:xfrm>
              <a:off x="2699657" y="4890520"/>
              <a:ext cx="1373912" cy="903096"/>
              <a:chOff x="5060147" y="1310326"/>
              <a:chExt cx="1373912" cy="903096"/>
            </a:xfrm>
          </p:grpSpPr>
          <p:sp>
            <p:nvSpPr>
              <p:cNvPr id="10281" name="직사각형 38"/>
              <p:cNvSpPr>
                <a:spLocks noChangeArrowheads="1"/>
              </p:cNvSpPr>
              <p:nvPr/>
            </p:nvSpPr>
            <p:spPr bwMode="auto">
              <a:xfrm>
                <a:off x="5060147" y="1310326"/>
                <a:ext cx="1373912" cy="810705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000">
                    <a:latin typeface="Times New Roman" charset="0"/>
                  </a:rPr>
                  <a:t>function-3</a:t>
                </a:r>
                <a:br>
                  <a:rPr lang="en-US" altLang="ko-KR" sz="2000">
                    <a:latin typeface="Times New Roman" charset="0"/>
                  </a:rPr>
                </a:br>
                <a:r>
                  <a:rPr lang="en-US" altLang="ko-KR" sz="2000">
                    <a:latin typeface="Times New Roman" charset="0"/>
                  </a:rPr>
                  <a:t>(procedure)</a:t>
                </a:r>
              </a:p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endParaRPr lang="en-US" altLang="ko-KR" sz="2000">
                  <a:latin typeface="Times New Roman" charset="0"/>
                </a:endParaRPr>
              </a:p>
            </p:txBody>
          </p:sp>
          <p:sp>
            <p:nvSpPr>
              <p:cNvPr id="10282" name="TextBox 39"/>
              <p:cNvSpPr txBox="1">
                <a:spLocks noChangeArrowheads="1"/>
              </p:cNvSpPr>
              <p:nvPr/>
            </p:nvSpPr>
            <p:spPr bwMode="auto">
              <a:xfrm>
                <a:off x="5330424" y="1813254"/>
                <a:ext cx="638977" cy="400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2000">
                    <a:latin typeface="Times New Roman" charset="0"/>
                    <a:ea typeface="굴림" charset="-127"/>
                  </a:rPr>
                  <a:t>data</a:t>
                </a:r>
                <a:endParaRPr kumimoji="1" lang="ko-KR" altLang="en-US" sz="2000">
                  <a:latin typeface="Times New Roman" charset="0"/>
                  <a:ea typeface="굴림" charset="-127"/>
                </a:endParaRPr>
              </a:p>
            </p:txBody>
          </p:sp>
        </p:grpSp>
        <p:cxnSp>
          <p:nvCxnSpPr>
            <p:cNvPr id="10275" name="직선 화살표 연결선 41"/>
            <p:cNvCxnSpPr>
              <a:cxnSpLocks noChangeShapeType="1"/>
            </p:cNvCxnSpPr>
            <p:nvPr/>
          </p:nvCxnSpPr>
          <p:spPr bwMode="auto">
            <a:xfrm>
              <a:off x="2074019" y="2309075"/>
              <a:ext cx="625639" cy="1210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6" name="직선 화살표 연결선 43"/>
            <p:cNvCxnSpPr>
              <a:cxnSpLocks noChangeShapeType="1"/>
            </p:cNvCxnSpPr>
            <p:nvPr/>
          </p:nvCxnSpPr>
          <p:spPr bwMode="auto">
            <a:xfrm rot="10800000" flipV="1">
              <a:off x="2074022" y="3240825"/>
              <a:ext cx="625636" cy="1245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7" name="직선 화살표 연결선 49"/>
            <p:cNvCxnSpPr>
              <a:cxnSpLocks noChangeShapeType="1"/>
            </p:cNvCxnSpPr>
            <p:nvPr/>
          </p:nvCxnSpPr>
          <p:spPr bwMode="auto">
            <a:xfrm>
              <a:off x="2074022" y="3517769"/>
              <a:ext cx="625639" cy="1210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8" name="직선 화살표 연결선 50"/>
            <p:cNvCxnSpPr>
              <a:cxnSpLocks noChangeShapeType="1"/>
            </p:cNvCxnSpPr>
            <p:nvPr/>
          </p:nvCxnSpPr>
          <p:spPr bwMode="auto">
            <a:xfrm rot="10800000" flipV="1">
              <a:off x="2074025" y="4449519"/>
              <a:ext cx="625636" cy="1245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9" name="직선 화살표 연결선 51"/>
            <p:cNvCxnSpPr>
              <a:cxnSpLocks noChangeShapeType="1"/>
            </p:cNvCxnSpPr>
            <p:nvPr/>
          </p:nvCxnSpPr>
          <p:spPr bwMode="auto">
            <a:xfrm>
              <a:off x="2074025" y="4769475"/>
              <a:ext cx="625639" cy="1210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0" name="직선 화살표 연결선 52"/>
            <p:cNvCxnSpPr>
              <a:cxnSpLocks noChangeShapeType="1"/>
            </p:cNvCxnSpPr>
            <p:nvPr/>
          </p:nvCxnSpPr>
          <p:spPr bwMode="auto">
            <a:xfrm rot="10800000" flipV="1">
              <a:off x="2074028" y="5701225"/>
              <a:ext cx="625636" cy="1245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5" name="직선 연결선 54"/>
          <p:cNvCxnSpPr/>
          <p:nvPr/>
        </p:nvCxnSpPr>
        <p:spPr bwMode="auto">
          <a:xfrm rot="5400000">
            <a:off x="2174875" y="3476625"/>
            <a:ext cx="475773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그룹 70"/>
          <p:cNvGrpSpPr>
            <a:grpSpLocks/>
          </p:cNvGrpSpPr>
          <p:nvPr/>
        </p:nvGrpSpPr>
        <p:grpSpPr bwMode="auto">
          <a:xfrm>
            <a:off x="5033963" y="1098550"/>
            <a:ext cx="3424237" cy="4883150"/>
            <a:chOff x="5033913" y="1337829"/>
            <a:chExt cx="3424287" cy="4883862"/>
          </a:xfrm>
        </p:grpSpPr>
        <p:sp>
          <p:nvSpPr>
            <p:cNvPr id="57" name="직사각형 56"/>
            <p:cNvSpPr/>
            <p:nvPr/>
          </p:nvSpPr>
          <p:spPr bwMode="auto">
            <a:xfrm>
              <a:off x="5033913" y="1337829"/>
              <a:ext cx="3424287" cy="48838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2000" dirty="0">
                  <a:latin typeface="Times New Roman" panose="02020603050405020304" pitchFamily="18" charset="0"/>
                </a:rPr>
                <a:t>Object-Oriented Program</a:t>
              </a:r>
              <a:endParaRPr lang="ko-KR" altLang="en-US" sz="20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0253" name="그룹 9"/>
            <p:cNvGrpSpPr>
              <a:grpSpLocks/>
            </p:cNvGrpSpPr>
            <p:nvPr/>
          </p:nvGrpSpPr>
          <p:grpSpPr bwMode="auto">
            <a:xfrm>
              <a:off x="5151372" y="2126751"/>
              <a:ext cx="1357403" cy="959432"/>
              <a:chOff x="5060148" y="1218471"/>
              <a:chExt cx="1357403" cy="959432"/>
            </a:xfrm>
          </p:grpSpPr>
          <p:sp>
            <p:nvSpPr>
              <p:cNvPr id="10268" name="직사각형 7"/>
              <p:cNvSpPr>
                <a:spLocks noChangeArrowheads="1"/>
              </p:cNvSpPr>
              <p:nvPr/>
            </p:nvSpPr>
            <p:spPr bwMode="auto">
              <a:xfrm>
                <a:off x="5060148" y="1218471"/>
                <a:ext cx="1357403" cy="90256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000">
                    <a:latin typeface="Times New Roman" charset="0"/>
                  </a:rPr>
                  <a:t>Object-1</a:t>
                </a:r>
              </a:p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endParaRPr lang="en-US" altLang="ko-KR" sz="2000">
                  <a:latin typeface="Times New Roman" charset="0"/>
                </a:endParaRPr>
              </a:p>
            </p:txBody>
          </p:sp>
          <p:sp>
            <p:nvSpPr>
              <p:cNvPr id="10269" name="TextBox 8"/>
              <p:cNvSpPr txBox="1">
                <a:spLocks noChangeArrowheads="1"/>
              </p:cNvSpPr>
              <p:nvPr/>
            </p:nvSpPr>
            <p:spPr bwMode="auto">
              <a:xfrm>
                <a:off x="5187394" y="1623824"/>
                <a:ext cx="1230157" cy="554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lnSpc>
                    <a:spcPts val="12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2000">
                    <a:latin typeface="Times New Roman" charset="0"/>
                    <a:ea typeface="굴림" charset="-127"/>
                  </a:rPr>
                  <a:t>data-1</a:t>
                </a:r>
              </a:p>
              <a:p>
                <a:pPr algn="ctr" eaLnBrk="1" latinLnBrk="0" hangingPunct="1">
                  <a:lnSpc>
                    <a:spcPts val="12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2000">
                    <a:latin typeface="Times New Roman" charset="0"/>
                    <a:ea typeface="굴림" charset="-127"/>
                  </a:rPr>
                  <a:t>+</a:t>
                </a:r>
              </a:p>
              <a:p>
                <a:pPr algn="ctr" eaLnBrk="1" latinLnBrk="0" hangingPunct="1">
                  <a:lnSpc>
                    <a:spcPts val="12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ko-KR" sz="2000">
                    <a:latin typeface="Times New Roman" charset="0"/>
                    <a:ea typeface="굴림" charset="-127"/>
                  </a:rPr>
                  <a:t>functions</a:t>
                </a:r>
              </a:p>
            </p:txBody>
          </p:sp>
        </p:grpSp>
        <p:grpSp>
          <p:nvGrpSpPr>
            <p:cNvPr id="10254" name="그룹 10"/>
            <p:cNvGrpSpPr>
              <a:grpSpLocks/>
            </p:cNvGrpSpPr>
            <p:nvPr/>
          </p:nvGrpSpPr>
          <p:grpSpPr bwMode="auto">
            <a:xfrm>
              <a:off x="7110617" y="2473293"/>
              <a:ext cx="1206631" cy="1053762"/>
              <a:chOff x="5060148" y="1159660"/>
              <a:chExt cx="1206631" cy="1053762"/>
            </a:xfrm>
          </p:grpSpPr>
          <p:sp>
            <p:nvSpPr>
              <p:cNvPr id="10266" name="직사각형 11"/>
              <p:cNvSpPr>
                <a:spLocks noChangeArrowheads="1"/>
              </p:cNvSpPr>
              <p:nvPr/>
            </p:nvSpPr>
            <p:spPr bwMode="auto">
              <a:xfrm>
                <a:off x="5060148" y="1159660"/>
                <a:ext cx="1206631" cy="96137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000">
                    <a:latin typeface="Times New Roman" charset="0"/>
                  </a:rPr>
                  <a:t>Object-2</a:t>
                </a:r>
              </a:p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endParaRPr lang="en-US" altLang="ko-KR" sz="2000">
                  <a:latin typeface="Times New Roman" charset="0"/>
                </a:endParaRPr>
              </a:p>
            </p:txBody>
          </p:sp>
          <p:sp>
            <p:nvSpPr>
              <p:cNvPr id="10267" name="TextBox 12"/>
              <p:cNvSpPr txBox="1">
                <a:spLocks noChangeArrowheads="1"/>
              </p:cNvSpPr>
              <p:nvPr/>
            </p:nvSpPr>
            <p:spPr bwMode="auto">
              <a:xfrm>
                <a:off x="5330424" y="1813254"/>
                <a:ext cx="638977" cy="400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endParaRPr kumimoji="1" lang="ko-KR" altLang="en-US" sz="2000">
                  <a:latin typeface="Times New Roman" charset="0"/>
                  <a:ea typeface="굴림" charset="-127"/>
                </a:endParaRPr>
              </a:p>
            </p:txBody>
          </p:sp>
        </p:grpSp>
        <p:grpSp>
          <p:nvGrpSpPr>
            <p:cNvPr id="10255" name="그룹 13"/>
            <p:cNvGrpSpPr>
              <a:grpSpLocks/>
            </p:cNvGrpSpPr>
            <p:nvPr/>
          </p:nvGrpSpPr>
          <p:grpSpPr bwMode="auto">
            <a:xfrm>
              <a:off x="5302144" y="4652258"/>
              <a:ext cx="1206631" cy="1020313"/>
              <a:chOff x="5060148" y="1193109"/>
              <a:chExt cx="1206631" cy="1020313"/>
            </a:xfrm>
          </p:grpSpPr>
          <p:sp>
            <p:nvSpPr>
              <p:cNvPr id="10264" name="직사각형 14"/>
              <p:cNvSpPr>
                <a:spLocks noChangeArrowheads="1"/>
              </p:cNvSpPr>
              <p:nvPr/>
            </p:nvSpPr>
            <p:spPr bwMode="auto">
              <a:xfrm>
                <a:off x="5060148" y="1193109"/>
                <a:ext cx="1206631" cy="92792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000">
                    <a:latin typeface="Times New Roman" charset="0"/>
                  </a:rPr>
                  <a:t>Object-3</a:t>
                </a:r>
              </a:p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endParaRPr lang="en-US" altLang="ko-KR" sz="2000">
                  <a:latin typeface="Times New Roman" charset="0"/>
                </a:endParaRPr>
              </a:p>
            </p:txBody>
          </p:sp>
          <p:sp>
            <p:nvSpPr>
              <p:cNvPr id="10265" name="TextBox 15"/>
              <p:cNvSpPr txBox="1">
                <a:spLocks noChangeArrowheads="1"/>
              </p:cNvSpPr>
              <p:nvPr/>
            </p:nvSpPr>
            <p:spPr bwMode="auto">
              <a:xfrm>
                <a:off x="5330424" y="1813254"/>
                <a:ext cx="638977" cy="400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endParaRPr kumimoji="1" lang="ko-KR" altLang="en-US" sz="2000">
                  <a:latin typeface="Times New Roman" charset="0"/>
                  <a:ea typeface="굴림" charset="-127"/>
                </a:endParaRPr>
              </a:p>
            </p:txBody>
          </p:sp>
        </p:grpSp>
        <p:cxnSp>
          <p:nvCxnSpPr>
            <p:cNvPr id="10256" name="직선 화살표 연결선 17"/>
            <p:cNvCxnSpPr>
              <a:cxnSpLocks noChangeShapeType="1"/>
              <a:stCxn id="10269" idx="2"/>
              <a:endCxn id="10264" idx="0"/>
            </p:cNvCxnSpPr>
            <p:nvPr/>
          </p:nvCxnSpPr>
          <p:spPr bwMode="auto">
            <a:xfrm rot="16200000" flipH="1">
              <a:off x="4994694" y="3858710"/>
              <a:ext cx="1679637" cy="1418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7" name="직선 화살표 연결선 18"/>
            <p:cNvCxnSpPr>
              <a:cxnSpLocks noChangeShapeType="1"/>
              <a:stCxn id="10268" idx="3"/>
              <a:endCxn id="10266" idx="1"/>
            </p:cNvCxnSpPr>
            <p:nvPr/>
          </p:nvCxnSpPr>
          <p:spPr bwMode="auto">
            <a:xfrm>
              <a:off x="6358003" y="2623959"/>
              <a:ext cx="752614" cy="4053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8" name="직선 화살표 연결선 21"/>
            <p:cNvCxnSpPr>
              <a:cxnSpLocks noChangeShapeType="1"/>
              <a:stCxn id="10262" idx="0"/>
              <a:endCxn id="10267" idx="2"/>
            </p:cNvCxnSpPr>
            <p:nvPr/>
          </p:nvCxnSpPr>
          <p:spPr bwMode="auto">
            <a:xfrm rot="5400000" flipH="1" flipV="1">
              <a:off x="7235653" y="3899393"/>
              <a:ext cx="92945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259" name="그룹 57"/>
            <p:cNvGrpSpPr>
              <a:grpSpLocks/>
            </p:cNvGrpSpPr>
            <p:nvPr/>
          </p:nvGrpSpPr>
          <p:grpSpPr bwMode="auto">
            <a:xfrm>
              <a:off x="7097066" y="4364122"/>
              <a:ext cx="1206631" cy="1023293"/>
              <a:chOff x="5060148" y="1310326"/>
              <a:chExt cx="1206631" cy="1023293"/>
            </a:xfrm>
          </p:grpSpPr>
          <p:sp>
            <p:nvSpPr>
              <p:cNvPr id="10262" name="직사각형 58"/>
              <p:cNvSpPr>
                <a:spLocks noChangeArrowheads="1"/>
              </p:cNvSpPr>
              <p:nvPr/>
            </p:nvSpPr>
            <p:spPr bwMode="auto">
              <a:xfrm>
                <a:off x="5060148" y="1310326"/>
                <a:ext cx="1206631" cy="1023293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000">
                    <a:latin typeface="Times New Roman" charset="0"/>
                  </a:rPr>
                  <a:t>Object-n</a:t>
                </a:r>
              </a:p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endParaRPr lang="en-US" altLang="ko-KR" sz="2000">
                  <a:latin typeface="Times New Roman" charset="0"/>
                </a:endParaRPr>
              </a:p>
            </p:txBody>
          </p:sp>
          <p:sp>
            <p:nvSpPr>
              <p:cNvPr id="10263" name="TextBox 59"/>
              <p:cNvSpPr txBox="1">
                <a:spLocks noChangeArrowheads="1"/>
              </p:cNvSpPr>
              <p:nvPr/>
            </p:nvSpPr>
            <p:spPr bwMode="auto">
              <a:xfrm>
                <a:off x="5330424" y="1813254"/>
                <a:ext cx="638977" cy="400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endParaRPr kumimoji="1" lang="ko-KR" altLang="en-US" sz="2000">
                  <a:latin typeface="Times New Roman" charset="0"/>
                  <a:ea typeface="굴림" charset="-127"/>
                </a:endParaRPr>
              </a:p>
            </p:txBody>
          </p:sp>
        </p:grpSp>
        <p:cxnSp>
          <p:nvCxnSpPr>
            <p:cNvPr id="10260" name="직선 화살표 연결선 63"/>
            <p:cNvCxnSpPr>
              <a:cxnSpLocks noChangeShapeType="1"/>
              <a:stCxn id="10264" idx="3"/>
              <a:endCxn id="10262" idx="1"/>
            </p:cNvCxnSpPr>
            <p:nvPr/>
          </p:nvCxnSpPr>
          <p:spPr bwMode="auto">
            <a:xfrm flipV="1">
              <a:off x="6508775" y="4769475"/>
              <a:ext cx="588291" cy="4053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1" name="직선 화살표 연결선 67"/>
            <p:cNvCxnSpPr>
              <a:cxnSpLocks noChangeShapeType="1"/>
            </p:cNvCxnSpPr>
            <p:nvPr/>
          </p:nvCxnSpPr>
          <p:spPr bwMode="auto">
            <a:xfrm rot="5400000" flipH="1" flipV="1">
              <a:off x="6142291" y="3801149"/>
              <a:ext cx="1334811" cy="6018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7100888" y="2663825"/>
            <a:ext cx="1203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eaLnBrk="1" latinLnBrk="0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>
                <a:latin typeface="Times New Roman" charset="0"/>
                <a:ea typeface="굴림" charset="-127"/>
              </a:rPr>
              <a:t>data-2</a:t>
            </a:r>
          </a:p>
          <a:p>
            <a:pPr algn="ctr" eaLnBrk="1" latinLnBrk="0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>
                <a:latin typeface="Times New Roman" charset="0"/>
                <a:ea typeface="굴림" charset="-127"/>
              </a:rPr>
              <a:t>+</a:t>
            </a:r>
          </a:p>
          <a:p>
            <a:pPr algn="ctr" eaLnBrk="1" latinLnBrk="0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>
                <a:latin typeface="Times New Roman" charset="0"/>
                <a:ea typeface="굴림" charset="-127"/>
              </a:rPr>
              <a:t>functions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5281613" y="4824413"/>
            <a:ext cx="12620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eaLnBrk="1" latinLnBrk="0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>
                <a:latin typeface="Times New Roman" charset="0"/>
                <a:ea typeface="굴림" charset="-127"/>
              </a:rPr>
              <a:t>data-3</a:t>
            </a:r>
          </a:p>
          <a:p>
            <a:pPr algn="ctr" eaLnBrk="1" latinLnBrk="0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>
                <a:latin typeface="Times New Roman" charset="0"/>
                <a:ea typeface="굴림" charset="-127"/>
              </a:rPr>
              <a:t>+</a:t>
            </a:r>
          </a:p>
          <a:p>
            <a:pPr algn="ctr" eaLnBrk="1" latinLnBrk="0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>
                <a:latin typeface="Times New Roman" charset="0"/>
                <a:ea typeface="굴림" charset="-127"/>
              </a:rPr>
              <a:t>functions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7064375" y="4594225"/>
            <a:ext cx="13620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eaLnBrk="1" latinLnBrk="0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>
                <a:latin typeface="Times New Roman" charset="0"/>
                <a:ea typeface="굴림" charset="-127"/>
              </a:rPr>
              <a:t>data-4</a:t>
            </a:r>
          </a:p>
          <a:p>
            <a:pPr algn="ctr" eaLnBrk="1" latinLnBrk="0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>
                <a:latin typeface="Times New Roman" charset="0"/>
                <a:ea typeface="굴림" charset="-127"/>
              </a:rPr>
              <a:t>+</a:t>
            </a:r>
          </a:p>
          <a:p>
            <a:pPr algn="ctr" eaLnBrk="1" latinLnBrk="0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kumimoji="1" lang="en-US" altLang="ko-KR" sz="2000">
                <a:latin typeface="Times New Roman" charset="0"/>
                <a:ea typeface="굴림" charset="-127"/>
              </a:rPr>
              <a:t>functions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038225" y="5981700"/>
            <a:ext cx="2557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data is open to all functions. 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789488" y="6011863"/>
            <a:ext cx="4354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Each data is hidden and associated with an object. 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53111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46" grpId="0"/>
      <p:bldP spid="4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Example: </a:t>
            </a:r>
            <a:r>
              <a:rPr lang="en-US" altLang="ko-KR" i="1"/>
              <a:t>this</a:t>
            </a:r>
            <a:r>
              <a:rPr lang="en-US" altLang="ko-KR"/>
              <a:t> Pointer (1/2)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85800" y="1376363"/>
          <a:ext cx="7616825" cy="443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point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x, y;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point(int a = 0, int b = 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set(int a, int b);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point::point(int a, int b)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this-&gt;</a:t>
                      </a: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set(a, b);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6" marR="91436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point::set(int a, int b)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this-&gt;</a:t>
                      </a: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x = a; </a:t>
                      </a: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this-&gt;</a:t>
                      </a: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y = b;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point::print()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"[" &lt;&lt; this;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"] " &lt;&lt; </a:t>
                      </a: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this-&gt;</a:t>
                      </a: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x;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", " &lt;&lt; </a:t>
                      </a: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this-&gt;</a:t>
                      </a: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y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point p(1, 1);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p.set(2, 2);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p.print();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6" marR="91436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6" marR="91436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21550" y="5370513"/>
            <a:ext cx="16684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[0xbfec6f00] 2,  2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06586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직사각형 6"/>
          <p:cNvSpPr>
            <a:spLocks noChangeArrowheads="1"/>
          </p:cNvSpPr>
          <p:nvPr/>
        </p:nvSpPr>
        <p:spPr bwMode="auto">
          <a:xfrm>
            <a:off x="657225" y="1201738"/>
            <a:ext cx="2938463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#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include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&lt;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iostream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&gt;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using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namespace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std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nn-NO" altLang="ko-KR" sz="1600" dirty="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class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point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x, y;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public: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point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a = 0,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b = 0);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void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set(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x,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y);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void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nn-NO" altLang="ko-KR" sz="1600" dirty="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point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::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point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a,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b)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x = a; y = b;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</a:t>
            </a:r>
          </a:p>
        </p:txBody>
      </p:sp>
      <p:sp>
        <p:nvSpPr>
          <p:cNvPr id="29709" name="직사각형 7"/>
          <p:cNvSpPr>
            <a:spLocks noChangeArrowheads="1"/>
          </p:cNvSpPr>
          <p:nvPr/>
        </p:nvSpPr>
        <p:spPr bwMode="auto">
          <a:xfrm>
            <a:off x="3595688" y="1201738"/>
            <a:ext cx="3048000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void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point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::set(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x,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y)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  x = x; y = y;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nn-NO" altLang="ko-KR" sz="1600" dirty="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void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point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::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()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cout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&lt;&lt; x &lt;&lt; "," &lt;&lt; y &lt;&lt;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endl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nn-NO" altLang="ko-KR" sz="1600" dirty="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main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()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point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p(1, 1);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nn-NO" altLang="ko-KR" sz="1600" dirty="0" err="1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p.set</a:t>
            </a:r>
            <a:r>
              <a:rPr kumimoji="1" lang="nn-NO" altLang="ko-KR" sz="1600" dirty="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(2, 2);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p.print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nn-NO" altLang="ko-KR" sz="1600" dirty="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return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0; 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</a:t>
            </a:r>
          </a:p>
        </p:txBody>
      </p:sp>
      <p:sp>
        <p:nvSpPr>
          <p:cNvPr id="29710" name="직사각형 8"/>
          <p:cNvSpPr>
            <a:spLocks noChangeArrowheads="1"/>
          </p:cNvSpPr>
          <p:nvPr/>
        </p:nvSpPr>
        <p:spPr bwMode="auto">
          <a:xfrm>
            <a:off x="7085013" y="5356225"/>
            <a:ext cx="2006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&gt;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1, 1</a:t>
            </a:r>
          </a:p>
        </p:txBody>
      </p:sp>
      <p:sp>
        <p:nvSpPr>
          <p:cNvPr id="18437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Example: </a:t>
            </a:r>
            <a:r>
              <a:rPr lang="en-US" altLang="ko-KR" i="1"/>
              <a:t>this</a:t>
            </a:r>
            <a:r>
              <a:rPr lang="en-US" altLang="ko-KR"/>
              <a:t> Pointer (2/2)</a:t>
            </a:r>
            <a:endParaRPr lang="ko-KR" altLang="en-US" dirty="0"/>
          </a:p>
        </p:txBody>
      </p:sp>
      <p:grpSp>
        <p:nvGrpSpPr>
          <p:cNvPr id="2" name="그룹 19"/>
          <p:cNvGrpSpPr>
            <a:grpSpLocks/>
          </p:cNvGrpSpPr>
          <p:nvPr/>
        </p:nvGrpSpPr>
        <p:grpSpPr bwMode="auto">
          <a:xfrm>
            <a:off x="3702050" y="1546225"/>
            <a:ext cx="5343525" cy="2381250"/>
            <a:chOff x="673768" y="1614389"/>
            <a:chExt cx="5345154" cy="2381969"/>
          </a:xfrm>
        </p:grpSpPr>
        <p:sp>
          <p:nvSpPr>
            <p:cNvPr id="18444" name="직사각형 12"/>
            <p:cNvSpPr>
              <a:spLocks noChangeArrowheads="1"/>
            </p:cNvSpPr>
            <p:nvPr/>
          </p:nvSpPr>
          <p:spPr bwMode="auto">
            <a:xfrm>
              <a:off x="673768" y="1614389"/>
              <a:ext cx="1303420" cy="2726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8445" name="TextBox 13"/>
            <p:cNvSpPr txBox="1">
              <a:spLocks noChangeArrowheads="1"/>
            </p:cNvSpPr>
            <p:nvPr/>
          </p:nvSpPr>
          <p:spPr bwMode="auto">
            <a:xfrm>
              <a:off x="2836371" y="3257317"/>
              <a:ext cx="3182551" cy="739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4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Are x and y arguments or member variables?</a:t>
              </a:r>
            </a:p>
            <a:p>
              <a:pPr algn="l"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400" dirty="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priority : arguments &gt; member variables</a:t>
              </a:r>
              <a:endParaRPr kumimoji="1" lang="ko-KR" altLang="en-US" sz="1400" dirty="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8446" name="직선 화살표 연결선 14"/>
            <p:cNvCxnSpPr>
              <a:cxnSpLocks noChangeShapeType="1"/>
              <a:endCxn id="18444" idx="3"/>
            </p:cNvCxnSpPr>
            <p:nvPr/>
          </p:nvCxnSpPr>
          <p:spPr bwMode="auto">
            <a:xfrm rot="10800000">
              <a:off x="1977188" y="1750709"/>
              <a:ext cx="742701" cy="182712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28"/>
          <p:cNvGrpSpPr>
            <a:grpSpLocks/>
          </p:cNvGrpSpPr>
          <p:nvPr/>
        </p:nvGrpSpPr>
        <p:grpSpPr bwMode="auto">
          <a:xfrm>
            <a:off x="3702050" y="1819275"/>
            <a:ext cx="2162175" cy="617538"/>
            <a:chOff x="3701716" y="1819806"/>
            <a:chExt cx="2162772" cy="616940"/>
          </a:xfrm>
        </p:grpSpPr>
        <p:sp>
          <p:nvSpPr>
            <p:cNvPr id="18442" name="직사각형 27"/>
            <p:cNvSpPr>
              <a:spLocks noChangeArrowheads="1"/>
            </p:cNvSpPr>
            <p:nvPr/>
          </p:nvSpPr>
          <p:spPr bwMode="auto">
            <a:xfrm>
              <a:off x="3701716" y="2098192"/>
              <a:ext cx="2162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nn-NO" altLang="ko-KR" sz="1600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this-&gt;x = x; this-&gt;y = y;</a:t>
              </a:r>
              <a:endParaRPr kumimoji="1" lang="ko-KR" altLang="en-US" sz="1600">
                <a:latin typeface="Times New Roman" charset="0"/>
                <a:ea typeface="굴림" charset="-127"/>
                <a:cs typeface="Times New Roman" charset="0"/>
              </a:endParaRPr>
            </a:p>
          </p:txBody>
        </p:sp>
        <p:cxnSp>
          <p:nvCxnSpPr>
            <p:cNvPr id="18443" name="직선 화살표 연결선 24"/>
            <p:cNvCxnSpPr>
              <a:cxnSpLocks noChangeShapeType="1"/>
              <a:stCxn id="18444" idx="2"/>
            </p:cNvCxnSpPr>
            <p:nvPr/>
          </p:nvCxnSpPr>
          <p:spPr bwMode="auto">
            <a:xfrm rot="5400000">
              <a:off x="4197358" y="1975081"/>
              <a:ext cx="312137" cy="15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직사각형 29"/>
          <p:cNvSpPr>
            <a:spLocks noChangeArrowheads="1"/>
          </p:cNvSpPr>
          <p:nvPr/>
        </p:nvSpPr>
        <p:spPr bwMode="auto">
          <a:xfrm>
            <a:off x="7600950" y="5676900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 2, 2</a:t>
            </a:r>
            <a:endParaRPr kumimoji="1" lang="nn-NO" altLang="ko-KR" sz="1600">
              <a:solidFill>
                <a:srgbClr val="C00000"/>
              </a:solidFill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07863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09" grpId="0"/>
      <p:bldP spid="29710" grpId="0"/>
      <p:bldP spid="30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Array of Classes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09575" y="1058863"/>
          <a:ext cx="8181975" cy="579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906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static int count;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order, id;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record(int i = 0, int s1 = 100, int s2 = 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record::count =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record::record(int _id, int s1, int s2)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id = _id; course1 = s1; course2 = s2;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order = ++count;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2" marR="91442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record::print(void)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order &lt;&lt; "] ID : " &lt;&lt; id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course1 &lt;&lt; ”, ” &lt;&lt; course2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students[3];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for (int i = 0; i &lt; 3; i++)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students[i].print(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2" marR="91442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84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2" marR="91442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그룹 6"/>
          <p:cNvGrpSpPr>
            <a:grpSpLocks/>
          </p:cNvGrpSpPr>
          <p:nvPr/>
        </p:nvGrpSpPr>
        <p:grpSpPr bwMode="auto">
          <a:xfrm>
            <a:off x="4876800" y="3343275"/>
            <a:ext cx="4397375" cy="341313"/>
            <a:chOff x="673767" y="1349339"/>
            <a:chExt cx="4397423" cy="340143"/>
          </a:xfrm>
        </p:grpSpPr>
        <p:sp>
          <p:nvSpPr>
            <p:cNvPr id="25621" name="직사각형 7"/>
            <p:cNvSpPr>
              <a:spLocks noChangeArrowheads="1"/>
            </p:cNvSpPr>
            <p:nvPr/>
          </p:nvSpPr>
          <p:spPr bwMode="auto">
            <a:xfrm>
              <a:off x="673767" y="1349339"/>
              <a:ext cx="1716107" cy="33855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25622" name="TextBox 8"/>
            <p:cNvSpPr txBox="1">
              <a:spLocks noChangeArrowheads="1"/>
            </p:cNvSpPr>
            <p:nvPr/>
          </p:nvSpPr>
          <p:spPr bwMode="auto">
            <a:xfrm>
              <a:off x="2774607" y="1350928"/>
              <a:ext cx="2296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  <a:t>calls default constructor</a:t>
              </a:r>
              <a:endParaRPr kumimoji="1" lang="ko-KR" altLang="en-US" sz="1600">
                <a:solidFill>
                  <a:srgbClr val="CC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25623" name="직선 화살표 연결선 9"/>
            <p:cNvCxnSpPr>
              <a:cxnSpLocks noChangeShapeType="1"/>
              <a:stCxn id="25622" idx="1"/>
              <a:endCxn id="25621" idx="3"/>
            </p:cNvCxnSpPr>
            <p:nvPr/>
          </p:nvCxnSpPr>
          <p:spPr bwMode="auto">
            <a:xfrm flipH="1" flipV="1">
              <a:off x="2389874" y="1518617"/>
              <a:ext cx="384733" cy="158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7493000" y="4413250"/>
          <a:ext cx="1139825" cy="100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students[0]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4" marR="91414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students[1]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4" marR="91414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students[2]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4" marR="91414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34" name="직사각형 15"/>
          <p:cNvSpPr>
            <a:spLocks noChangeArrowheads="1"/>
          </p:cNvSpPr>
          <p:nvPr/>
        </p:nvSpPr>
        <p:spPr bwMode="auto">
          <a:xfrm>
            <a:off x="7493000" y="4075113"/>
            <a:ext cx="869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memory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89600" y="4240213"/>
            <a:ext cx="90328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1] ID : 0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100, 100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2] ID : 0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100, 100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3] ID : 0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100, 100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63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/>
      <p:bldP spid="10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98450" y="1058863"/>
          <a:ext cx="8616950" cy="6796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8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static int count;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order, id, score;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record(int _id = 0,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     int _score = 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record::count =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record::record(int _id, int _score)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id = _id; score = _score;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order = ++count;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9" marR="91439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record::print(void)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order &lt;&lt; " [ " &lt;&lt; id;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 ] score = " &lt;&lt; score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 students[3] = { record(20090001, 99),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                        record(),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                        record(20090333) 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for (int i = 0; i &lt; 3; i++)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students[i].print(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9" marR="91439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5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9" marR="91439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9" marR="91439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9" marR="91439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26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Array of Classes - Initialization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65875" y="4762500"/>
            <a:ext cx="2411413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it-IT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1 [ 20090001 ] score = 99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it-IT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2 [ 0 ] score = 100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it-IT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3 [ 20090333 ] score = 100</a:t>
            </a:r>
            <a:endParaRPr kumimoji="1" lang="en-US" altLang="ko-KR" sz="160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9024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Array of Pointers to Classes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76225" y="1031875"/>
          <a:ext cx="8181975" cy="532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949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static int count;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order, id, score;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record(int _id = 0,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     int _score = 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record::count =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record::record(int _id, int _score)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id = _id; score = _score;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order = ++count;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2" marR="91442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record::print(void) { ...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*students[3]; // array of pointers</a:t>
                      </a: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for (int i = 0; i &lt; 3; i++)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students[i] =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new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record(2009000 + i, i);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for (int i = 0; i &lt; 3; i++)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students[i]-&gt;print();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delete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students[i];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2" marR="91442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6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2" marR="91442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6956425" y="4459288"/>
          <a:ext cx="2116138" cy="100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9" marR="91419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9" marR="91419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9" marR="91419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9" marR="91419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9" marR="91419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9" marR="91419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9" marR="91419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9" marR="91419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9" marR="91419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77" name="직사각형 15"/>
          <p:cNvSpPr>
            <a:spLocks noChangeArrowheads="1"/>
          </p:cNvSpPr>
          <p:nvPr/>
        </p:nvSpPr>
        <p:spPr bwMode="auto">
          <a:xfrm>
            <a:off x="7345363" y="4121150"/>
            <a:ext cx="86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memory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cxnSp>
        <p:nvCxnSpPr>
          <p:cNvPr id="18" name="직선 화살표 연결선 17"/>
          <p:cNvCxnSpPr>
            <a:cxnSpLocks noChangeShapeType="1"/>
            <a:endCxn id="26" idx="1"/>
          </p:cNvCxnSpPr>
          <p:nvPr/>
        </p:nvCxnSpPr>
        <p:spPr bwMode="auto">
          <a:xfrm>
            <a:off x="7124700" y="4627563"/>
            <a:ext cx="1090613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직사각형 23"/>
          <p:cNvSpPr>
            <a:spLocks noChangeArrowheads="1"/>
          </p:cNvSpPr>
          <p:nvPr/>
        </p:nvSpPr>
        <p:spPr bwMode="auto">
          <a:xfrm>
            <a:off x="4191000" y="2514600"/>
            <a:ext cx="3810000" cy="339725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8215313" y="4460875"/>
            <a:ext cx="820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600" i="1">
                <a:latin typeface="Times New Roman" charset="0"/>
                <a:ea typeface="굴림" charset="-127"/>
              </a:rPr>
              <a:t>record0</a:t>
            </a:r>
            <a:endParaRPr kumimoji="1" lang="ko-KR" altLang="en-US" sz="1600" i="1">
              <a:latin typeface="Times New Roman" charset="0"/>
              <a:ea typeface="굴림" charset="-127"/>
            </a:endParaRPr>
          </a:p>
        </p:txBody>
      </p:sp>
      <p:grpSp>
        <p:nvGrpSpPr>
          <p:cNvPr id="2" name="그룹 31"/>
          <p:cNvGrpSpPr>
            <a:grpSpLocks/>
          </p:cNvGrpSpPr>
          <p:nvPr/>
        </p:nvGrpSpPr>
        <p:grpSpPr bwMode="auto">
          <a:xfrm>
            <a:off x="7124700" y="4799013"/>
            <a:ext cx="1911350" cy="338137"/>
            <a:chOff x="6858752" y="4612858"/>
            <a:chExt cx="1910336" cy="338554"/>
          </a:xfrm>
        </p:grpSpPr>
        <p:cxnSp>
          <p:nvCxnSpPr>
            <p:cNvPr id="27691" name="직선 화살표 연결선 29"/>
            <p:cNvCxnSpPr>
              <a:cxnSpLocks noChangeShapeType="1"/>
              <a:endCxn id="27692" idx="1"/>
            </p:cNvCxnSpPr>
            <p:nvPr/>
          </p:nvCxnSpPr>
          <p:spPr bwMode="auto">
            <a:xfrm>
              <a:off x="6858752" y="4780547"/>
              <a:ext cx="1090111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92" name="직사각형 30"/>
            <p:cNvSpPr>
              <a:spLocks noChangeArrowheads="1"/>
            </p:cNvSpPr>
            <p:nvPr/>
          </p:nvSpPr>
          <p:spPr bwMode="auto">
            <a:xfrm>
              <a:off x="7948863" y="4612858"/>
              <a:ext cx="8202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i="1">
                  <a:latin typeface="Times New Roman" charset="0"/>
                  <a:ea typeface="굴림" charset="-127"/>
                </a:rPr>
                <a:t>record1</a:t>
              </a:r>
              <a:endParaRPr kumimoji="1" lang="ko-KR" altLang="en-US" sz="1600" i="1">
                <a:latin typeface="Times New Roman" charset="0"/>
                <a:ea typeface="굴림" charset="-127"/>
              </a:endParaRPr>
            </a:p>
          </p:txBody>
        </p:sp>
      </p:grpSp>
      <p:grpSp>
        <p:nvGrpSpPr>
          <p:cNvPr id="3" name="그룹 32"/>
          <p:cNvGrpSpPr>
            <a:grpSpLocks/>
          </p:cNvGrpSpPr>
          <p:nvPr/>
        </p:nvGrpSpPr>
        <p:grpSpPr bwMode="auto">
          <a:xfrm>
            <a:off x="7124700" y="5119688"/>
            <a:ext cx="1911350" cy="338137"/>
            <a:chOff x="6858752" y="4612858"/>
            <a:chExt cx="1910336" cy="338554"/>
          </a:xfrm>
        </p:grpSpPr>
        <p:cxnSp>
          <p:nvCxnSpPr>
            <p:cNvPr id="27689" name="직선 화살표 연결선 33"/>
            <p:cNvCxnSpPr>
              <a:cxnSpLocks noChangeShapeType="1"/>
              <a:endCxn id="27690" idx="1"/>
            </p:cNvCxnSpPr>
            <p:nvPr/>
          </p:nvCxnSpPr>
          <p:spPr bwMode="auto">
            <a:xfrm>
              <a:off x="6858752" y="4780547"/>
              <a:ext cx="1090111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90" name="직사각형 34"/>
            <p:cNvSpPr>
              <a:spLocks noChangeArrowheads="1"/>
            </p:cNvSpPr>
            <p:nvPr/>
          </p:nvSpPr>
          <p:spPr bwMode="auto">
            <a:xfrm>
              <a:off x="7948863" y="4612858"/>
              <a:ext cx="8202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i="1">
                  <a:latin typeface="Times New Roman" charset="0"/>
                  <a:ea typeface="굴림" charset="-127"/>
                </a:rPr>
                <a:t>record2</a:t>
              </a:r>
              <a:endParaRPr kumimoji="1" lang="ko-KR" altLang="en-US" sz="1600" i="1">
                <a:latin typeface="Times New Roman" charset="0"/>
                <a:ea typeface="굴림" charset="-127"/>
              </a:endParaRPr>
            </a:p>
          </p:txBody>
        </p:sp>
      </p:grpSp>
      <p:sp>
        <p:nvSpPr>
          <p:cNvPr id="36" name="직사각형 35"/>
          <p:cNvSpPr>
            <a:spLocks noChangeArrowheads="1"/>
          </p:cNvSpPr>
          <p:nvPr/>
        </p:nvSpPr>
        <p:spPr bwMode="auto">
          <a:xfrm>
            <a:off x="4162425" y="3395663"/>
            <a:ext cx="1704975" cy="339725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27684" name="TextBox 15"/>
          <p:cNvSpPr txBox="1">
            <a:spLocks noChangeArrowheads="1"/>
          </p:cNvSpPr>
          <p:nvPr/>
        </p:nvSpPr>
        <p:spPr bwMode="auto">
          <a:xfrm>
            <a:off x="6016625" y="4460875"/>
            <a:ext cx="982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students[0]</a:t>
            </a:r>
            <a:endParaRPr kumimoji="1" lang="ko-KR" altLang="en-US" sz="1400">
              <a:latin typeface="Times New Roman" charset="0"/>
              <a:ea typeface="굴림" charset="-127"/>
            </a:endParaRPr>
          </a:p>
        </p:txBody>
      </p:sp>
      <p:sp>
        <p:nvSpPr>
          <p:cNvPr id="27685" name="TextBox 16"/>
          <p:cNvSpPr txBox="1">
            <a:spLocks noChangeArrowheads="1"/>
          </p:cNvSpPr>
          <p:nvPr/>
        </p:nvSpPr>
        <p:spPr bwMode="auto">
          <a:xfrm>
            <a:off x="6016625" y="4768850"/>
            <a:ext cx="9826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students[1]</a:t>
            </a:r>
            <a:endParaRPr kumimoji="1" lang="ko-KR" altLang="en-US" sz="1400">
              <a:latin typeface="Times New Roman" charset="0"/>
              <a:ea typeface="굴림" charset="-127"/>
            </a:endParaRPr>
          </a:p>
        </p:txBody>
      </p:sp>
      <p:sp>
        <p:nvSpPr>
          <p:cNvPr id="27686" name="TextBox 18"/>
          <p:cNvSpPr txBox="1">
            <a:spLocks noChangeArrowheads="1"/>
          </p:cNvSpPr>
          <p:nvPr/>
        </p:nvSpPr>
        <p:spPr bwMode="auto">
          <a:xfrm>
            <a:off x="6016625" y="5133975"/>
            <a:ext cx="9826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students[2]</a:t>
            </a:r>
            <a:endParaRPr kumimoji="1" lang="ko-KR" altLang="en-US" sz="1400">
              <a:latin typeface="Times New Roman" charset="0"/>
              <a:ea typeface="굴림" charset="-127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11600" y="5137150"/>
            <a:ext cx="21050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it-IT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1 [ 2009000 ] score = 0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it-IT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2 [ 2009001 ] score = 1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it-IT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3 [ 2009002 ] score = 2</a:t>
            </a:r>
            <a:endParaRPr kumimoji="1" lang="en-US" altLang="ko-KR" sz="160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60190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/>
      <p:bldP spid="26" grpId="1"/>
      <p:bldP spid="36" grpId="0" animBg="1"/>
      <p:bldP spid="2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7066" y="3013501"/>
            <a:ext cx="7589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Access Control, Inheritance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105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3992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Access Control</a:t>
            </a:r>
            <a:endParaRPr lang="ko-KR" altLang="en-US" dirty="0"/>
          </a:p>
        </p:txBody>
      </p:sp>
      <p:sp>
        <p:nvSpPr>
          <p:cNvPr id="28690" name="직사각형 3"/>
          <p:cNvSpPr>
            <a:spLocks noChangeArrowheads="1"/>
          </p:cNvSpPr>
          <p:nvPr/>
        </p:nvSpPr>
        <p:spPr bwMode="auto">
          <a:xfrm>
            <a:off x="469900" y="1081088"/>
            <a:ext cx="304641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class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AccessControl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public: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	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publicData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	void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publicFunc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protected: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	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protectedData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	void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protectedFunc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private: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	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privateData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	void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privateFunc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};</a:t>
            </a:r>
          </a:p>
        </p:txBody>
      </p:sp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469900" y="1376363"/>
            <a:ext cx="3260725" cy="2081212"/>
            <a:chOff x="673767" y="-134062"/>
            <a:chExt cx="3260559" cy="2080332"/>
          </a:xfrm>
        </p:grpSpPr>
        <p:sp>
          <p:nvSpPr>
            <p:cNvPr id="19486" name="직사각형 6"/>
            <p:cNvSpPr>
              <a:spLocks noChangeArrowheads="1"/>
            </p:cNvSpPr>
            <p:nvPr/>
          </p:nvSpPr>
          <p:spPr bwMode="auto">
            <a:xfrm>
              <a:off x="673767" y="-109574"/>
              <a:ext cx="757990" cy="2895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9487" name="TextBox 7"/>
            <p:cNvSpPr txBox="1">
              <a:spLocks noChangeArrowheads="1"/>
            </p:cNvSpPr>
            <p:nvPr/>
          </p:nvSpPr>
          <p:spPr bwMode="auto">
            <a:xfrm>
              <a:off x="2131244" y="-134062"/>
              <a:ext cx="18030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Access specifier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9488" name="직선 화살표 연결선 8"/>
            <p:cNvCxnSpPr>
              <a:cxnSpLocks noChangeShapeType="1"/>
              <a:stCxn id="19487" idx="1"/>
              <a:endCxn id="19486" idx="3"/>
            </p:cNvCxnSpPr>
            <p:nvPr/>
          </p:nvCxnSpPr>
          <p:spPr bwMode="auto">
            <a:xfrm rot="10800000">
              <a:off x="1431758" y="35215"/>
              <a:ext cx="699487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9" name="직사각형 13"/>
            <p:cNvSpPr>
              <a:spLocks noChangeArrowheads="1"/>
            </p:cNvSpPr>
            <p:nvPr/>
          </p:nvSpPr>
          <p:spPr bwMode="auto">
            <a:xfrm>
              <a:off x="673767" y="773560"/>
              <a:ext cx="1030705" cy="2895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9490" name="직선 화살표 연결선 15"/>
            <p:cNvCxnSpPr>
              <a:cxnSpLocks noChangeShapeType="1"/>
              <a:stCxn id="19487" idx="1"/>
              <a:endCxn id="19489" idx="3"/>
            </p:cNvCxnSpPr>
            <p:nvPr/>
          </p:nvCxnSpPr>
          <p:spPr bwMode="auto">
            <a:xfrm rot="10800000" flipV="1">
              <a:off x="1704472" y="35214"/>
              <a:ext cx="426772" cy="88313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1" name="직선 화살표 연결선 18"/>
            <p:cNvCxnSpPr>
              <a:cxnSpLocks noChangeShapeType="1"/>
              <a:endCxn id="19492" idx="3"/>
            </p:cNvCxnSpPr>
            <p:nvPr/>
          </p:nvCxnSpPr>
          <p:spPr bwMode="auto">
            <a:xfrm rot="5400000">
              <a:off x="928035" y="598271"/>
              <a:ext cx="1766263" cy="64015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92" name="직사각형 20"/>
            <p:cNvSpPr>
              <a:spLocks noChangeArrowheads="1"/>
            </p:cNvSpPr>
            <p:nvPr/>
          </p:nvSpPr>
          <p:spPr bwMode="auto">
            <a:xfrm>
              <a:off x="673767" y="1656694"/>
              <a:ext cx="817320" cy="2895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</p:grpSp>
      <p:grpSp>
        <p:nvGrpSpPr>
          <p:cNvPr id="3" name="그룹 24"/>
          <p:cNvGrpSpPr>
            <a:grpSpLocks/>
          </p:cNvGrpSpPr>
          <p:nvPr/>
        </p:nvGrpSpPr>
        <p:grpSpPr bwMode="auto">
          <a:xfrm>
            <a:off x="3613150" y="1433513"/>
            <a:ext cx="1206500" cy="835025"/>
            <a:chOff x="3829609" y="1588168"/>
            <a:chExt cx="1206516" cy="834190"/>
          </a:xfrm>
        </p:grpSpPr>
        <p:sp>
          <p:nvSpPr>
            <p:cNvPr id="19484" name="오른쪽 중괄호 4"/>
            <p:cNvSpPr>
              <a:spLocks/>
            </p:cNvSpPr>
            <p:nvPr/>
          </p:nvSpPr>
          <p:spPr bwMode="auto">
            <a:xfrm>
              <a:off x="3829609" y="1588168"/>
              <a:ext cx="240631" cy="834190"/>
            </a:xfrm>
            <a:prstGeom prst="righ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9485" name="TextBox 23"/>
            <p:cNvSpPr txBox="1">
              <a:spLocks noChangeArrowheads="1"/>
            </p:cNvSpPr>
            <p:nvPr/>
          </p:nvSpPr>
          <p:spPr bwMode="auto">
            <a:xfrm>
              <a:off x="4070240" y="1844842"/>
              <a:ext cx="9658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public</a:t>
              </a:r>
            </a:p>
          </p:txBody>
        </p:sp>
      </p:grpSp>
      <p:grpSp>
        <p:nvGrpSpPr>
          <p:cNvPr id="4" name="그룹 25"/>
          <p:cNvGrpSpPr>
            <a:grpSpLocks/>
          </p:cNvGrpSpPr>
          <p:nvPr/>
        </p:nvGrpSpPr>
        <p:grpSpPr bwMode="auto">
          <a:xfrm>
            <a:off x="3613150" y="2300288"/>
            <a:ext cx="1206500" cy="835025"/>
            <a:chOff x="3829609" y="1588168"/>
            <a:chExt cx="1206516" cy="834190"/>
          </a:xfrm>
        </p:grpSpPr>
        <p:sp>
          <p:nvSpPr>
            <p:cNvPr id="19482" name="오른쪽 중괄호 26"/>
            <p:cNvSpPr>
              <a:spLocks/>
            </p:cNvSpPr>
            <p:nvPr/>
          </p:nvSpPr>
          <p:spPr bwMode="auto">
            <a:xfrm>
              <a:off x="3829609" y="1588168"/>
              <a:ext cx="240631" cy="834190"/>
            </a:xfrm>
            <a:prstGeom prst="righ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9483" name="TextBox 27"/>
            <p:cNvSpPr txBox="1">
              <a:spLocks noChangeArrowheads="1"/>
            </p:cNvSpPr>
            <p:nvPr/>
          </p:nvSpPr>
          <p:spPr bwMode="auto">
            <a:xfrm>
              <a:off x="4070240" y="1844842"/>
              <a:ext cx="9658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protected</a:t>
              </a:r>
            </a:p>
          </p:txBody>
        </p:sp>
      </p:grpSp>
      <p:grpSp>
        <p:nvGrpSpPr>
          <p:cNvPr id="5" name="그룹 28"/>
          <p:cNvGrpSpPr>
            <a:grpSpLocks/>
          </p:cNvGrpSpPr>
          <p:nvPr/>
        </p:nvGrpSpPr>
        <p:grpSpPr bwMode="auto">
          <a:xfrm>
            <a:off x="3613150" y="3168650"/>
            <a:ext cx="1206500" cy="833438"/>
            <a:chOff x="3829609" y="1588168"/>
            <a:chExt cx="1206516" cy="834190"/>
          </a:xfrm>
        </p:grpSpPr>
        <p:sp>
          <p:nvSpPr>
            <p:cNvPr id="19480" name="오른쪽 중괄호 29"/>
            <p:cNvSpPr>
              <a:spLocks/>
            </p:cNvSpPr>
            <p:nvPr/>
          </p:nvSpPr>
          <p:spPr bwMode="auto">
            <a:xfrm>
              <a:off x="3829609" y="1588168"/>
              <a:ext cx="240631" cy="834190"/>
            </a:xfrm>
            <a:prstGeom prst="righ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9481" name="TextBox 30"/>
            <p:cNvSpPr txBox="1">
              <a:spLocks noChangeArrowheads="1"/>
            </p:cNvSpPr>
            <p:nvPr/>
          </p:nvSpPr>
          <p:spPr bwMode="auto">
            <a:xfrm>
              <a:off x="4070240" y="1844842"/>
              <a:ext cx="9658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private </a:t>
              </a:r>
            </a:p>
          </p:txBody>
        </p:sp>
      </p:grpSp>
      <p:sp>
        <p:nvSpPr>
          <p:cNvPr id="28695" name="직사각형 58"/>
          <p:cNvSpPr>
            <a:spLocks noChangeArrowheads="1"/>
          </p:cNvSpPr>
          <p:nvPr/>
        </p:nvSpPr>
        <p:spPr bwMode="auto">
          <a:xfrm>
            <a:off x="5162550" y="1081088"/>
            <a:ext cx="21558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main( )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AccessControl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ac;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ac.publicData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= 1;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ac.publicFunc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en-US" altLang="ko-KR" sz="1600" dirty="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ac.protectedData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= 2;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ac.protectedFunc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ac.privateData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= 3;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ac.privateFunc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};</a:t>
            </a:r>
          </a:p>
        </p:txBody>
      </p:sp>
      <p:sp>
        <p:nvSpPr>
          <p:cNvPr id="28696" name="직사각형 59"/>
          <p:cNvSpPr>
            <a:spLocks noChangeArrowheads="1"/>
          </p:cNvSpPr>
          <p:nvPr/>
        </p:nvSpPr>
        <p:spPr bwMode="auto">
          <a:xfrm>
            <a:off x="7380288" y="1081088"/>
            <a:ext cx="623887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O )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O )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en-US" altLang="ko-KR" sz="160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X )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X )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X )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X )</a:t>
            </a:r>
          </a:p>
        </p:txBody>
      </p:sp>
      <p:grpSp>
        <p:nvGrpSpPr>
          <p:cNvPr id="6" name="그룹 41"/>
          <p:cNvGrpSpPr>
            <a:grpSpLocks/>
          </p:cNvGrpSpPr>
          <p:nvPr/>
        </p:nvGrpSpPr>
        <p:grpSpPr bwMode="auto">
          <a:xfrm>
            <a:off x="1006475" y="4375150"/>
            <a:ext cx="7451725" cy="1844675"/>
            <a:chOff x="1006641" y="4374580"/>
            <a:chExt cx="7451559" cy="1846012"/>
          </a:xfrm>
        </p:grpSpPr>
        <p:sp>
          <p:nvSpPr>
            <p:cNvPr id="19468" name="직사각형 33"/>
            <p:cNvSpPr>
              <a:spLocks noChangeArrowheads="1"/>
            </p:cNvSpPr>
            <p:nvPr/>
          </p:nvSpPr>
          <p:spPr bwMode="auto">
            <a:xfrm>
              <a:off x="1006641" y="4836695"/>
              <a:ext cx="7451559" cy="461299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    public: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9469" name="직사각형 35"/>
            <p:cNvSpPr>
              <a:spLocks noChangeArrowheads="1"/>
            </p:cNvSpPr>
            <p:nvPr/>
          </p:nvSpPr>
          <p:spPr bwMode="auto">
            <a:xfrm>
              <a:off x="1006641" y="5297994"/>
              <a:ext cx="7451559" cy="461299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    protected: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9470" name="직사각형 36"/>
            <p:cNvSpPr>
              <a:spLocks noChangeArrowheads="1"/>
            </p:cNvSpPr>
            <p:nvPr/>
          </p:nvSpPr>
          <p:spPr bwMode="auto">
            <a:xfrm>
              <a:off x="1006641" y="5759293"/>
              <a:ext cx="7451559" cy="461299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    private: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9471" name="TextBox 37"/>
            <p:cNvSpPr txBox="1">
              <a:spLocks noChangeArrowheads="1"/>
            </p:cNvSpPr>
            <p:nvPr/>
          </p:nvSpPr>
          <p:spPr bwMode="auto">
            <a:xfrm>
              <a:off x="2370874" y="4374580"/>
              <a:ext cx="16006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general users</a:t>
              </a:r>
            </a:p>
          </p:txBody>
        </p:sp>
        <p:sp>
          <p:nvSpPr>
            <p:cNvPr id="19472" name="TextBox 38"/>
            <p:cNvSpPr txBox="1">
              <a:spLocks noChangeArrowheads="1"/>
            </p:cNvSpPr>
            <p:nvPr/>
          </p:nvSpPr>
          <p:spPr bwMode="auto">
            <a:xfrm>
              <a:off x="4003601" y="4374580"/>
              <a:ext cx="26816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derived classes &amp; friends</a:t>
              </a:r>
            </a:p>
          </p:txBody>
        </p:sp>
        <p:sp>
          <p:nvSpPr>
            <p:cNvPr id="19473" name="TextBox 39"/>
            <p:cNvSpPr txBox="1">
              <a:spLocks noChangeArrowheads="1"/>
            </p:cNvSpPr>
            <p:nvPr/>
          </p:nvSpPr>
          <p:spPr bwMode="auto">
            <a:xfrm>
              <a:off x="6844605" y="4374580"/>
              <a:ext cx="14411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own &amp; friends</a:t>
              </a:r>
            </a:p>
          </p:txBody>
        </p:sp>
        <p:cxnSp>
          <p:nvCxnSpPr>
            <p:cNvPr id="19474" name="직선 화살표 연결선 40"/>
            <p:cNvCxnSpPr>
              <a:cxnSpLocks noChangeShapeType="1"/>
              <a:stCxn id="19471" idx="2"/>
            </p:cNvCxnSpPr>
            <p:nvPr/>
          </p:nvCxnSpPr>
          <p:spPr bwMode="auto">
            <a:xfrm rot="5400000">
              <a:off x="2981079" y="4903251"/>
              <a:ext cx="380234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5" name="직선 화살표 연결선 43"/>
            <p:cNvCxnSpPr>
              <a:cxnSpLocks noChangeShapeType="1"/>
              <a:stCxn id="19473" idx="2"/>
            </p:cNvCxnSpPr>
            <p:nvPr/>
          </p:nvCxnSpPr>
          <p:spPr bwMode="auto">
            <a:xfrm rot="16200000" flipH="1">
              <a:off x="7130020" y="5148290"/>
              <a:ext cx="870315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직선 화살표 연결선 46"/>
            <p:cNvCxnSpPr>
              <a:cxnSpLocks noChangeShapeType="1"/>
            </p:cNvCxnSpPr>
            <p:nvPr/>
          </p:nvCxnSpPr>
          <p:spPr bwMode="auto">
            <a:xfrm rot="5400000">
              <a:off x="7125842" y="4902458"/>
              <a:ext cx="380237" cy="15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직선 화살표 연결선 52"/>
            <p:cNvCxnSpPr>
              <a:cxnSpLocks noChangeShapeType="1"/>
            </p:cNvCxnSpPr>
            <p:nvPr/>
          </p:nvCxnSpPr>
          <p:spPr bwMode="auto">
            <a:xfrm rot="16200000" flipH="1">
              <a:off x="7153156" y="5372482"/>
              <a:ext cx="1318698" cy="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8" name="직선 화살표 연결선 54"/>
            <p:cNvCxnSpPr>
              <a:cxnSpLocks noChangeShapeType="1"/>
            </p:cNvCxnSpPr>
            <p:nvPr/>
          </p:nvCxnSpPr>
          <p:spPr bwMode="auto">
            <a:xfrm rot="16200000" flipH="1">
              <a:off x="5027180" y="5148292"/>
              <a:ext cx="870315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9" name="직선 화살표 연결선 55"/>
            <p:cNvCxnSpPr>
              <a:cxnSpLocks noChangeShapeType="1"/>
            </p:cNvCxnSpPr>
            <p:nvPr/>
          </p:nvCxnSpPr>
          <p:spPr bwMode="auto">
            <a:xfrm rot="5400000">
              <a:off x="5023002" y="4902460"/>
              <a:ext cx="380237" cy="15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78783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0" grpId="0"/>
      <p:bldP spid="28695" grpId="0"/>
      <p:bldP spid="2869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450850" y="1073150"/>
          <a:ext cx="8583613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6" marR="914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myrecord.name = “KIM JH”;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myrecord.course1 = 100;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myrecord.course2 = 90;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sum = myrecord.course1 + myrecord.course2;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myrecord.avg = ((double) sum) / 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myrecord.print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6" marR="914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50850" y="1073150"/>
          <a:ext cx="8583613" cy="555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#define MAX 10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name[MAX];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private: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double avg;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cout &lt;&lt; name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cout &lt;&lt; “course1 = ” &lt;&lt; course1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    &lt;&lt; “, course2 = ” &lt;&lt; course2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cout &lt;&lt; “avg = ” &lt;&lt; avg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</a:txBody>
                  <a:tcPr marL="91436" marR="9143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6" marR="9143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8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Example: Access Control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그룹 24"/>
          <p:cNvGrpSpPr>
            <a:grpSpLocks/>
          </p:cNvGrpSpPr>
          <p:nvPr/>
        </p:nvGrpSpPr>
        <p:grpSpPr bwMode="auto">
          <a:xfrm>
            <a:off x="450850" y="2874963"/>
            <a:ext cx="3832225" cy="1493837"/>
            <a:chOff x="673768" y="140426"/>
            <a:chExt cx="3832484" cy="1494076"/>
          </a:xfrm>
        </p:grpSpPr>
        <p:sp>
          <p:nvSpPr>
            <p:cNvPr id="20499" name="직사각형 25"/>
            <p:cNvSpPr>
              <a:spLocks noChangeArrowheads="1"/>
            </p:cNvSpPr>
            <p:nvPr/>
          </p:nvSpPr>
          <p:spPr bwMode="auto">
            <a:xfrm>
              <a:off x="673768" y="1314204"/>
              <a:ext cx="760422" cy="298863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20500" name="TextBox 26"/>
            <p:cNvSpPr txBox="1">
              <a:spLocks noChangeArrowheads="1"/>
            </p:cNvSpPr>
            <p:nvPr/>
          </p:nvSpPr>
          <p:spPr bwMode="auto">
            <a:xfrm>
              <a:off x="2929133" y="1295948"/>
              <a:ext cx="15771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can be repeated</a:t>
              </a:r>
              <a:endParaRPr kumimoji="1" lang="ko-KR" altLang="en-US" sz="1600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20501" name="직선 화살표 연결선 27"/>
            <p:cNvCxnSpPr>
              <a:cxnSpLocks noChangeShapeType="1"/>
              <a:stCxn id="20500" idx="1"/>
              <a:endCxn id="20499" idx="3"/>
            </p:cNvCxnSpPr>
            <p:nvPr/>
          </p:nvCxnSpPr>
          <p:spPr bwMode="auto">
            <a:xfrm rot="10800000">
              <a:off x="1434191" y="1463637"/>
              <a:ext cx="1494943" cy="1589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2" name="직사각형 29"/>
            <p:cNvSpPr>
              <a:spLocks noChangeArrowheads="1"/>
            </p:cNvSpPr>
            <p:nvPr/>
          </p:nvSpPr>
          <p:spPr bwMode="auto">
            <a:xfrm>
              <a:off x="673768" y="140426"/>
              <a:ext cx="760422" cy="298863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cxnSp>
          <p:nvCxnSpPr>
            <p:cNvPr id="20503" name="직선 화살표 연결선 30"/>
            <p:cNvCxnSpPr>
              <a:cxnSpLocks noChangeShapeType="1"/>
              <a:stCxn id="20500" idx="1"/>
              <a:endCxn id="20502" idx="3"/>
            </p:cNvCxnSpPr>
            <p:nvPr/>
          </p:nvCxnSpPr>
          <p:spPr bwMode="auto">
            <a:xfrm rot="10800000">
              <a:off x="1434191" y="289859"/>
              <a:ext cx="1494943" cy="117536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15"/>
          <p:cNvGrpSpPr>
            <a:grpSpLocks/>
          </p:cNvGrpSpPr>
          <p:nvPr/>
        </p:nvGrpSpPr>
        <p:grpSpPr bwMode="auto">
          <a:xfrm>
            <a:off x="803275" y="2582863"/>
            <a:ext cx="3573463" cy="887412"/>
            <a:chOff x="673767" y="1314204"/>
            <a:chExt cx="3958391" cy="888450"/>
          </a:xfrm>
        </p:grpSpPr>
        <p:sp>
          <p:nvSpPr>
            <p:cNvPr id="20496" name="직사각형 16"/>
            <p:cNvSpPr>
              <a:spLocks noChangeArrowheads="1"/>
            </p:cNvSpPr>
            <p:nvPr/>
          </p:nvSpPr>
          <p:spPr bwMode="auto">
            <a:xfrm>
              <a:off x="673767" y="1314204"/>
              <a:ext cx="2255366" cy="2988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20497" name="TextBox 17"/>
            <p:cNvSpPr txBox="1">
              <a:spLocks noChangeArrowheads="1"/>
            </p:cNvSpPr>
            <p:nvPr/>
          </p:nvSpPr>
          <p:spPr bwMode="auto">
            <a:xfrm>
              <a:off x="2929133" y="1864100"/>
              <a:ext cx="17030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by default, private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20498" name="직선 화살표 연결선 18"/>
            <p:cNvCxnSpPr>
              <a:cxnSpLocks noChangeShapeType="1"/>
              <a:stCxn id="20497" idx="1"/>
            </p:cNvCxnSpPr>
            <p:nvPr/>
          </p:nvCxnSpPr>
          <p:spPr bwMode="auto">
            <a:xfrm flipH="1" flipV="1">
              <a:off x="2654265" y="1613067"/>
              <a:ext cx="274867" cy="42031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그룹 38"/>
          <p:cNvGrpSpPr>
            <a:grpSpLocks/>
          </p:cNvGrpSpPr>
          <p:nvPr/>
        </p:nvGrpSpPr>
        <p:grpSpPr bwMode="auto">
          <a:xfrm>
            <a:off x="4648200" y="1987550"/>
            <a:ext cx="4114800" cy="3397250"/>
            <a:chOff x="526143" y="1314204"/>
            <a:chExt cx="4114380" cy="3398050"/>
          </a:xfrm>
        </p:grpSpPr>
        <p:sp>
          <p:nvSpPr>
            <p:cNvPr id="20493" name="직사각형 39"/>
            <p:cNvSpPr>
              <a:spLocks noChangeArrowheads="1"/>
            </p:cNvSpPr>
            <p:nvPr/>
          </p:nvSpPr>
          <p:spPr bwMode="auto">
            <a:xfrm>
              <a:off x="526143" y="1314204"/>
              <a:ext cx="4114380" cy="11864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20494" name="TextBox 40"/>
            <p:cNvSpPr txBox="1">
              <a:spLocks noChangeArrowheads="1"/>
            </p:cNvSpPr>
            <p:nvPr/>
          </p:nvSpPr>
          <p:spPr bwMode="auto">
            <a:xfrm>
              <a:off x="2202373" y="4127479"/>
              <a:ext cx="17030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Access Error </a:t>
              </a:r>
              <a:b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</a:b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  <a:sym typeface="Wingdings" charset="2"/>
                </a:rPr>
                <a:t> How to modify?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20495" name="직선 화살표 연결선 41"/>
            <p:cNvCxnSpPr>
              <a:cxnSpLocks noChangeShapeType="1"/>
              <a:stCxn id="20494" idx="0"/>
              <a:endCxn id="20493" idx="2"/>
            </p:cNvCxnSpPr>
            <p:nvPr/>
          </p:nvCxnSpPr>
          <p:spPr bwMode="auto">
            <a:xfrm flipH="1" flipV="1">
              <a:off x="2583333" y="2500700"/>
              <a:ext cx="470553" cy="162677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5592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80988" y="1073150"/>
          <a:ext cx="8789987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#define MAX 10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name[MAX];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private: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double avg;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 // def. is ommitted.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set_course1(int score) { course1 = score;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set_course2(int score) { course2 = score;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calculate_avg( );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0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Example: Access Control (cont’d)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33388" y="1225550"/>
          <a:ext cx="8789987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calculate_avg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sum = course1 +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((double) sum) / 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myrecord.name = “KIM JH”;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myrecord.set_course1(100);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myrecord.set_course2(90);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myrecord.calculate_avg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myrecord.print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3" marR="914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38"/>
          <p:cNvGrpSpPr>
            <a:grpSpLocks/>
          </p:cNvGrpSpPr>
          <p:nvPr/>
        </p:nvGrpSpPr>
        <p:grpSpPr bwMode="auto">
          <a:xfrm>
            <a:off x="485775" y="4191000"/>
            <a:ext cx="4162425" cy="1965325"/>
            <a:chOff x="673766" y="1274220"/>
            <a:chExt cx="4161223" cy="1964350"/>
          </a:xfrm>
        </p:grpSpPr>
        <p:sp>
          <p:nvSpPr>
            <p:cNvPr id="21515" name="직사각형 39"/>
            <p:cNvSpPr>
              <a:spLocks noChangeArrowheads="1"/>
            </p:cNvSpPr>
            <p:nvPr/>
          </p:nvSpPr>
          <p:spPr bwMode="auto">
            <a:xfrm>
              <a:off x="673766" y="1274220"/>
              <a:ext cx="4161223" cy="87434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21516" name="TextBox 40"/>
            <p:cNvSpPr txBox="1">
              <a:spLocks noChangeArrowheads="1"/>
            </p:cNvSpPr>
            <p:nvPr/>
          </p:nvSpPr>
          <p:spPr bwMode="auto">
            <a:xfrm>
              <a:off x="2092468" y="2499846"/>
              <a:ext cx="1703024" cy="73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provide interface to access the private vars and function</a:t>
              </a:r>
              <a:endParaRPr kumimoji="1" lang="ko-KR" altLang="en-US" sz="14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21517" name="직선 화살표 연결선 41"/>
            <p:cNvCxnSpPr>
              <a:cxnSpLocks noChangeShapeType="1"/>
              <a:endCxn id="21515" idx="2"/>
            </p:cNvCxnSpPr>
            <p:nvPr/>
          </p:nvCxnSpPr>
          <p:spPr bwMode="auto">
            <a:xfrm flipV="1">
              <a:off x="2754377" y="2148565"/>
              <a:ext cx="1" cy="35128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77039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0395" y="2971800"/>
            <a:ext cx="3263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Inheritance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109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413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Example: PO VS. </a:t>
            </a:r>
            <a:r>
              <a:rPr lang="en-US" altLang="ko-KR" dirty="0"/>
              <a:t>OO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 descr="C:\Documents and Settings\anonym0us\Local Settings\Temporary Internet Files\Content.IE5\BAQ737DJ\MCj0424188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233488"/>
            <a:ext cx="17938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연결선 5"/>
          <p:cNvCxnSpPr/>
          <p:nvPr/>
        </p:nvCxnSpPr>
        <p:spPr bwMode="auto">
          <a:xfrm rot="5400000">
            <a:off x="2667000" y="4360863"/>
            <a:ext cx="3532187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389" name="직사각형 7"/>
          <p:cNvSpPr>
            <a:spLocks noChangeArrowheads="1"/>
          </p:cNvSpPr>
          <p:nvPr/>
        </p:nvSpPr>
        <p:spPr bwMode="auto">
          <a:xfrm>
            <a:off x="6954838" y="4346575"/>
            <a:ext cx="1049337" cy="6778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lang="en-US" altLang="ko-KR" sz="2400">
                <a:latin typeface="Times New Roman" charset="0"/>
              </a:rPr>
              <a:t>engine</a:t>
            </a:r>
          </a:p>
        </p:txBody>
      </p:sp>
      <p:cxnSp>
        <p:nvCxnSpPr>
          <p:cNvPr id="16390" name="직선 화살표 연결선 9"/>
          <p:cNvCxnSpPr>
            <a:cxnSpLocks noChangeShapeType="1"/>
            <a:stCxn id="16394" idx="2"/>
            <a:endCxn id="16389" idx="0"/>
          </p:cNvCxnSpPr>
          <p:nvPr/>
        </p:nvCxnSpPr>
        <p:spPr bwMode="auto">
          <a:xfrm rot="5400000">
            <a:off x="7467601" y="3763962"/>
            <a:ext cx="595312" cy="56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직사각형 12"/>
          <p:cNvSpPr>
            <a:spLocks noChangeArrowheads="1"/>
          </p:cNvSpPr>
          <p:nvPr/>
        </p:nvSpPr>
        <p:spPr bwMode="auto">
          <a:xfrm>
            <a:off x="5381625" y="4346575"/>
            <a:ext cx="1049338" cy="6778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lang="en-US" altLang="ko-KR" sz="2400">
                <a:latin typeface="Times New Roman" charset="0"/>
              </a:rPr>
              <a:t>tires</a:t>
            </a:r>
          </a:p>
        </p:txBody>
      </p:sp>
      <p:sp>
        <p:nvSpPr>
          <p:cNvPr id="16392" name="직사각형 13"/>
          <p:cNvSpPr>
            <a:spLocks noChangeArrowheads="1"/>
          </p:cNvSpPr>
          <p:nvPr/>
        </p:nvSpPr>
        <p:spPr bwMode="auto">
          <a:xfrm>
            <a:off x="4857750" y="3073400"/>
            <a:ext cx="1049338" cy="6778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lang="en-US" altLang="ko-KR" sz="2000">
                <a:latin typeface="Times New Roman" charset="0"/>
              </a:rPr>
              <a:t>steering wheel</a:t>
            </a:r>
          </a:p>
        </p:txBody>
      </p:sp>
      <p:sp>
        <p:nvSpPr>
          <p:cNvPr id="16393" name="직사각형 14"/>
          <p:cNvSpPr>
            <a:spLocks noChangeArrowheads="1"/>
          </p:cNvSpPr>
          <p:nvPr/>
        </p:nvSpPr>
        <p:spPr bwMode="auto">
          <a:xfrm>
            <a:off x="6062663" y="3073400"/>
            <a:ext cx="1200150" cy="6778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lang="en-US" altLang="ko-KR" sz="2400">
                <a:latin typeface="Times New Roman" charset="0"/>
              </a:rPr>
              <a:t>accelerator</a:t>
            </a:r>
          </a:p>
        </p:txBody>
      </p:sp>
      <p:sp>
        <p:nvSpPr>
          <p:cNvPr id="16394" name="직사각형 15"/>
          <p:cNvSpPr>
            <a:spLocks noChangeArrowheads="1"/>
          </p:cNvSpPr>
          <p:nvPr/>
        </p:nvSpPr>
        <p:spPr bwMode="auto">
          <a:xfrm>
            <a:off x="7526338" y="3073400"/>
            <a:ext cx="1047750" cy="6778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lang="en-US" altLang="ko-KR" sz="2400">
                <a:latin typeface="Times New Roman" charset="0"/>
              </a:rPr>
              <a:t>brakes</a:t>
            </a:r>
          </a:p>
        </p:txBody>
      </p:sp>
      <p:cxnSp>
        <p:nvCxnSpPr>
          <p:cNvPr id="16395" name="직선 화살표 연결선 19"/>
          <p:cNvCxnSpPr>
            <a:cxnSpLocks noChangeShapeType="1"/>
            <a:stCxn id="16393" idx="2"/>
            <a:endCxn id="16389" idx="0"/>
          </p:cNvCxnSpPr>
          <p:nvPr/>
        </p:nvCxnSpPr>
        <p:spPr bwMode="auto">
          <a:xfrm>
            <a:off x="6662738" y="3751263"/>
            <a:ext cx="817562" cy="595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직선 화살표 연결선 22"/>
          <p:cNvCxnSpPr>
            <a:cxnSpLocks noChangeShapeType="1"/>
            <a:stCxn id="16392" idx="2"/>
            <a:endCxn id="16391" idx="0"/>
          </p:cNvCxnSpPr>
          <p:nvPr/>
        </p:nvCxnSpPr>
        <p:spPr bwMode="auto">
          <a:xfrm rot="16200000" flipH="1">
            <a:off x="5346701" y="3786187"/>
            <a:ext cx="595312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직선 화살표 연결선 25"/>
          <p:cNvCxnSpPr>
            <a:cxnSpLocks noChangeShapeType="1"/>
            <a:stCxn id="16391" idx="3"/>
            <a:endCxn id="16389" idx="1"/>
          </p:cNvCxnSpPr>
          <p:nvPr/>
        </p:nvCxnSpPr>
        <p:spPr bwMode="auto">
          <a:xfrm>
            <a:off x="6430963" y="4684713"/>
            <a:ext cx="5238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8" name="직사각형 30"/>
          <p:cNvSpPr>
            <a:spLocks noChangeArrowheads="1"/>
          </p:cNvSpPr>
          <p:nvPr/>
        </p:nvSpPr>
        <p:spPr bwMode="auto">
          <a:xfrm>
            <a:off x="1047750" y="3997325"/>
            <a:ext cx="2203450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lang="en-US" altLang="ko-KR" sz="2400">
                <a:latin typeface="Times New Roman" charset="0"/>
              </a:rPr>
              <a:t>accelerate</a:t>
            </a:r>
          </a:p>
        </p:txBody>
      </p:sp>
      <p:sp>
        <p:nvSpPr>
          <p:cNvPr id="16399" name="직사각형 31"/>
          <p:cNvSpPr>
            <a:spLocks noChangeArrowheads="1"/>
          </p:cNvSpPr>
          <p:nvPr/>
        </p:nvSpPr>
        <p:spPr bwMode="auto">
          <a:xfrm>
            <a:off x="1047750" y="3317875"/>
            <a:ext cx="2203450" cy="3778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lang="en-US" altLang="ko-KR" sz="1800">
                <a:latin typeface="Times New Roman" charset="0"/>
              </a:rPr>
              <a:t>switch on the ignition</a:t>
            </a:r>
          </a:p>
        </p:txBody>
      </p:sp>
      <p:sp>
        <p:nvSpPr>
          <p:cNvPr id="16400" name="직사각형 32"/>
          <p:cNvSpPr>
            <a:spLocks noChangeArrowheads="1"/>
          </p:cNvSpPr>
          <p:nvPr/>
        </p:nvSpPr>
        <p:spPr bwMode="auto">
          <a:xfrm>
            <a:off x="1047750" y="4684713"/>
            <a:ext cx="2201863" cy="3778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lang="en-US" altLang="ko-KR" sz="2400">
                <a:latin typeface="Times New Roman" charset="0"/>
              </a:rPr>
              <a:t>steer</a:t>
            </a:r>
          </a:p>
        </p:txBody>
      </p:sp>
      <p:sp>
        <p:nvSpPr>
          <p:cNvPr id="16401" name="직사각형 33"/>
          <p:cNvSpPr>
            <a:spLocks noChangeArrowheads="1"/>
          </p:cNvSpPr>
          <p:nvPr/>
        </p:nvSpPr>
        <p:spPr bwMode="auto">
          <a:xfrm>
            <a:off x="1047750" y="5402263"/>
            <a:ext cx="2201863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lang="en-US" altLang="ko-KR" sz="2400">
                <a:latin typeface="Times New Roman" charset="0"/>
              </a:rPr>
              <a:t>brake</a:t>
            </a:r>
          </a:p>
        </p:txBody>
      </p:sp>
      <p:cxnSp>
        <p:nvCxnSpPr>
          <p:cNvPr id="16402" name="직선 화살표 연결선 35"/>
          <p:cNvCxnSpPr>
            <a:cxnSpLocks noChangeShapeType="1"/>
            <a:stCxn id="16399" idx="2"/>
            <a:endCxn id="16398" idx="0"/>
          </p:cNvCxnSpPr>
          <p:nvPr/>
        </p:nvCxnSpPr>
        <p:spPr bwMode="auto">
          <a:xfrm rot="5400000">
            <a:off x="1999456" y="3845719"/>
            <a:ext cx="301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직선 화살표 연결선 38"/>
          <p:cNvCxnSpPr>
            <a:cxnSpLocks noChangeShapeType="1"/>
            <a:stCxn id="16398" idx="2"/>
            <a:endCxn id="16400" idx="0"/>
          </p:cNvCxnSpPr>
          <p:nvPr/>
        </p:nvCxnSpPr>
        <p:spPr bwMode="auto">
          <a:xfrm rot="5400000">
            <a:off x="1993900" y="4529138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직선 화살표 연결선 39"/>
          <p:cNvCxnSpPr>
            <a:cxnSpLocks noChangeShapeType="1"/>
            <a:stCxn id="16400" idx="2"/>
            <a:endCxn id="16401" idx="0"/>
          </p:cNvCxnSpPr>
          <p:nvPr/>
        </p:nvCxnSpPr>
        <p:spPr bwMode="auto">
          <a:xfrm rot="5400000">
            <a:off x="1978819" y="5231607"/>
            <a:ext cx="3397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꺾인 연결선 45"/>
          <p:cNvCxnSpPr>
            <a:cxnSpLocks noChangeShapeType="1"/>
            <a:stCxn id="16400" idx="3"/>
            <a:endCxn id="16398" idx="3"/>
          </p:cNvCxnSpPr>
          <p:nvPr/>
        </p:nvCxnSpPr>
        <p:spPr bwMode="auto">
          <a:xfrm flipV="1">
            <a:off x="3249613" y="4184650"/>
            <a:ext cx="1587" cy="688975"/>
          </a:xfrm>
          <a:prstGeom prst="bentConnector3">
            <a:avLst>
              <a:gd name="adj1" fmla="val 28890935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6" name="꺾인 연결선 47"/>
          <p:cNvCxnSpPr>
            <a:cxnSpLocks noChangeShapeType="1"/>
            <a:stCxn id="16401" idx="1"/>
            <a:endCxn id="16398" idx="1"/>
          </p:cNvCxnSpPr>
          <p:nvPr/>
        </p:nvCxnSpPr>
        <p:spPr bwMode="auto">
          <a:xfrm rot="10800000">
            <a:off x="1047750" y="4186238"/>
            <a:ext cx="1588" cy="1404937"/>
          </a:xfrm>
          <a:prstGeom prst="bent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6413" y="5838825"/>
            <a:ext cx="3930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 b="1">
                <a:latin typeface="Times New Roman" charset="0"/>
                <a:ea typeface="굴림" charset="-127"/>
              </a:rPr>
              <a:t>Car = a sequence of functions (procedures)</a:t>
            </a:r>
            <a:endParaRPr kumimoji="1" lang="ko-KR" altLang="en-US" sz="1600" b="1">
              <a:latin typeface="Times New Roman" charset="0"/>
              <a:ea typeface="굴림" charset="-127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14850" y="5857875"/>
            <a:ext cx="4378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 b="1">
                <a:latin typeface="Times New Roman" charset="0"/>
                <a:ea typeface="굴림" charset="-127"/>
              </a:rPr>
              <a:t>Car = interaction between components (objects)</a:t>
            </a:r>
            <a:endParaRPr kumimoji="1" lang="ko-KR" altLang="en-US" sz="1600" b="1">
              <a:latin typeface="Times New Roman" charset="0"/>
              <a:ea typeface="굴림" charset="-127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49338" y="2544763"/>
            <a:ext cx="2373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 b="1">
                <a:latin typeface="Times New Roman" charset="0"/>
                <a:ea typeface="굴림" charset="-127"/>
              </a:rPr>
              <a:t>Procedure-oriented View</a:t>
            </a: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 b="1">
                <a:latin typeface="Times New Roman" charset="0"/>
                <a:ea typeface="굴림" charset="-127"/>
              </a:rPr>
              <a:t>of car operation</a:t>
            </a:r>
            <a:endParaRPr kumimoji="1" lang="ko-KR" altLang="en-US" sz="1600" b="1">
              <a:latin typeface="Times New Roman" charset="0"/>
              <a:ea typeface="굴림" charset="-127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16550" y="2422525"/>
            <a:ext cx="206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 b="1">
                <a:latin typeface="Times New Roman" charset="0"/>
                <a:ea typeface="굴림" charset="-127"/>
              </a:rPr>
              <a:t>Object-oriented View</a:t>
            </a: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 b="1">
                <a:latin typeface="Times New Roman" charset="0"/>
                <a:ea typeface="굴림" charset="-127"/>
              </a:rPr>
              <a:t>of car operation</a:t>
            </a:r>
            <a:endParaRPr kumimoji="1" lang="ko-KR" altLang="en-US" sz="1600" b="1">
              <a:latin typeface="Times New Roman" charset="0"/>
              <a:ea typeface="굴림" charset="-127"/>
            </a:endParaRPr>
          </a:p>
        </p:txBody>
      </p:sp>
      <p:sp>
        <p:nvSpPr>
          <p:cNvPr id="52251" name="TextBox 2"/>
          <p:cNvSpPr txBox="1">
            <a:spLocks noChangeArrowheads="1"/>
          </p:cNvSpPr>
          <p:nvPr/>
        </p:nvSpPr>
        <p:spPr bwMode="auto">
          <a:xfrm>
            <a:off x="4124325" y="962025"/>
            <a:ext cx="627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400">
                <a:latin typeface="Times New Roman" charset="0"/>
              </a:rPr>
              <a:t>CAR</a:t>
            </a:r>
            <a:endParaRPr lang="ko-KR" altLang="en-US" sz="240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05644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1" grpId="0" animBg="1"/>
      <p:bldP spid="16392" grpId="0" animBg="1"/>
      <p:bldP spid="16393" grpId="0" animBg="1"/>
      <p:bldP spid="16394" grpId="0" animBg="1"/>
      <p:bldP spid="16398" grpId="0" animBg="1"/>
      <p:bldP spid="16399" grpId="0" animBg="1"/>
      <p:bldP spid="16400" grpId="0" animBg="1"/>
      <p:bldP spid="16401" grpId="0" animBg="1"/>
      <p:bldP spid="23" grpId="0"/>
      <p:bldP spid="24" grpId="0"/>
      <p:bldP spid="25" grpId="0"/>
      <p:bldP spid="2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Recall: What is Object ?</a:t>
            </a:r>
            <a:endParaRPr lang="ko-KR" altLang="en-US" dirty="0"/>
          </a:p>
        </p:txBody>
      </p:sp>
      <p:sp>
        <p:nvSpPr>
          <p:cNvPr id="9219" name="내용 개체 틀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06825"/>
          </a:xfrm>
        </p:spPr>
        <p:txBody>
          <a:bodyPr/>
          <a:lstStyle/>
          <a:p>
            <a:r>
              <a:rPr lang="en-US" altLang="ko-KR" sz="2000"/>
              <a:t>Class  (</a:t>
            </a:r>
            <a:r>
              <a:rPr lang="en-US" altLang="ko-KR" sz="2000">
                <a:sym typeface="Symbol" charset="2"/>
              </a:rPr>
              <a:t> </a:t>
            </a:r>
            <a:r>
              <a:rPr lang="en-US" altLang="ko-KR" sz="2000"/>
              <a:t>Type in C )</a:t>
            </a:r>
          </a:p>
          <a:p>
            <a:pPr lvl="1"/>
            <a:r>
              <a:rPr lang="en-US" altLang="ko-KR" sz="1800"/>
              <a:t>Defines the abstract characteristics of a thing (object)</a:t>
            </a:r>
          </a:p>
          <a:p>
            <a:pPr lvl="2"/>
            <a:r>
              <a:rPr lang="en-US" altLang="ko-KR" sz="1800"/>
              <a:t>attributes (data) + behaviors (operations = methods)</a:t>
            </a:r>
          </a:p>
          <a:p>
            <a:r>
              <a:rPr lang="en-US" altLang="ko-KR" sz="2000"/>
              <a:t>Object (</a:t>
            </a:r>
            <a:r>
              <a:rPr lang="en-US" altLang="ko-KR" sz="2000">
                <a:sym typeface="Symbol" charset="2"/>
              </a:rPr>
              <a:t> Variable in C )</a:t>
            </a:r>
            <a:endParaRPr lang="en-US" altLang="ko-KR" sz="2000"/>
          </a:p>
          <a:p>
            <a:pPr lvl="1"/>
            <a:r>
              <a:rPr lang="en-US" altLang="ko-KR" sz="1800"/>
              <a:t>A pattern (exemplar) of a class</a:t>
            </a:r>
          </a:p>
          <a:p>
            <a:r>
              <a:rPr lang="en-US" altLang="ko-KR" sz="2000"/>
              <a:t>Instance</a:t>
            </a:r>
          </a:p>
          <a:p>
            <a:pPr lvl="1"/>
            <a:r>
              <a:rPr lang="en-US" altLang="ko-KR" sz="1800"/>
              <a:t>The actual object created at runtime</a:t>
            </a:r>
          </a:p>
          <a:p>
            <a:pPr lvl="1"/>
            <a:r>
              <a:rPr lang="en-US" altLang="ko-KR" sz="1800"/>
              <a:t>State: the set of values of the attributes of a particular object</a:t>
            </a:r>
          </a:p>
          <a:p>
            <a:r>
              <a:rPr lang="en-US" altLang="ko-KR" sz="2000"/>
              <a:t>Methods</a:t>
            </a:r>
          </a:p>
          <a:p>
            <a:pPr lvl="1"/>
            <a:r>
              <a:rPr lang="en-US" altLang="ko-KR" sz="1800"/>
              <a:t>functions</a:t>
            </a:r>
            <a:endParaRPr lang="ko-KR" altLang="en-US" sz="1800"/>
          </a:p>
        </p:txBody>
      </p:sp>
      <p:grpSp>
        <p:nvGrpSpPr>
          <p:cNvPr id="2" name="그룹 20"/>
          <p:cNvGrpSpPr>
            <a:grpSpLocks/>
          </p:cNvGrpSpPr>
          <p:nvPr/>
        </p:nvGrpSpPr>
        <p:grpSpPr bwMode="auto">
          <a:xfrm>
            <a:off x="167201" y="5102225"/>
            <a:ext cx="4884224" cy="1323975"/>
            <a:chOff x="478806" y="4941212"/>
            <a:chExt cx="4883924" cy="1324651"/>
          </a:xfrm>
        </p:grpSpPr>
        <p:grpSp>
          <p:nvGrpSpPr>
            <p:cNvPr id="12300" name="그룹 8"/>
            <p:cNvGrpSpPr>
              <a:grpSpLocks/>
            </p:cNvGrpSpPr>
            <p:nvPr/>
          </p:nvGrpSpPr>
          <p:grpSpPr bwMode="auto">
            <a:xfrm>
              <a:off x="2855338" y="5312452"/>
              <a:ext cx="978541" cy="953411"/>
              <a:chOff x="4876801" y="4300356"/>
              <a:chExt cx="978568" cy="953430"/>
            </a:xfrm>
          </p:grpSpPr>
          <p:sp>
            <p:nvSpPr>
              <p:cNvPr id="12307" name="직사각형 9"/>
              <p:cNvSpPr>
                <a:spLocks noChangeArrowheads="1"/>
              </p:cNvSpPr>
              <p:nvPr/>
            </p:nvSpPr>
            <p:spPr bwMode="auto">
              <a:xfrm>
                <a:off x="4876801" y="4300356"/>
                <a:ext cx="978568" cy="95343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Calibri" charset="0"/>
                    <a:ea typeface="Calibri" charset="0"/>
                    <a:cs typeface="Calibri" charset="0"/>
                  </a:rPr>
                  <a:t>Ferrari</a:t>
                </a:r>
              </a:p>
            </p:txBody>
          </p:sp>
          <p:pic>
            <p:nvPicPr>
              <p:cNvPr id="12308" name="Picture 3" descr="C:\Documents and Settings\anonym0us\Local Settings\Temporary Internet Files\Content.IE5\BAQ737DJ\MCj04241880000[1].wm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6126" y="4642876"/>
                <a:ext cx="714499" cy="518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01" name="그룹 15"/>
            <p:cNvGrpSpPr>
              <a:grpSpLocks/>
            </p:cNvGrpSpPr>
            <p:nvPr/>
          </p:nvGrpSpPr>
          <p:grpSpPr bwMode="auto">
            <a:xfrm>
              <a:off x="4384189" y="5312452"/>
              <a:ext cx="978541" cy="953411"/>
              <a:chOff x="4572001" y="4777071"/>
              <a:chExt cx="978568" cy="953430"/>
            </a:xfrm>
          </p:grpSpPr>
          <p:sp>
            <p:nvSpPr>
              <p:cNvPr id="12305" name="직사각형 12"/>
              <p:cNvSpPr>
                <a:spLocks noChangeArrowheads="1"/>
              </p:cNvSpPr>
              <p:nvPr/>
            </p:nvSpPr>
            <p:spPr bwMode="auto">
              <a:xfrm>
                <a:off x="4572001" y="4777071"/>
                <a:ext cx="978568" cy="95343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Calibri" charset="0"/>
                    <a:ea typeface="Calibri" charset="0"/>
                    <a:cs typeface="Calibri" charset="0"/>
                  </a:rPr>
                  <a:t>Hyundai</a:t>
                </a:r>
              </a:p>
            </p:txBody>
          </p:sp>
          <p:pic>
            <p:nvPicPr>
              <p:cNvPr id="12306" name="Picture 2" descr="C:\Documents and Settings\totoro\Local Settings\Temporary Internet Files\Content.IE5\2CBKBVF3\MCj04260560000[1].wm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5701" y="5119592"/>
                <a:ext cx="654576" cy="518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2302" name="직선 화살표 연결선 25"/>
            <p:cNvCxnSpPr>
              <a:cxnSpLocks noChangeShapeType="1"/>
              <a:stCxn id="12298" idx="2"/>
              <a:endCxn id="12305" idx="0"/>
            </p:cNvCxnSpPr>
            <p:nvPr/>
          </p:nvCxnSpPr>
          <p:spPr bwMode="auto">
            <a:xfrm rot="16200000" flipH="1">
              <a:off x="4545325" y="4984319"/>
              <a:ext cx="371242" cy="2850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직선 화살표 연결선 27"/>
            <p:cNvCxnSpPr>
              <a:cxnSpLocks noChangeShapeType="1"/>
              <a:stCxn id="12298" idx="2"/>
              <a:endCxn id="12307" idx="0"/>
            </p:cNvCxnSpPr>
            <p:nvPr/>
          </p:nvCxnSpPr>
          <p:spPr bwMode="auto">
            <a:xfrm rot="5400000">
              <a:off x="3780900" y="4504922"/>
              <a:ext cx="371242" cy="1243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4" name="직사각형 31"/>
            <p:cNvSpPr>
              <a:spLocks noChangeArrowheads="1"/>
            </p:cNvSpPr>
            <p:nvPr/>
          </p:nvSpPr>
          <p:spPr bwMode="auto">
            <a:xfrm>
              <a:off x="478806" y="5511310"/>
              <a:ext cx="2376531" cy="70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latinLnBrk="0">
                <a:spcBef>
                  <a:spcPct val="50000"/>
                </a:spcBef>
                <a:buFontTx/>
                <a:buNone/>
              </a:pP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Object</a:t>
              </a:r>
              <a:br>
                <a:rPr lang="en-US" altLang="ko-KR" sz="200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(Instance at runtime)</a:t>
              </a:r>
            </a:p>
          </p:txBody>
        </p:sp>
      </p:grpSp>
      <p:grpSp>
        <p:nvGrpSpPr>
          <p:cNvPr id="5" name="그룹 19"/>
          <p:cNvGrpSpPr>
            <a:grpSpLocks/>
          </p:cNvGrpSpPr>
          <p:nvPr/>
        </p:nvGrpSpPr>
        <p:grpSpPr bwMode="auto">
          <a:xfrm>
            <a:off x="2899774" y="4173538"/>
            <a:ext cx="5734639" cy="1949450"/>
            <a:chOff x="3001825" y="3782516"/>
            <a:chExt cx="5734010" cy="1949431"/>
          </a:xfrm>
        </p:grpSpPr>
        <p:grpSp>
          <p:nvGrpSpPr>
            <p:cNvPr id="12295" name="그룹 7"/>
            <p:cNvGrpSpPr>
              <a:grpSpLocks/>
            </p:cNvGrpSpPr>
            <p:nvPr/>
          </p:nvGrpSpPr>
          <p:grpSpPr bwMode="auto">
            <a:xfrm>
              <a:off x="3773695" y="3782516"/>
              <a:ext cx="978541" cy="953411"/>
              <a:chOff x="4551324" y="4095070"/>
              <a:chExt cx="978568" cy="953430"/>
            </a:xfrm>
          </p:grpSpPr>
          <p:sp>
            <p:nvSpPr>
              <p:cNvPr id="12298" name="직사각형 6"/>
              <p:cNvSpPr>
                <a:spLocks noChangeArrowheads="1"/>
              </p:cNvSpPr>
              <p:nvPr/>
            </p:nvSpPr>
            <p:spPr bwMode="auto">
              <a:xfrm>
                <a:off x="4551324" y="4095070"/>
                <a:ext cx="978568" cy="95343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Calibri" charset="0"/>
                    <a:ea typeface="Calibri" charset="0"/>
                    <a:cs typeface="Calibri" charset="0"/>
                  </a:rPr>
                  <a:t>Car</a:t>
                </a:r>
              </a:p>
            </p:txBody>
          </p:sp>
          <p:pic>
            <p:nvPicPr>
              <p:cNvPr id="12299" name="Picture 3" descr="C:\Documents and Settings\anonym0us\Local Settings\Temporary Internet Files\Content.IE5\BAQ737DJ\MCj04241880000[1].wmf"/>
              <p:cNvPicPr>
                <a:picLocks noChangeAspect="1" noChangeArrowheads="1"/>
              </p:cNvPicPr>
              <p:nvPr/>
            </p:nvPicPr>
            <p:blipFill>
              <a:blip r:embed="rId2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8665" y="4373179"/>
                <a:ext cx="714499" cy="518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296" name="직사각형 30"/>
            <p:cNvSpPr>
              <a:spLocks noChangeArrowheads="1"/>
            </p:cNvSpPr>
            <p:nvPr/>
          </p:nvSpPr>
          <p:spPr bwMode="auto">
            <a:xfrm>
              <a:off x="3001825" y="4057830"/>
              <a:ext cx="705565" cy="40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Class</a:t>
              </a:r>
            </a:p>
          </p:txBody>
        </p:sp>
        <p:sp>
          <p:nvSpPr>
            <p:cNvPr id="12297" name="직사각형 33"/>
            <p:cNvSpPr>
              <a:spLocks noChangeArrowheads="1"/>
            </p:cNvSpPr>
            <p:nvPr/>
          </p:nvSpPr>
          <p:spPr bwMode="auto">
            <a:xfrm>
              <a:off x="5287602" y="3946613"/>
              <a:ext cx="3448233" cy="1785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Attributes</a:t>
              </a:r>
              <a:br>
                <a:rPr lang="en-US" altLang="ko-KR" sz="200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: color, capacity, max. speed, …</a:t>
              </a:r>
            </a:p>
            <a:p>
              <a:pPr latinLnBrk="0">
                <a:spcBef>
                  <a:spcPct val="50000"/>
                </a:spcBef>
                <a:buFontTx/>
                <a:buNone/>
              </a:pP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Methods </a:t>
              </a:r>
              <a:br>
                <a:rPr lang="en-US" altLang="ko-KR" sz="200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: accelerate, brake, steer left, steer right, …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377155"/>
      </p:ext>
    </p:extLst>
  </p:cSld>
  <p:clrMapOvr>
    <a:masterClrMapping/>
  </p:clrMapOvr>
  <p:transition spd="slow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Recall: Class Declaration</a:t>
            </a:r>
            <a:endParaRPr lang="ko-KR" altLang="en-US" dirty="0"/>
          </a:p>
        </p:txBody>
      </p:sp>
      <p:sp>
        <p:nvSpPr>
          <p:cNvPr id="11268" name="직사각형 4"/>
          <p:cNvSpPr>
            <a:spLocks noChangeArrowheads="1"/>
          </p:cNvSpPr>
          <p:nvPr/>
        </p:nvSpPr>
        <p:spPr bwMode="auto">
          <a:xfrm>
            <a:off x="795338" y="1143000"/>
            <a:ext cx="6554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24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class_name</a:t>
            </a:r>
            <a:r>
              <a:rPr lang="en-US" altLang="ko-KR" sz="2400" i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instance_name1, instance_name2;</a:t>
            </a:r>
          </a:p>
        </p:txBody>
      </p:sp>
      <p:sp>
        <p:nvSpPr>
          <p:cNvPr id="11269" name="직사각형 5"/>
          <p:cNvSpPr>
            <a:spLocks noChangeArrowheads="1"/>
          </p:cNvSpPr>
          <p:nvPr/>
        </p:nvSpPr>
        <p:spPr bwMode="auto">
          <a:xfrm>
            <a:off x="1130300" y="1773238"/>
            <a:ext cx="400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800">
                <a:latin typeface="Times New Roman" charset="0"/>
                <a:cs typeface="Times New Roman" charset="0"/>
              </a:rPr>
              <a:t>C.f. </a:t>
            </a:r>
            <a:r>
              <a:rPr lang="en-US" altLang="ko-KR" sz="18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struct </a:t>
            </a:r>
            <a:r>
              <a:rPr lang="en-US" altLang="ko-KR" sz="1800" i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tag_name</a:t>
            </a:r>
            <a:r>
              <a:rPr lang="en-US" altLang="ko-KR" sz="18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ko-KR" sz="1800" i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struct_variable</a:t>
            </a:r>
            <a:r>
              <a:rPr lang="en-US" altLang="ko-KR" sz="18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, … ;</a:t>
            </a:r>
          </a:p>
        </p:txBody>
      </p:sp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4851400" y="3729038"/>
            <a:ext cx="1666875" cy="1725612"/>
            <a:chOff x="5158813" y="1903403"/>
            <a:chExt cx="1666222" cy="1725917"/>
          </a:xfrm>
        </p:grpSpPr>
        <p:sp>
          <p:nvSpPr>
            <p:cNvPr id="14371" name="직사각형 7"/>
            <p:cNvSpPr>
              <a:spLocks noChangeArrowheads="1"/>
            </p:cNvSpPr>
            <p:nvPr/>
          </p:nvSpPr>
          <p:spPr bwMode="auto">
            <a:xfrm>
              <a:off x="5308738" y="2056386"/>
              <a:ext cx="1505937" cy="15729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endParaRPr lang="en-US" altLang="ko-KR" sz="1600">
                <a:latin typeface="Times New Roman" charset="0"/>
              </a:endParaRPr>
            </a:p>
            <a:p>
              <a:pPr latinLnBrk="0">
                <a:spcBef>
                  <a:spcPct val="50000"/>
                </a:spcBef>
                <a:buFontTx/>
                <a:buNone/>
              </a:pPr>
              <a:endParaRPr lang="en-US" altLang="ko-KR" sz="1600">
                <a:latin typeface="Times New Roman" charset="0"/>
              </a:endParaRPr>
            </a:p>
          </p:txBody>
        </p:sp>
        <p:sp>
          <p:nvSpPr>
            <p:cNvPr id="7" name="직사각형 6"/>
            <p:cNvSpPr>
              <a:spLocks noChangeArrowheads="1"/>
            </p:cNvSpPr>
            <p:nvPr/>
          </p:nvSpPr>
          <p:spPr bwMode="auto">
            <a:xfrm>
              <a:off x="5158813" y="1903403"/>
              <a:ext cx="1666222" cy="33025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800" dirty="0">
                  <a:latin typeface="Times New Roman" panose="02020603050405020304" pitchFamily="18" charset="0"/>
                </a:rPr>
                <a:t>instance_name1</a:t>
              </a:r>
            </a:p>
          </p:txBody>
        </p:sp>
      </p:grpSp>
      <p:grpSp>
        <p:nvGrpSpPr>
          <p:cNvPr id="3" name="그룹 12"/>
          <p:cNvGrpSpPr>
            <a:grpSpLocks/>
          </p:cNvGrpSpPr>
          <p:nvPr/>
        </p:nvGrpSpPr>
        <p:grpSpPr bwMode="auto">
          <a:xfrm>
            <a:off x="6896100" y="2713038"/>
            <a:ext cx="1790700" cy="1725612"/>
            <a:chOff x="5158813" y="1903403"/>
            <a:chExt cx="1790807" cy="1725917"/>
          </a:xfrm>
        </p:grpSpPr>
        <p:sp>
          <p:nvSpPr>
            <p:cNvPr id="14369" name="직사각형 13"/>
            <p:cNvSpPr>
              <a:spLocks noChangeArrowheads="1"/>
            </p:cNvSpPr>
            <p:nvPr/>
          </p:nvSpPr>
          <p:spPr bwMode="auto">
            <a:xfrm>
              <a:off x="5308738" y="2056386"/>
              <a:ext cx="1505937" cy="15729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endParaRPr lang="en-US" altLang="ko-KR" sz="1600">
                <a:latin typeface="Times New Roman" charset="0"/>
              </a:endParaRPr>
            </a:p>
            <a:p>
              <a:pPr latinLnBrk="0">
                <a:spcBef>
                  <a:spcPct val="50000"/>
                </a:spcBef>
                <a:buFontTx/>
                <a:buNone/>
              </a:pPr>
              <a:endParaRPr lang="en-US" altLang="ko-KR" sz="1600">
                <a:latin typeface="Times New Roman" charset="0"/>
              </a:endParaRPr>
            </a:p>
          </p:txBody>
        </p:sp>
        <p:sp>
          <p:nvSpPr>
            <p:cNvPr id="15" name="직사각형 14"/>
            <p:cNvSpPr>
              <a:spLocks noChangeArrowheads="1"/>
            </p:cNvSpPr>
            <p:nvPr/>
          </p:nvSpPr>
          <p:spPr bwMode="auto">
            <a:xfrm>
              <a:off x="5158813" y="1903403"/>
              <a:ext cx="1790807" cy="33025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800" dirty="0">
                  <a:latin typeface="Times New Roman" panose="02020603050405020304" pitchFamily="18" charset="0"/>
                </a:rPr>
                <a:t>instance_name2</a:t>
              </a:r>
            </a:p>
          </p:txBody>
        </p:sp>
      </p:grpSp>
      <p:grpSp>
        <p:nvGrpSpPr>
          <p:cNvPr id="4" name="그룹 15"/>
          <p:cNvGrpSpPr>
            <a:grpSpLocks/>
          </p:cNvGrpSpPr>
          <p:nvPr/>
        </p:nvGrpSpPr>
        <p:grpSpPr bwMode="auto">
          <a:xfrm>
            <a:off x="2132013" y="2333625"/>
            <a:ext cx="1655762" cy="1725613"/>
            <a:chOff x="5158813" y="1903403"/>
            <a:chExt cx="1655862" cy="1725917"/>
          </a:xfrm>
        </p:grpSpPr>
        <p:sp>
          <p:nvSpPr>
            <p:cNvPr id="14367" name="직사각형 16"/>
            <p:cNvSpPr>
              <a:spLocks noChangeArrowheads="1"/>
            </p:cNvSpPr>
            <p:nvPr/>
          </p:nvSpPr>
          <p:spPr bwMode="auto">
            <a:xfrm>
              <a:off x="5308738" y="2056386"/>
              <a:ext cx="1505937" cy="15729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endParaRPr lang="en-US" altLang="ko-KR" sz="2000">
                <a:latin typeface="Times New Roman" charset="0"/>
              </a:endParaRPr>
            </a:p>
            <a:p>
              <a:pPr latinLnBrk="0">
                <a:spcBef>
                  <a:spcPct val="50000"/>
                </a:spcBef>
                <a:buFontTx/>
                <a:buNone/>
              </a:pPr>
              <a:endParaRPr lang="en-US" altLang="ko-KR" sz="2000">
                <a:latin typeface="Times New Roman" charset="0"/>
              </a:endParaRPr>
            </a:p>
          </p:txBody>
        </p:sp>
        <p:sp>
          <p:nvSpPr>
            <p:cNvPr id="18" name="직사각형 17"/>
            <p:cNvSpPr>
              <a:spLocks noChangeArrowheads="1"/>
            </p:cNvSpPr>
            <p:nvPr/>
          </p:nvSpPr>
          <p:spPr bwMode="auto">
            <a:xfrm>
              <a:off x="5158813" y="1903403"/>
              <a:ext cx="1506628" cy="33025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800" dirty="0" err="1">
                  <a:latin typeface="Times New Roman" panose="02020603050405020304" pitchFamily="18" charset="0"/>
                </a:rPr>
                <a:t>class_name</a:t>
              </a:r>
              <a:endParaRPr lang="en-US" altLang="ko-KR" sz="1800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273" name="Shape 19"/>
          <p:cNvCxnSpPr>
            <a:cxnSpLocks noChangeShapeType="1"/>
            <a:stCxn id="14367" idx="3"/>
            <a:endCxn id="15" idx="0"/>
          </p:cNvCxnSpPr>
          <p:nvPr/>
        </p:nvCxnSpPr>
        <p:spPr bwMode="auto">
          <a:xfrm flipV="1">
            <a:off x="3787775" y="2713038"/>
            <a:ext cx="3860800" cy="560387"/>
          </a:xfrm>
          <a:prstGeom prst="curvedConnector4">
            <a:avLst>
              <a:gd name="adj1" fmla="val 40245"/>
              <a:gd name="adj2" fmla="val 18119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Shape 22"/>
          <p:cNvCxnSpPr>
            <a:cxnSpLocks noChangeShapeType="1"/>
            <a:stCxn id="14367" idx="3"/>
            <a:endCxn id="7" idx="0"/>
          </p:cNvCxnSpPr>
          <p:nvPr/>
        </p:nvCxnSpPr>
        <p:spPr bwMode="auto">
          <a:xfrm>
            <a:off x="3787775" y="3273425"/>
            <a:ext cx="1817688" cy="45561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그룹 34"/>
          <p:cNvGrpSpPr>
            <a:grpSpLocks/>
          </p:cNvGrpSpPr>
          <p:nvPr/>
        </p:nvGrpSpPr>
        <p:grpSpPr bwMode="auto">
          <a:xfrm>
            <a:off x="2478088" y="4197350"/>
            <a:ext cx="1041400" cy="762000"/>
            <a:chOff x="6895326" y="1585843"/>
            <a:chExt cx="1040789" cy="761431"/>
          </a:xfrm>
        </p:grpSpPr>
        <p:sp>
          <p:nvSpPr>
            <p:cNvPr id="14365" name="직사각형 30"/>
            <p:cNvSpPr>
              <a:spLocks noChangeArrowheads="1"/>
            </p:cNvSpPr>
            <p:nvPr/>
          </p:nvSpPr>
          <p:spPr bwMode="auto">
            <a:xfrm>
              <a:off x="6895326" y="1585843"/>
              <a:ext cx="1040789" cy="7614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grpSp>
          <p:nvGrpSpPr>
            <p:cNvPr id="6" name="그룹 29"/>
            <p:cNvGrpSpPr/>
            <p:nvPr/>
          </p:nvGrpSpPr>
          <p:grpSpPr>
            <a:xfrm>
              <a:off x="6984356" y="1642405"/>
              <a:ext cx="895197" cy="648309"/>
              <a:chOff x="6145721" y="1652187"/>
              <a:chExt cx="895197" cy="648309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6" name="Picture 2" descr="C:\Documents and Settings\anonym0us\Local Settings\Temporary Internet Files\Content.IE5\Z3SBFSXK\MCj04175280000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6145721" y="1652187"/>
                <a:ext cx="895197" cy="64830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/>
            </p:spPr>
          </p:pic>
          <p:sp>
            <p:nvSpPr>
              <p:cNvPr id="29" name="타원 28"/>
              <p:cNvSpPr/>
              <p:nvPr/>
            </p:nvSpPr>
            <p:spPr bwMode="auto">
              <a:xfrm>
                <a:off x="6287950" y="1809946"/>
                <a:ext cx="256875" cy="11642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그룹 31"/>
          <p:cNvGrpSpPr>
            <a:grpSpLocks/>
          </p:cNvGrpSpPr>
          <p:nvPr/>
        </p:nvGrpSpPr>
        <p:grpSpPr bwMode="auto">
          <a:xfrm>
            <a:off x="7350125" y="4541838"/>
            <a:ext cx="895350" cy="649287"/>
            <a:chOff x="6145721" y="1652187"/>
            <a:chExt cx="895197" cy="648309"/>
          </a:xfrm>
        </p:grpSpPr>
        <p:pic>
          <p:nvPicPr>
            <p:cNvPr id="33" name="Picture 2" descr="C:\Documents and Settings\anonym0us\Local Settings\Temporary Internet Files\Content.IE5\Z3SBFSXK\MCj04175280000[1].wmf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</a:blip>
            <a:srcRect/>
            <a:stretch>
              <a:fillRect/>
            </a:stretch>
          </p:blipFill>
          <p:spPr bwMode="auto">
            <a:xfrm>
              <a:off x="6145721" y="1652187"/>
              <a:ext cx="895197" cy="64830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sp>
          <p:nvSpPr>
            <p:cNvPr id="34" name="타원 33"/>
            <p:cNvSpPr/>
            <p:nvPr/>
          </p:nvSpPr>
          <p:spPr bwMode="auto">
            <a:xfrm>
              <a:off x="6287950" y="1809946"/>
              <a:ext cx="256875" cy="11642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그룹 35"/>
          <p:cNvGrpSpPr>
            <a:grpSpLocks/>
          </p:cNvGrpSpPr>
          <p:nvPr/>
        </p:nvGrpSpPr>
        <p:grpSpPr bwMode="auto">
          <a:xfrm>
            <a:off x="5307013" y="5562600"/>
            <a:ext cx="895350" cy="649288"/>
            <a:chOff x="6145721" y="1652187"/>
            <a:chExt cx="895197" cy="648309"/>
          </a:xfrm>
        </p:grpSpPr>
        <p:pic>
          <p:nvPicPr>
            <p:cNvPr id="37" name="Picture 2" descr="C:\Documents and Settings\anonym0us\Local Settings\Temporary Internet Files\Content.IE5\Z3SBFSXK\MCj04175280000[1].wmf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</a:blip>
            <a:srcRect/>
            <a:stretch>
              <a:fillRect/>
            </a:stretch>
          </p:blipFill>
          <p:spPr bwMode="auto">
            <a:xfrm>
              <a:off x="6145721" y="1652187"/>
              <a:ext cx="895197" cy="64830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sp>
          <p:nvSpPr>
            <p:cNvPr id="38" name="타원 37"/>
            <p:cNvSpPr/>
            <p:nvPr/>
          </p:nvSpPr>
          <p:spPr bwMode="auto">
            <a:xfrm>
              <a:off x="6287950" y="1809946"/>
              <a:ext cx="256875" cy="11642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1278" name="TextBox 27"/>
          <p:cNvSpPr txBox="1">
            <a:spLocks noChangeArrowheads="1"/>
          </p:cNvSpPr>
          <p:nvPr/>
        </p:nvSpPr>
        <p:spPr bwMode="auto">
          <a:xfrm>
            <a:off x="3962400" y="2665413"/>
            <a:ext cx="1541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instantiation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92350" y="3421063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methods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92350" y="2865438"/>
            <a:ext cx="1017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variables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053013" y="4816475"/>
            <a:ext cx="96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methods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10637" y="4260850"/>
            <a:ext cx="101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 dirty="0">
                <a:latin typeface="Times New Roman" charset="0"/>
                <a:ea typeface="굴림" charset="-127"/>
              </a:rPr>
              <a:t>variables</a:t>
            </a:r>
            <a:endParaRPr kumimoji="1" lang="ko-KR" altLang="en-US" sz="1800" dirty="0">
              <a:latin typeface="Times New Roman" charset="0"/>
              <a:ea typeface="굴림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75488" y="3821113"/>
            <a:ext cx="96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methods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075488" y="3265488"/>
            <a:ext cx="101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variables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6521574"/>
      </p:ext>
    </p:extLst>
  </p:cSld>
  <p:clrMapOvr>
    <a:masterClrMapping/>
  </p:clrMapOvr>
  <p:transition spd="slow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Inheritance (1/2)</a:t>
            </a:r>
            <a:endParaRPr lang="ko-KR" altLang="en-US" dirty="0"/>
          </a:p>
        </p:txBody>
      </p:sp>
      <p:sp>
        <p:nvSpPr>
          <p:cNvPr id="1638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err="1"/>
              <a:t>Subclassing</a:t>
            </a:r>
            <a:r>
              <a:rPr lang="en-US" altLang="ko-KR" sz="2000" dirty="0"/>
              <a:t>: define a class based on another class</a:t>
            </a:r>
          </a:p>
          <a:p>
            <a:pPr lvl="1"/>
            <a:r>
              <a:rPr lang="en-US" altLang="ko-KR" sz="1800" dirty="0"/>
              <a:t>Another class = parent class (or superclass)</a:t>
            </a:r>
          </a:p>
          <a:p>
            <a:pPr lvl="1"/>
            <a:r>
              <a:rPr lang="en-US" altLang="ko-KR" sz="1800" dirty="0"/>
              <a:t>New class = child class (subclass)</a:t>
            </a:r>
          </a:p>
          <a:p>
            <a:pPr lvl="1"/>
            <a:r>
              <a:rPr lang="en-US" altLang="ko-KR" sz="1800" dirty="0"/>
              <a:t>Hierarchical classification in a tree form</a:t>
            </a:r>
          </a:p>
          <a:p>
            <a:pPr lvl="1"/>
            <a:r>
              <a:rPr lang="en-US" altLang="ko-KR" sz="1800" dirty="0"/>
              <a:t>Another way of ”polymorphism”</a:t>
            </a:r>
            <a:endParaRPr lang="ko-KR" altLang="en-US" sz="1800" dirty="0"/>
          </a:p>
        </p:txBody>
      </p:sp>
      <p:grpSp>
        <p:nvGrpSpPr>
          <p:cNvPr id="2" name="그룹 67"/>
          <p:cNvGrpSpPr>
            <a:grpSpLocks/>
          </p:cNvGrpSpPr>
          <p:nvPr/>
        </p:nvGrpSpPr>
        <p:grpSpPr bwMode="auto">
          <a:xfrm>
            <a:off x="1109663" y="3268663"/>
            <a:ext cx="5597525" cy="2259012"/>
            <a:chOff x="344240" y="1996442"/>
            <a:chExt cx="5598984" cy="2259424"/>
          </a:xfrm>
        </p:grpSpPr>
        <p:sp>
          <p:nvSpPr>
            <p:cNvPr id="18445" name="직사각형 19"/>
            <p:cNvSpPr>
              <a:spLocks noChangeArrowheads="1"/>
            </p:cNvSpPr>
            <p:nvPr/>
          </p:nvSpPr>
          <p:spPr bwMode="auto">
            <a:xfrm>
              <a:off x="3188912" y="1996442"/>
              <a:ext cx="1053365" cy="34718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1600">
                  <a:latin typeface="Times New Roman" charset="0"/>
                </a:rPr>
                <a:t>vehicle</a:t>
              </a:r>
              <a:endParaRPr lang="en-US" altLang="ko-KR" sz="1400">
                <a:latin typeface="Times New Roman" charset="0"/>
              </a:endParaRPr>
            </a:p>
          </p:txBody>
        </p:sp>
        <p:sp>
          <p:nvSpPr>
            <p:cNvPr id="18446" name="직사각형 24"/>
            <p:cNvSpPr>
              <a:spLocks noChangeArrowheads="1"/>
            </p:cNvSpPr>
            <p:nvPr/>
          </p:nvSpPr>
          <p:spPr bwMode="auto">
            <a:xfrm>
              <a:off x="3188913" y="2995685"/>
              <a:ext cx="1053365" cy="34718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1600">
                  <a:latin typeface="Times New Roman" charset="0"/>
                </a:rPr>
                <a:t>ship</a:t>
              </a:r>
            </a:p>
          </p:txBody>
        </p:sp>
        <p:sp>
          <p:nvSpPr>
            <p:cNvPr id="18447" name="직사각형 25"/>
            <p:cNvSpPr>
              <a:spLocks noChangeArrowheads="1"/>
            </p:cNvSpPr>
            <p:nvPr/>
          </p:nvSpPr>
          <p:spPr bwMode="auto">
            <a:xfrm>
              <a:off x="4889859" y="2995686"/>
              <a:ext cx="1053365" cy="34718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1600">
                  <a:latin typeface="Times New Roman" charset="0"/>
                </a:rPr>
                <a:t>plane</a:t>
              </a:r>
            </a:p>
          </p:txBody>
        </p:sp>
        <p:sp>
          <p:nvSpPr>
            <p:cNvPr id="18448" name="직사각형 26"/>
            <p:cNvSpPr>
              <a:spLocks noChangeArrowheads="1"/>
            </p:cNvSpPr>
            <p:nvPr/>
          </p:nvSpPr>
          <p:spPr bwMode="auto">
            <a:xfrm>
              <a:off x="1254115" y="2995685"/>
              <a:ext cx="1356764" cy="34718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1600">
                  <a:latin typeface="Times New Roman" charset="0"/>
                </a:rPr>
                <a:t>land vehicle</a:t>
              </a:r>
            </a:p>
          </p:txBody>
        </p:sp>
        <p:sp>
          <p:nvSpPr>
            <p:cNvPr id="18449" name="직사각형 27"/>
            <p:cNvSpPr>
              <a:spLocks noChangeArrowheads="1"/>
            </p:cNvSpPr>
            <p:nvPr/>
          </p:nvSpPr>
          <p:spPr bwMode="auto">
            <a:xfrm>
              <a:off x="344240" y="3908681"/>
              <a:ext cx="1053365" cy="34718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1600">
                  <a:latin typeface="Times New Roman" charset="0"/>
                </a:rPr>
                <a:t>car</a:t>
              </a:r>
            </a:p>
          </p:txBody>
        </p:sp>
        <p:sp>
          <p:nvSpPr>
            <p:cNvPr id="18450" name="직사각형 28"/>
            <p:cNvSpPr>
              <a:spLocks noChangeArrowheads="1"/>
            </p:cNvSpPr>
            <p:nvPr/>
          </p:nvSpPr>
          <p:spPr bwMode="auto">
            <a:xfrm>
              <a:off x="1608864" y="3908680"/>
              <a:ext cx="1053365" cy="34718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1600">
                  <a:latin typeface="Times New Roman" charset="0"/>
                </a:rPr>
                <a:t>truck</a:t>
              </a:r>
            </a:p>
          </p:txBody>
        </p:sp>
        <p:sp>
          <p:nvSpPr>
            <p:cNvPr id="18451" name="직사각형 29"/>
            <p:cNvSpPr>
              <a:spLocks noChangeArrowheads="1"/>
            </p:cNvSpPr>
            <p:nvPr/>
          </p:nvSpPr>
          <p:spPr bwMode="auto">
            <a:xfrm>
              <a:off x="2949157" y="3908680"/>
              <a:ext cx="1053365" cy="34718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1600">
                  <a:latin typeface="Times New Roman" charset="0"/>
                </a:rPr>
                <a:t>bus</a:t>
              </a:r>
            </a:p>
          </p:txBody>
        </p:sp>
        <p:cxnSp>
          <p:nvCxnSpPr>
            <p:cNvPr id="18452" name="직선 화살표 연결선 31"/>
            <p:cNvCxnSpPr>
              <a:cxnSpLocks noChangeShapeType="1"/>
              <a:stCxn id="18448" idx="0"/>
              <a:endCxn id="18445" idx="2"/>
            </p:cNvCxnSpPr>
            <p:nvPr/>
          </p:nvCxnSpPr>
          <p:spPr bwMode="auto">
            <a:xfrm rot="5400000" flipH="1" flipV="1">
              <a:off x="2493912" y="1774002"/>
              <a:ext cx="652058" cy="17913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3" name="직선 화살표 연결선 32"/>
            <p:cNvCxnSpPr>
              <a:cxnSpLocks noChangeShapeType="1"/>
              <a:stCxn id="18446" idx="0"/>
              <a:endCxn id="18445" idx="2"/>
            </p:cNvCxnSpPr>
            <p:nvPr/>
          </p:nvCxnSpPr>
          <p:spPr bwMode="auto">
            <a:xfrm rot="16200000" flipV="1">
              <a:off x="3389567" y="2669655"/>
              <a:ext cx="65205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4" name="직선 화살표 연결선 35"/>
            <p:cNvCxnSpPr>
              <a:cxnSpLocks noChangeShapeType="1"/>
              <a:stCxn id="18447" idx="0"/>
              <a:endCxn id="18445" idx="2"/>
            </p:cNvCxnSpPr>
            <p:nvPr/>
          </p:nvCxnSpPr>
          <p:spPr bwMode="auto">
            <a:xfrm rot="16200000" flipV="1">
              <a:off x="4240040" y="1819183"/>
              <a:ext cx="652059" cy="17009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5" name="직선 화살표 연결선 38"/>
            <p:cNvCxnSpPr>
              <a:cxnSpLocks noChangeShapeType="1"/>
              <a:stCxn id="18449" idx="0"/>
              <a:endCxn id="18448" idx="2"/>
            </p:cNvCxnSpPr>
            <p:nvPr/>
          </p:nvCxnSpPr>
          <p:spPr bwMode="auto">
            <a:xfrm rot="5400000" flipH="1" flipV="1">
              <a:off x="1114700" y="3099094"/>
              <a:ext cx="565811" cy="1053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6" name="직선 화살표 연결선 39"/>
            <p:cNvCxnSpPr>
              <a:cxnSpLocks noChangeShapeType="1"/>
              <a:stCxn id="18450" idx="0"/>
              <a:endCxn id="18448" idx="2"/>
            </p:cNvCxnSpPr>
            <p:nvPr/>
          </p:nvCxnSpPr>
          <p:spPr bwMode="auto">
            <a:xfrm rot="16200000" flipV="1">
              <a:off x="1747012" y="3520145"/>
              <a:ext cx="565810" cy="2112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7" name="직선 화살표 연결선 40"/>
            <p:cNvCxnSpPr>
              <a:cxnSpLocks noChangeShapeType="1"/>
              <a:stCxn id="18451" idx="0"/>
              <a:endCxn id="18448" idx="2"/>
            </p:cNvCxnSpPr>
            <p:nvPr/>
          </p:nvCxnSpPr>
          <p:spPr bwMode="auto">
            <a:xfrm rot="16200000" flipV="1">
              <a:off x="2417159" y="2849998"/>
              <a:ext cx="565810" cy="15515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90" name="아래쪽 화살표 55"/>
          <p:cNvSpPr>
            <a:spLocks noChangeArrowheads="1"/>
          </p:cNvSpPr>
          <p:nvPr/>
        </p:nvSpPr>
        <p:spPr bwMode="auto">
          <a:xfrm>
            <a:off x="7138988" y="2425700"/>
            <a:ext cx="1116012" cy="2260600"/>
          </a:xfrm>
          <a:prstGeom prst="downArrow">
            <a:avLst>
              <a:gd name="adj1" fmla="val 50000"/>
              <a:gd name="adj2" fmla="val 500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endParaRPr lang="en-US" altLang="ko-KR" sz="1400">
              <a:latin typeface="Times New Roman" charset="0"/>
            </a:endParaRPr>
          </a:p>
        </p:txBody>
      </p:sp>
      <p:sp>
        <p:nvSpPr>
          <p:cNvPr id="16391" name="직사각형 56"/>
          <p:cNvSpPr>
            <a:spLocks noChangeArrowheads="1"/>
          </p:cNvSpPr>
          <p:nvPr/>
        </p:nvSpPr>
        <p:spPr bwMode="auto">
          <a:xfrm>
            <a:off x="6453188" y="4648200"/>
            <a:ext cx="2671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</a:rPr>
              <a:t>More specialized</a:t>
            </a: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</a:rPr>
              <a:t>(overridden, detailed, added)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81263" y="5584825"/>
            <a:ext cx="40322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  <a:sym typeface="Symbol" charset="2"/>
              </a:rPr>
              <a:t> overrides </a:t>
            </a:r>
            <a:r>
              <a:rPr lang="en-US" altLang="ko-KR" sz="2000">
                <a:latin typeface="Times New Roman" charset="0"/>
              </a:rPr>
              <a:t>information in superclass </a:t>
            </a:r>
            <a:endParaRPr lang="ko-KR" altLang="en-US" sz="2000">
              <a:latin typeface="Times New Roman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92375" y="5907088"/>
            <a:ext cx="5348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  <a:sym typeface="Symbol" charset="2"/>
              </a:rPr>
              <a:t> refines </a:t>
            </a:r>
            <a:r>
              <a:rPr lang="en-US" altLang="ko-KR" sz="2000">
                <a:latin typeface="Times New Roman" charset="0"/>
              </a:rPr>
              <a:t>information in superclass to detailed one </a:t>
            </a:r>
            <a:endParaRPr lang="ko-KR" altLang="en-US" sz="2000">
              <a:latin typeface="Times New Roman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01900" y="6194425"/>
            <a:ext cx="483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  <a:sym typeface="Symbol" charset="2"/>
              </a:rPr>
              <a:t> adds more </a:t>
            </a:r>
            <a:r>
              <a:rPr lang="en-US" altLang="ko-KR" sz="2000">
                <a:latin typeface="Times New Roman" charset="0"/>
              </a:rPr>
              <a:t>information to one in superclass </a:t>
            </a:r>
            <a:endParaRPr lang="ko-KR" altLang="en-US" sz="2000">
              <a:latin typeface="Times New Roman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0075" y="5710238"/>
            <a:ext cx="1771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</a:rPr>
              <a:t>Superclass </a:t>
            </a:r>
            <a:r>
              <a:rPr lang="en-US" altLang="ko-KR" sz="2000">
                <a:latin typeface="Times New Roman" charset="0"/>
                <a:sym typeface="Wingdings" charset="2"/>
              </a:rPr>
              <a:t></a:t>
            </a:r>
            <a:r>
              <a:rPr lang="en-US" altLang="ko-KR" sz="2000">
                <a:latin typeface="Times New Roman" charset="0"/>
              </a:rPr>
              <a:t> subclass</a:t>
            </a:r>
            <a:endParaRPr lang="ko-KR" altLang="en-US" sz="2000">
              <a:latin typeface="Times New Roman" charset="0"/>
            </a:endParaRPr>
          </a:p>
        </p:txBody>
      </p:sp>
      <p:sp>
        <p:nvSpPr>
          <p:cNvPr id="5" name="왼쪽 중괄호 4"/>
          <p:cNvSpPr>
            <a:spLocks/>
          </p:cNvSpPr>
          <p:nvPr/>
        </p:nvSpPr>
        <p:spPr bwMode="auto">
          <a:xfrm>
            <a:off x="2363788" y="5737225"/>
            <a:ext cx="152400" cy="676275"/>
          </a:xfrm>
          <a:prstGeom prst="leftBrace">
            <a:avLst>
              <a:gd name="adj1" fmla="val 5016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1" lang="ko-KR" altLang="en-US" sz="1400" b="1">
              <a:latin typeface="Times New Roman" charset="0"/>
              <a:ea typeface="굴림" charset="-12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4643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/>
      <p:bldP spid="3" grpId="0"/>
      <p:bldP spid="21" grpId="0"/>
      <p:bldP spid="22" grpId="0"/>
      <p:bldP spid="4" grpId="0"/>
      <p:bldP spid="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Inheritance (2/2)</a:t>
            </a:r>
            <a:endParaRPr lang="ko-KR" altLang="en-US"/>
          </a:p>
        </p:txBody>
      </p:sp>
      <p:sp>
        <p:nvSpPr>
          <p:cNvPr id="1741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Inheritance</a:t>
            </a:r>
          </a:p>
          <a:p>
            <a:pPr lvl="1"/>
            <a:r>
              <a:rPr lang="en-US" altLang="ko-KR" sz="2000" dirty="0"/>
              <a:t>Inherits data (attributes) and operations (behaviors) from parent</a:t>
            </a:r>
          </a:p>
          <a:p>
            <a:pPr lvl="1"/>
            <a:r>
              <a:rPr lang="en-US" altLang="ko-KR" sz="2000" dirty="0"/>
              <a:t>+ own data and operations</a:t>
            </a:r>
            <a:endParaRPr lang="ko-KR" altLang="en-US" sz="2000" dirty="0"/>
          </a:p>
          <a:p>
            <a:pPr lvl="1"/>
            <a:r>
              <a:rPr lang="en-US" altLang="ko-KR" sz="2000" dirty="0"/>
              <a:t>Increases reusability by inheritance</a:t>
            </a:r>
          </a:p>
          <a:p>
            <a:endParaRPr lang="ko-KR" altLang="en-US" sz="2400" dirty="0"/>
          </a:p>
        </p:txBody>
      </p:sp>
      <p:grpSp>
        <p:nvGrpSpPr>
          <p:cNvPr id="2" name="그룹 18"/>
          <p:cNvGrpSpPr>
            <a:grpSpLocks/>
          </p:cNvGrpSpPr>
          <p:nvPr/>
        </p:nvGrpSpPr>
        <p:grpSpPr bwMode="auto">
          <a:xfrm>
            <a:off x="322263" y="3328988"/>
            <a:ext cx="2871787" cy="2373312"/>
            <a:chOff x="1855989" y="1823648"/>
            <a:chExt cx="2871378" cy="2373414"/>
          </a:xfrm>
        </p:grpSpPr>
        <p:pic>
          <p:nvPicPr>
            <p:cNvPr id="19506" name="Picture 2" descr="C:\Documents and Settings\anonym0us\Local Settings\Temporary Internet Files\Content.IE5\Z3SBFSXK\MCj04175280000[1].wmf"/>
            <p:cNvPicPr>
              <a:picLocks noChangeAspect="1" noChangeArrowheads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989" y="3496749"/>
              <a:ext cx="895197" cy="648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507" name="그룹 5"/>
            <p:cNvGrpSpPr>
              <a:grpSpLocks/>
            </p:cNvGrpSpPr>
            <p:nvPr/>
          </p:nvGrpSpPr>
          <p:grpSpPr bwMode="auto">
            <a:xfrm>
              <a:off x="3128445" y="1823648"/>
              <a:ext cx="895197" cy="648309"/>
              <a:chOff x="6145721" y="1652187"/>
              <a:chExt cx="895197" cy="648309"/>
            </a:xfrm>
          </p:grpSpPr>
          <p:pic>
            <p:nvPicPr>
              <p:cNvPr id="42" name="Picture 2" descr="C:\Documents and Settings\anonym0us\Local Settings\Temporary Internet Files\Content.IE5\Z3SBFSXK\MCj04175280000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6145721" y="1652187"/>
                <a:ext cx="895197" cy="64830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/>
            </p:spPr>
          </p:pic>
          <p:sp>
            <p:nvSpPr>
              <p:cNvPr id="43" name="타원 7"/>
              <p:cNvSpPr/>
              <p:nvPr/>
            </p:nvSpPr>
            <p:spPr bwMode="auto">
              <a:xfrm>
                <a:off x="6287950" y="1809946"/>
                <a:ext cx="256875" cy="11642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9508" name="그룹 16"/>
            <p:cNvGrpSpPr>
              <a:grpSpLocks/>
            </p:cNvGrpSpPr>
            <p:nvPr/>
          </p:nvGrpSpPr>
          <p:grpSpPr bwMode="auto">
            <a:xfrm>
              <a:off x="3832170" y="3548753"/>
              <a:ext cx="895197" cy="648309"/>
              <a:chOff x="3880665" y="3039706"/>
              <a:chExt cx="895197" cy="648309"/>
            </a:xfrm>
          </p:grpSpPr>
          <p:grpSp>
            <p:nvGrpSpPr>
              <p:cNvPr id="19511" name="그룹 12"/>
              <p:cNvGrpSpPr>
                <a:grpSpLocks/>
              </p:cNvGrpSpPr>
              <p:nvPr/>
            </p:nvGrpSpPr>
            <p:grpSpPr bwMode="auto">
              <a:xfrm>
                <a:off x="3880665" y="3039706"/>
                <a:ext cx="895197" cy="648309"/>
                <a:chOff x="6145721" y="1652187"/>
                <a:chExt cx="895197" cy="648309"/>
              </a:xfrm>
            </p:grpSpPr>
            <p:pic>
              <p:nvPicPr>
                <p:cNvPr id="37" name="Picture 2" descr="C:\Documents and Settings\anonym0us\Local Settings\Temporary Internet Files\Content.IE5\Z3SBFSXK\MCj04175280000[1].wm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6145721" y="1652187"/>
                  <a:ext cx="895197" cy="648309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/>
              </p:spPr>
            </p:pic>
            <p:sp>
              <p:nvSpPr>
                <p:cNvPr id="38" name="타원 37"/>
                <p:cNvSpPr/>
                <p:nvPr/>
              </p:nvSpPr>
              <p:spPr bwMode="auto">
                <a:xfrm>
                  <a:off x="6287950" y="1809946"/>
                  <a:ext cx="256875" cy="116429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/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ko-KR" altLang="en-US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512" name="타원 34"/>
              <p:cNvSpPr>
                <a:spLocks noChangeArrowheads="1"/>
              </p:cNvSpPr>
              <p:nvPr/>
            </p:nvSpPr>
            <p:spPr bwMode="auto">
              <a:xfrm>
                <a:off x="4023642" y="3139250"/>
                <a:ext cx="124152" cy="11642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endParaRPr lang="ko-KR" altLang="en-US" sz="2400">
                  <a:latin typeface="Times New Roman" charset="0"/>
                </a:endParaRPr>
              </a:p>
            </p:txBody>
          </p:sp>
        </p:grpSp>
        <p:cxnSp>
          <p:nvCxnSpPr>
            <p:cNvPr id="19509" name="직선 화살표 연결선 23"/>
            <p:cNvCxnSpPr>
              <a:cxnSpLocks noChangeShapeType="1"/>
            </p:cNvCxnSpPr>
            <p:nvPr/>
          </p:nvCxnSpPr>
          <p:spPr bwMode="auto">
            <a:xfrm rot="16200000" flipV="1">
              <a:off x="3299274" y="2748727"/>
              <a:ext cx="1076796" cy="5232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0" name="직선 화살표 연결선 30"/>
            <p:cNvCxnSpPr>
              <a:cxnSpLocks noChangeShapeType="1"/>
            </p:cNvCxnSpPr>
            <p:nvPr/>
          </p:nvCxnSpPr>
          <p:spPr bwMode="auto">
            <a:xfrm flipV="1">
              <a:off x="2366131" y="2471958"/>
              <a:ext cx="904542" cy="8919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그룹 25"/>
          <p:cNvGrpSpPr>
            <a:grpSpLocks/>
          </p:cNvGrpSpPr>
          <p:nvPr/>
        </p:nvGrpSpPr>
        <p:grpSpPr bwMode="auto">
          <a:xfrm>
            <a:off x="5754688" y="2116138"/>
            <a:ext cx="1655762" cy="1725612"/>
            <a:chOff x="5158813" y="1903403"/>
            <a:chExt cx="1655862" cy="1725917"/>
          </a:xfrm>
        </p:grpSpPr>
        <p:sp>
          <p:nvSpPr>
            <p:cNvPr id="19504" name="직사각형 52"/>
            <p:cNvSpPr>
              <a:spLocks noChangeArrowheads="1"/>
            </p:cNvSpPr>
            <p:nvPr/>
          </p:nvSpPr>
          <p:spPr bwMode="auto">
            <a:xfrm>
              <a:off x="5308738" y="2056386"/>
              <a:ext cx="1505937" cy="15729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endParaRPr lang="en-US" altLang="ko-KR" sz="1400">
                <a:latin typeface="Times New Roman" charset="0"/>
              </a:endParaRPr>
            </a:p>
            <a:p>
              <a:pPr latinLnBrk="0">
                <a:spcBef>
                  <a:spcPct val="50000"/>
                </a:spcBef>
                <a:buFontTx/>
                <a:buNone/>
              </a:pPr>
              <a:endParaRPr lang="en-US" altLang="ko-KR" sz="1400">
                <a:latin typeface="Times New Roman" charset="0"/>
              </a:endParaRPr>
            </a:p>
          </p:txBody>
        </p:sp>
        <p:sp>
          <p:nvSpPr>
            <p:cNvPr id="54" name="직사각형 53"/>
            <p:cNvSpPr>
              <a:spLocks noChangeArrowheads="1"/>
            </p:cNvSpPr>
            <p:nvPr/>
          </p:nvSpPr>
          <p:spPr bwMode="auto">
            <a:xfrm>
              <a:off x="5158813" y="1903403"/>
              <a:ext cx="1506628" cy="33025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 err="1">
                  <a:latin typeface="Times New Roman" panose="02020603050405020304" pitchFamily="18" charset="0"/>
                </a:rPr>
                <a:t>parent_class</a:t>
              </a:r>
              <a:endParaRPr lang="en-US" altLang="ko-KR" sz="1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그룹 28"/>
          <p:cNvGrpSpPr>
            <a:grpSpLocks/>
          </p:cNvGrpSpPr>
          <p:nvPr/>
        </p:nvGrpSpPr>
        <p:grpSpPr bwMode="auto">
          <a:xfrm>
            <a:off x="4422775" y="4446588"/>
            <a:ext cx="1655763" cy="1581150"/>
            <a:chOff x="5158813" y="1903403"/>
            <a:chExt cx="1655862" cy="1725917"/>
          </a:xfrm>
        </p:grpSpPr>
        <p:sp>
          <p:nvSpPr>
            <p:cNvPr id="19502" name="직사각형 50"/>
            <p:cNvSpPr>
              <a:spLocks noChangeArrowheads="1"/>
            </p:cNvSpPr>
            <p:nvPr/>
          </p:nvSpPr>
          <p:spPr bwMode="auto">
            <a:xfrm>
              <a:off x="5308738" y="2056386"/>
              <a:ext cx="1505937" cy="15729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endParaRPr lang="en-US" altLang="ko-KR" sz="1400">
                <a:latin typeface="Times New Roman" charset="0"/>
              </a:endParaRPr>
            </a:p>
            <a:p>
              <a:pPr latinLnBrk="0">
                <a:spcBef>
                  <a:spcPct val="50000"/>
                </a:spcBef>
                <a:buFontTx/>
                <a:buNone/>
              </a:pPr>
              <a:endParaRPr lang="en-US" altLang="ko-KR" sz="1400">
                <a:latin typeface="Times New Roman" charset="0"/>
              </a:endParaRPr>
            </a:p>
          </p:txBody>
        </p:sp>
        <p:sp>
          <p:nvSpPr>
            <p:cNvPr id="52" name="직사각형 51"/>
            <p:cNvSpPr>
              <a:spLocks noChangeArrowheads="1"/>
            </p:cNvSpPr>
            <p:nvPr/>
          </p:nvSpPr>
          <p:spPr bwMode="auto">
            <a:xfrm>
              <a:off x="5158813" y="1903403"/>
              <a:ext cx="1506628" cy="330973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>
                  <a:latin typeface="Times New Roman" panose="02020603050405020304" pitchFamily="18" charset="0"/>
                </a:rPr>
                <a:t>child_class1</a:t>
              </a:r>
            </a:p>
          </p:txBody>
        </p:sp>
      </p:grpSp>
      <p:grpSp>
        <p:nvGrpSpPr>
          <p:cNvPr id="8" name="그룹 31"/>
          <p:cNvGrpSpPr>
            <a:grpSpLocks/>
          </p:cNvGrpSpPr>
          <p:nvPr/>
        </p:nvGrpSpPr>
        <p:grpSpPr bwMode="auto">
          <a:xfrm>
            <a:off x="7067550" y="4446588"/>
            <a:ext cx="1655763" cy="1503362"/>
            <a:chOff x="5158813" y="1903403"/>
            <a:chExt cx="1655862" cy="1725917"/>
          </a:xfrm>
        </p:grpSpPr>
        <p:sp>
          <p:nvSpPr>
            <p:cNvPr id="19500" name="직사각형 48"/>
            <p:cNvSpPr>
              <a:spLocks noChangeArrowheads="1"/>
            </p:cNvSpPr>
            <p:nvPr/>
          </p:nvSpPr>
          <p:spPr bwMode="auto">
            <a:xfrm>
              <a:off x="5308738" y="2056386"/>
              <a:ext cx="1505937" cy="15729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endParaRPr lang="en-US" altLang="ko-KR" sz="1400">
                <a:latin typeface="Times New Roman" charset="0"/>
              </a:endParaRPr>
            </a:p>
            <a:p>
              <a:pPr latinLnBrk="0">
                <a:spcBef>
                  <a:spcPct val="50000"/>
                </a:spcBef>
                <a:buFontTx/>
                <a:buNone/>
              </a:pPr>
              <a:endParaRPr lang="en-US" altLang="ko-KR" sz="1400">
                <a:latin typeface="Times New Roman" charset="0"/>
              </a:endParaRPr>
            </a:p>
          </p:txBody>
        </p:sp>
        <p:sp>
          <p:nvSpPr>
            <p:cNvPr id="50" name="직사각형 49"/>
            <p:cNvSpPr>
              <a:spLocks noChangeArrowheads="1"/>
            </p:cNvSpPr>
            <p:nvPr/>
          </p:nvSpPr>
          <p:spPr bwMode="auto">
            <a:xfrm>
              <a:off x="5158813" y="1903403"/>
              <a:ext cx="1506628" cy="32987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>
                  <a:latin typeface="Times New Roman" panose="02020603050405020304" pitchFamily="18" charset="0"/>
                </a:rPr>
                <a:t>child_class2</a:t>
              </a:r>
            </a:p>
          </p:txBody>
        </p:sp>
      </p:grpSp>
      <p:cxnSp>
        <p:nvCxnSpPr>
          <p:cNvPr id="17417" name="직선 화살표 연결선 46"/>
          <p:cNvCxnSpPr>
            <a:cxnSpLocks noChangeShapeType="1"/>
          </p:cNvCxnSpPr>
          <p:nvPr/>
        </p:nvCxnSpPr>
        <p:spPr bwMode="auto">
          <a:xfrm rot="5400000" flipH="1" flipV="1">
            <a:off x="5645944" y="4013994"/>
            <a:ext cx="595313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직선 화살표 연결선 47"/>
          <p:cNvCxnSpPr>
            <a:cxnSpLocks noChangeShapeType="1"/>
          </p:cNvCxnSpPr>
          <p:nvPr/>
        </p:nvCxnSpPr>
        <p:spPr bwMode="auto">
          <a:xfrm rot="16200000" flipV="1">
            <a:off x="6652418" y="3882232"/>
            <a:ext cx="595313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2" name="TextBox 28"/>
          <p:cNvSpPr txBox="1">
            <a:spLocks noChangeArrowheads="1"/>
          </p:cNvSpPr>
          <p:nvPr/>
        </p:nvSpPr>
        <p:spPr bwMode="auto">
          <a:xfrm>
            <a:off x="4641850" y="5454650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data1</a:t>
            </a:r>
            <a:endParaRPr kumimoji="1" lang="ko-KR" altLang="en-US" sz="1400">
              <a:latin typeface="Times New Roman" charset="0"/>
              <a:ea typeface="굴림" charset="-127"/>
            </a:endParaRPr>
          </a:p>
        </p:txBody>
      </p:sp>
      <p:sp>
        <p:nvSpPr>
          <p:cNvPr id="5133" name="TextBox 29"/>
          <p:cNvSpPr txBox="1">
            <a:spLocks noChangeArrowheads="1"/>
          </p:cNvSpPr>
          <p:nvPr/>
        </p:nvSpPr>
        <p:spPr bwMode="auto">
          <a:xfrm>
            <a:off x="4657725" y="5719763"/>
            <a:ext cx="998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operation 1</a:t>
            </a:r>
            <a:endParaRPr kumimoji="1" lang="ko-KR" altLang="en-US" sz="1400">
              <a:latin typeface="Times New Roman" charset="0"/>
              <a:ea typeface="굴림" charset="-127"/>
            </a:endParaRPr>
          </a:p>
        </p:txBody>
      </p:sp>
      <p:sp>
        <p:nvSpPr>
          <p:cNvPr id="5134" name="TextBox 30"/>
          <p:cNvSpPr txBox="1">
            <a:spLocks noChangeArrowheads="1"/>
          </p:cNvSpPr>
          <p:nvPr/>
        </p:nvSpPr>
        <p:spPr bwMode="auto">
          <a:xfrm>
            <a:off x="7256463" y="5418138"/>
            <a:ext cx="61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data 2</a:t>
            </a:r>
            <a:endParaRPr kumimoji="1" lang="ko-KR" altLang="en-US" sz="1400">
              <a:latin typeface="Times New Roman" charset="0"/>
              <a:ea typeface="굴림" charset="-127"/>
            </a:endParaRPr>
          </a:p>
        </p:txBody>
      </p:sp>
      <p:sp>
        <p:nvSpPr>
          <p:cNvPr id="5135" name="TextBox 31"/>
          <p:cNvSpPr txBox="1">
            <a:spLocks noChangeArrowheads="1"/>
          </p:cNvSpPr>
          <p:nvPr/>
        </p:nvSpPr>
        <p:spPr bwMode="auto">
          <a:xfrm>
            <a:off x="7256463" y="5654675"/>
            <a:ext cx="99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operation 2</a:t>
            </a:r>
            <a:endParaRPr kumimoji="1" lang="ko-KR" altLang="en-US" sz="1400">
              <a:latin typeface="Times New Roman" charset="0"/>
              <a:ea typeface="굴림" charset="-127"/>
            </a:endParaRPr>
          </a:p>
        </p:txBody>
      </p:sp>
      <p:grpSp>
        <p:nvGrpSpPr>
          <p:cNvPr id="9" name="그룹 38"/>
          <p:cNvGrpSpPr>
            <a:grpSpLocks/>
          </p:cNvGrpSpPr>
          <p:nvPr/>
        </p:nvGrpSpPr>
        <p:grpSpPr bwMode="auto">
          <a:xfrm>
            <a:off x="5913438" y="2659063"/>
            <a:ext cx="1014412" cy="717550"/>
            <a:chOff x="5364163" y="2632075"/>
            <a:chExt cx="1014412" cy="717550"/>
          </a:xfrm>
        </p:grpSpPr>
        <p:sp>
          <p:nvSpPr>
            <p:cNvPr id="19497" name="직사각형 32"/>
            <p:cNvSpPr>
              <a:spLocks noChangeArrowheads="1"/>
            </p:cNvSpPr>
            <p:nvPr/>
          </p:nvSpPr>
          <p:spPr bwMode="auto">
            <a:xfrm>
              <a:off x="5381625" y="2632075"/>
              <a:ext cx="996950" cy="717550"/>
            </a:xfrm>
            <a:prstGeom prst="rect">
              <a:avLst/>
            </a:prstGeom>
            <a:solidFill>
              <a:srgbClr val="FFC000">
                <a:alpha val="4392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19498" name="TextBox 26"/>
            <p:cNvSpPr txBox="1">
              <a:spLocks noChangeArrowheads="1"/>
            </p:cNvSpPr>
            <p:nvPr/>
          </p:nvSpPr>
          <p:spPr bwMode="auto">
            <a:xfrm>
              <a:off x="5364163" y="2632075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data 0</a:t>
              </a:r>
              <a:endParaRPr kumimoji="1" lang="ko-KR" altLang="en-US" sz="1400">
                <a:latin typeface="Times New Roman" charset="0"/>
                <a:ea typeface="굴림" charset="-127"/>
              </a:endParaRPr>
            </a:p>
          </p:txBody>
        </p:sp>
        <p:sp>
          <p:nvSpPr>
            <p:cNvPr id="19499" name="TextBox 27"/>
            <p:cNvSpPr txBox="1">
              <a:spLocks noChangeArrowheads="1"/>
            </p:cNvSpPr>
            <p:nvPr/>
          </p:nvSpPr>
          <p:spPr bwMode="auto">
            <a:xfrm>
              <a:off x="5381625" y="3021013"/>
              <a:ext cx="996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operation 0</a:t>
              </a:r>
              <a:endParaRPr kumimoji="1" lang="ko-KR" altLang="en-US" sz="1400">
                <a:latin typeface="Times New Roman" charset="0"/>
                <a:ea typeface="굴림" charset="-127"/>
              </a:endParaRPr>
            </a:p>
          </p:txBody>
        </p:sp>
      </p:grpSp>
      <p:cxnSp>
        <p:nvCxnSpPr>
          <p:cNvPr id="5137" name="구부러진 연결선 34"/>
          <p:cNvCxnSpPr>
            <a:cxnSpLocks noChangeShapeType="1"/>
          </p:cNvCxnSpPr>
          <p:nvPr/>
        </p:nvCxnSpPr>
        <p:spPr bwMode="auto">
          <a:xfrm rot="5400000">
            <a:off x="4823619" y="3610769"/>
            <a:ext cx="1549400" cy="10144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구부러진 연결선 38"/>
          <p:cNvCxnSpPr>
            <a:cxnSpLocks noChangeShapeType="1"/>
          </p:cNvCxnSpPr>
          <p:nvPr/>
        </p:nvCxnSpPr>
        <p:spPr bwMode="auto">
          <a:xfrm rot="16200000" flipH="1">
            <a:off x="6577013" y="3473450"/>
            <a:ext cx="1509712" cy="12969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9" name="TextBox 39"/>
          <p:cNvSpPr txBox="1">
            <a:spLocks noChangeArrowheads="1"/>
          </p:cNvSpPr>
          <p:nvPr/>
        </p:nvSpPr>
        <p:spPr bwMode="auto">
          <a:xfrm>
            <a:off x="4600575" y="3851275"/>
            <a:ext cx="1111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Inheritance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for reuse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5140" name="TextBox 40"/>
          <p:cNvSpPr txBox="1">
            <a:spLocks noChangeArrowheads="1"/>
          </p:cNvSpPr>
          <p:nvPr/>
        </p:nvSpPr>
        <p:spPr bwMode="auto">
          <a:xfrm>
            <a:off x="7094538" y="3819525"/>
            <a:ext cx="1889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Inheritance for reuse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grpSp>
        <p:nvGrpSpPr>
          <p:cNvPr id="39" name="그룹 38"/>
          <p:cNvGrpSpPr>
            <a:grpSpLocks/>
          </p:cNvGrpSpPr>
          <p:nvPr/>
        </p:nvGrpSpPr>
        <p:grpSpPr bwMode="auto">
          <a:xfrm>
            <a:off x="4592638" y="4876800"/>
            <a:ext cx="990600" cy="509588"/>
            <a:chOff x="5364163" y="2632075"/>
            <a:chExt cx="1014412" cy="891675"/>
          </a:xfrm>
        </p:grpSpPr>
        <p:sp>
          <p:nvSpPr>
            <p:cNvPr id="19494" name="직사각형 32"/>
            <p:cNvSpPr>
              <a:spLocks noChangeArrowheads="1"/>
            </p:cNvSpPr>
            <p:nvPr/>
          </p:nvSpPr>
          <p:spPr bwMode="auto">
            <a:xfrm>
              <a:off x="5381625" y="2632075"/>
              <a:ext cx="996950" cy="891675"/>
            </a:xfrm>
            <a:prstGeom prst="rect">
              <a:avLst/>
            </a:prstGeom>
            <a:solidFill>
              <a:srgbClr val="FFC000">
                <a:alpha val="6313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19495" name="TextBox 26"/>
            <p:cNvSpPr txBox="1">
              <a:spLocks noChangeArrowheads="1"/>
            </p:cNvSpPr>
            <p:nvPr/>
          </p:nvSpPr>
          <p:spPr bwMode="auto">
            <a:xfrm>
              <a:off x="5364163" y="2632075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data 0</a:t>
              </a:r>
              <a:endParaRPr kumimoji="1" lang="ko-KR" altLang="en-US" sz="1400">
                <a:latin typeface="Times New Roman" charset="0"/>
                <a:ea typeface="굴림" charset="-127"/>
              </a:endParaRPr>
            </a:p>
          </p:txBody>
        </p:sp>
        <p:sp>
          <p:nvSpPr>
            <p:cNvPr id="19496" name="TextBox 27"/>
            <p:cNvSpPr txBox="1">
              <a:spLocks noChangeArrowheads="1"/>
            </p:cNvSpPr>
            <p:nvPr/>
          </p:nvSpPr>
          <p:spPr bwMode="auto">
            <a:xfrm>
              <a:off x="5381625" y="3021013"/>
              <a:ext cx="996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operation 0</a:t>
              </a:r>
              <a:endParaRPr kumimoji="1" lang="ko-KR" altLang="en-US" sz="1400">
                <a:latin typeface="Times New Roman" charset="0"/>
                <a:ea typeface="굴림" charset="-127"/>
              </a:endParaRPr>
            </a:p>
          </p:txBody>
        </p:sp>
      </p:grpSp>
      <p:grpSp>
        <p:nvGrpSpPr>
          <p:cNvPr id="55" name="그룹 54"/>
          <p:cNvGrpSpPr>
            <a:grpSpLocks/>
          </p:cNvGrpSpPr>
          <p:nvPr/>
        </p:nvGrpSpPr>
        <p:grpSpPr bwMode="auto">
          <a:xfrm>
            <a:off x="7245350" y="4884738"/>
            <a:ext cx="992188" cy="508000"/>
            <a:chOff x="5364163" y="2632075"/>
            <a:chExt cx="1014412" cy="891675"/>
          </a:xfrm>
        </p:grpSpPr>
        <p:sp>
          <p:nvSpPr>
            <p:cNvPr id="19491" name="직사각형 32"/>
            <p:cNvSpPr>
              <a:spLocks noChangeArrowheads="1"/>
            </p:cNvSpPr>
            <p:nvPr/>
          </p:nvSpPr>
          <p:spPr bwMode="auto">
            <a:xfrm>
              <a:off x="5381625" y="2632075"/>
              <a:ext cx="996950" cy="891675"/>
            </a:xfrm>
            <a:prstGeom prst="rect">
              <a:avLst/>
            </a:prstGeom>
            <a:solidFill>
              <a:srgbClr val="FFC000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19492" name="TextBox 26"/>
            <p:cNvSpPr txBox="1">
              <a:spLocks noChangeArrowheads="1"/>
            </p:cNvSpPr>
            <p:nvPr/>
          </p:nvSpPr>
          <p:spPr bwMode="auto">
            <a:xfrm>
              <a:off x="5364163" y="2632075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data 0</a:t>
              </a:r>
              <a:endParaRPr kumimoji="1" lang="ko-KR" altLang="en-US" sz="1400">
                <a:latin typeface="Times New Roman" charset="0"/>
                <a:ea typeface="굴림" charset="-127"/>
              </a:endParaRPr>
            </a:p>
          </p:txBody>
        </p:sp>
        <p:sp>
          <p:nvSpPr>
            <p:cNvPr id="19493" name="TextBox 27"/>
            <p:cNvSpPr txBox="1">
              <a:spLocks noChangeArrowheads="1"/>
            </p:cNvSpPr>
            <p:nvPr/>
          </p:nvSpPr>
          <p:spPr bwMode="auto">
            <a:xfrm>
              <a:off x="5381625" y="3021012"/>
              <a:ext cx="996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operation 0</a:t>
              </a:r>
              <a:endParaRPr kumimoji="1" lang="ko-KR" altLang="en-US" sz="1400">
                <a:latin typeface="Times New Roman" charset="0"/>
                <a:ea typeface="굴림" charset="-127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67063" y="3336925"/>
            <a:ext cx="123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charset="0"/>
              </a:rPr>
              <a:t>Super class</a:t>
            </a:r>
            <a:endParaRPr lang="ko-KR" altLang="en-US" sz="1800">
              <a:latin typeface="Times New Roman" charset="0"/>
            </a:endParaRPr>
          </a:p>
        </p:txBody>
      </p:sp>
      <p:cxnSp>
        <p:nvCxnSpPr>
          <p:cNvPr id="11" name="직선 화살표 연결선 10"/>
          <p:cNvCxnSpPr>
            <a:cxnSpLocks noChangeShapeType="1"/>
          </p:cNvCxnSpPr>
          <p:nvPr/>
        </p:nvCxnSpPr>
        <p:spPr bwMode="auto">
          <a:xfrm>
            <a:off x="2381250" y="3549650"/>
            <a:ext cx="7302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213100" y="5824538"/>
            <a:ext cx="1243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charset="0"/>
              </a:rPr>
              <a:t>Sub classes</a:t>
            </a:r>
            <a:endParaRPr lang="ko-KR" altLang="en-US" sz="1800">
              <a:latin typeface="Times New Roman" charset="0"/>
            </a:endParaRPr>
          </a:p>
        </p:txBody>
      </p:sp>
      <p:sp>
        <p:nvSpPr>
          <p:cNvPr id="12" name="아래쪽 화살표 11"/>
          <p:cNvSpPr>
            <a:spLocks noChangeArrowheads="1"/>
          </p:cNvSpPr>
          <p:nvPr/>
        </p:nvSpPr>
        <p:spPr bwMode="auto">
          <a:xfrm>
            <a:off x="3648075" y="3789363"/>
            <a:ext cx="220663" cy="1973262"/>
          </a:xfrm>
          <a:prstGeom prst="downArrow">
            <a:avLst>
              <a:gd name="adj1" fmla="val 50000"/>
              <a:gd name="adj2" fmla="val 5017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1" lang="ko-KR" altLang="en-US" sz="1600" b="1">
              <a:latin typeface="Times New Roman" charset="0"/>
              <a:ea typeface="굴림" charset="-127"/>
            </a:endParaRPr>
          </a:p>
        </p:txBody>
      </p:sp>
      <p:cxnSp>
        <p:nvCxnSpPr>
          <p:cNvPr id="24" name="직선 화살표 연결선 23"/>
          <p:cNvCxnSpPr>
            <a:cxnSpLocks noChangeShapeType="1"/>
          </p:cNvCxnSpPr>
          <p:nvPr/>
        </p:nvCxnSpPr>
        <p:spPr bwMode="auto">
          <a:xfrm flipH="1">
            <a:off x="4468813" y="2743200"/>
            <a:ext cx="1319212" cy="890588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모서리가 둥근 직사각형 24"/>
          <p:cNvSpPr>
            <a:spLocks noChangeArrowheads="1"/>
          </p:cNvSpPr>
          <p:nvPr/>
        </p:nvSpPr>
        <p:spPr bwMode="auto">
          <a:xfrm>
            <a:off x="3194050" y="3363913"/>
            <a:ext cx="1135063" cy="3714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1" lang="ko-KR" altLang="en-US" sz="1600" b="1">
              <a:latin typeface="Times New Roman" charset="0"/>
              <a:ea typeface="굴림" charset="-127"/>
            </a:endParaRPr>
          </a:p>
        </p:txBody>
      </p:sp>
      <p:sp>
        <p:nvSpPr>
          <p:cNvPr id="65" name="모서리가 둥근 직사각형 64"/>
          <p:cNvSpPr>
            <a:spLocks noChangeArrowheads="1"/>
          </p:cNvSpPr>
          <p:nvPr/>
        </p:nvSpPr>
        <p:spPr bwMode="auto">
          <a:xfrm>
            <a:off x="3205163" y="5807075"/>
            <a:ext cx="1135062" cy="3714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1" lang="ko-KR" altLang="en-US" sz="1600" b="1">
              <a:latin typeface="Times New Roman" charset="0"/>
              <a:ea typeface="굴림" charset="-127"/>
            </a:endParaRPr>
          </a:p>
        </p:txBody>
      </p:sp>
      <p:cxnSp>
        <p:nvCxnSpPr>
          <p:cNvPr id="27" name="꺾인 연결선 26"/>
          <p:cNvCxnSpPr>
            <a:cxnSpLocks noChangeShapeType="1"/>
          </p:cNvCxnSpPr>
          <p:nvPr/>
        </p:nvCxnSpPr>
        <p:spPr bwMode="auto">
          <a:xfrm>
            <a:off x="685800" y="5824538"/>
            <a:ext cx="2527300" cy="231775"/>
          </a:xfrm>
          <a:prstGeom prst="bentConnector3">
            <a:avLst>
              <a:gd name="adj1" fmla="val -97"/>
            </a:avLst>
          </a:prstGeom>
          <a:noFill/>
          <a:ln w="15875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직선 화살표 연결선 70"/>
          <p:cNvCxnSpPr>
            <a:cxnSpLocks noChangeShapeType="1"/>
          </p:cNvCxnSpPr>
          <p:nvPr/>
        </p:nvCxnSpPr>
        <p:spPr bwMode="auto">
          <a:xfrm>
            <a:off x="2881313" y="5649913"/>
            <a:ext cx="312737" cy="223837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꺾인 연결선 33"/>
          <p:cNvCxnSpPr>
            <a:cxnSpLocks noChangeShapeType="1"/>
            <a:stCxn id="19500" idx="2"/>
            <a:endCxn id="51" idx="2"/>
          </p:cNvCxnSpPr>
          <p:nvPr/>
        </p:nvCxnSpPr>
        <p:spPr bwMode="auto">
          <a:xfrm rot="5400000">
            <a:off x="5766594" y="3960019"/>
            <a:ext cx="214313" cy="4194175"/>
          </a:xfrm>
          <a:prstGeom prst="bentConnector3">
            <a:avLst>
              <a:gd name="adj1" fmla="val 178148"/>
            </a:avLst>
          </a:prstGeom>
          <a:noFill/>
          <a:ln w="15875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직선 화살표 연결선 76"/>
          <p:cNvCxnSpPr>
            <a:cxnSpLocks noChangeShapeType="1"/>
          </p:cNvCxnSpPr>
          <p:nvPr/>
        </p:nvCxnSpPr>
        <p:spPr bwMode="auto">
          <a:xfrm flipH="1">
            <a:off x="4184650" y="5572125"/>
            <a:ext cx="407988" cy="234950"/>
          </a:xfrm>
          <a:prstGeom prst="straightConnector1">
            <a:avLst/>
          </a:prstGeom>
          <a:noFill/>
          <a:ln w="15875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8975" y="3384550"/>
            <a:ext cx="84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charset="0"/>
              </a:rPr>
              <a:t>No eye</a:t>
            </a:r>
            <a:endParaRPr lang="ko-KR" altLang="en-US" sz="1800">
              <a:latin typeface="Times New Roman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008063" y="4976813"/>
            <a:ext cx="1441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charset="0"/>
              </a:rPr>
              <a:t>Eyes but</a:t>
            </a: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charset="0"/>
              </a:rPr>
              <a:t>different</a:t>
            </a: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charset="0"/>
              </a:rPr>
              <a:t>for each class</a:t>
            </a:r>
            <a:endParaRPr lang="ko-KR" altLang="en-US" sz="180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81072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3" grpId="0"/>
      <p:bldP spid="5134" grpId="0"/>
      <p:bldP spid="5135" grpId="0"/>
      <p:bldP spid="5139" grpId="0"/>
      <p:bldP spid="5140" grpId="0"/>
      <p:bldP spid="5" grpId="0"/>
      <p:bldP spid="51" grpId="0"/>
      <p:bldP spid="12" grpId="0" animBg="1"/>
      <p:bldP spid="25" grpId="0" animBg="1"/>
      <p:bldP spid="65" grpId="0" animBg="1"/>
      <p:bldP spid="13" grpId="0"/>
      <p:bldP spid="60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Class Example</a:t>
            </a:r>
            <a:endParaRPr lang="ko-KR" altLang="en-US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34975" y="1328738"/>
            <a:ext cx="3713163" cy="52625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/* Fish Class */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class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CFish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{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  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color;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   char *name;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  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posx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, posy;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public: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   void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setcolor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color);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  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getcolor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(void);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  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setname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const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char *name);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   void move(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x,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y);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};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lang="en-US" altLang="ko-KR" sz="1400" b="1" dirty="0">
              <a:latin typeface="Courier New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class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CJellyFish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Courier New" charset="0"/>
                <a:ea typeface="굴림" charset="-127"/>
              </a:rPr>
              <a:t>: public </a:t>
            </a:r>
            <a:r>
              <a:rPr lang="en-US" altLang="ko-KR" sz="1400" b="1" dirty="0" err="1">
                <a:solidFill>
                  <a:srgbClr val="FF0000"/>
                </a:solidFill>
                <a:latin typeface="Courier New" charset="0"/>
                <a:ea typeface="굴림" charset="-127"/>
              </a:rPr>
              <a:t>CFish</a:t>
            </a:r>
            <a:r>
              <a:rPr lang="en-US" altLang="ko-KR" sz="1400" b="1" dirty="0">
                <a:solidFill>
                  <a:srgbClr val="FF0000"/>
                </a:solidFill>
                <a:latin typeface="Courier New" charset="0"/>
                <a:ea typeface="굴림" charset="-127"/>
              </a:rPr>
              <a:t> 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{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  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light; 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public: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  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turnlight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on);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};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lang="en-US" altLang="ko-KR" sz="1400" b="1" dirty="0">
              <a:latin typeface="Courier New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class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CSquid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Courier New" charset="0"/>
                <a:ea typeface="굴림" charset="-127"/>
              </a:rPr>
              <a:t>: public </a:t>
            </a:r>
            <a:r>
              <a:rPr lang="en-US" altLang="ko-KR" sz="1400" b="1" dirty="0" err="1">
                <a:solidFill>
                  <a:srgbClr val="FF0000"/>
                </a:solidFill>
                <a:latin typeface="Courier New" charset="0"/>
                <a:ea typeface="굴림" charset="-127"/>
              </a:rPr>
              <a:t>CFish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{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  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ink_color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public: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   void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setink_color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color);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  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int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</a:t>
            </a:r>
            <a:r>
              <a:rPr lang="en-US" altLang="ko-KR" sz="1400" b="1" dirty="0" err="1">
                <a:latin typeface="Courier New" charset="0"/>
                <a:ea typeface="굴림" charset="-127"/>
              </a:rPr>
              <a:t>produce_ink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(void);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Courier New" charset="0"/>
                <a:ea typeface="굴림" charset="-127"/>
              </a:rPr>
              <a:t>}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811713" y="2708275"/>
            <a:ext cx="3722687" cy="35401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>
                <a:latin typeface="Courier New" charset="0"/>
                <a:ea typeface="굴림" charset="-127"/>
              </a:rPr>
              <a:t>CJellyFish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jelly;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 err="1">
                <a:latin typeface="Courier New" charset="0"/>
                <a:ea typeface="굴림" charset="-127"/>
              </a:rPr>
              <a:t>CSquid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 squid;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lang="en-US" altLang="ko-KR" sz="1400" b="1" dirty="0">
              <a:latin typeface="Courier New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 typeface="Arial" charset="0"/>
              <a:buNone/>
            </a:pPr>
            <a:r>
              <a:rPr lang="en-US" altLang="ko-KR" sz="1400" b="1" dirty="0" err="1">
                <a:latin typeface="Courier New" charset="0"/>
                <a:ea typeface="굴림" charset="-127"/>
              </a:rPr>
              <a:t>jelly.setname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(“Jelly Fish”);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 err="1">
                <a:latin typeface="Courier New" charset="0"/>
                <a:ea typeface="굴림" charset="-127"/>
              </a:rPr>
              <a:t>jelly.setcolor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(WHITE_COLOR);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 err="1">
                <a:latin typeface="Courier New" charset="0"/>
                <a:ea typeface="굴림" charset="-127"/>
              </a:rPr>
              <a:t>jelly.move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(10, 10);</a:t>
            </a:r>
          </a:p>
          <a:p>
            <a:pPr algn="l" eaLnBrk="1" latinLnBrk="0" hangingPunct="1">
              <a:spcBef>
                <a:spcPct val="0"/>
              </a:spcBef>
              <a:buFont typeface="Arial" charset="0"/>
              <a:buNone/>
            </a:pPr>
            <a:r>
              <a:rPr lang="en-US" altLang="ko-KR" sz="1400" b="1" dirty="0" err="1">
                <a:latin typeface="Courier New" charset="0"/>
                <a:ea typeface="굴림" charset="-127"/>
              </a:rPr>
              <a:t>jelly.turnlight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(LIGHT_ON);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lang="en-US" altLang="ko-KR" sz="1400" b="1" dirty="0">
              <a:latin typeface="Courier New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 err="1">
                <a:latin typeface="Courier New" charset="0"/>
                <a:ea typeface="굴림" charset="-127"/>
              </a:rPr>
              <a:t>squid.setname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(“Squid”);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400" b="1" dirty="0" err="1">
                <a:latin typeface="Courier New" charset="0"/>
                <a:ea typeface="굴림" charset="-127"/>
              </a:rPr>
              <a:t>squid.setcolor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(GREY_COLOR);</a:t>
            </a:r>
          </a:p>
          <a:p>
            <a:pPr algn="l" eaLnBrk="1" latinLnBrk="0" hangingPunct="1">
              <a:spcBef>
                <a:spcPct val="0"/>
              </a:spcBef>
              <a:buFont typeface="Arial" charset="0"/>
              <a:buNone/>
            </a:pPr>
            <a:r>
              <a:rPr lang="en-US" altLang="ko-KR" sz="1400" b="1" dirty="0" err="1">
                <a:latin typeface="Courier New" charset="0"/>
                <a:ea typeface="굴림" charset="-127"/>
              </a:rPr>
              <a:t>squid.move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(40, 20);</a:t>
            </a:r>
          </a:p>
          <a:p>
            <a:pPr algn="l" eaLnBrk="1" latinLnBrk="0" hangingPunct="1">
              <a:spcBef>
                <a:spcPct val="0"/>
              </a:spcBef>
              <a:buFont typeface="Arial" charset="0"/>
              <a:buNone/>
            </a:pPr>
            <a:r>
              <a:rPr lang="en-US" altLang="ko-KR" sz="1400" b="1" dirty="0" err="1">
                <a:latin typeface="Courier New" charset="0"/>
                <a:ea typeface="굴림" charset="-127"/>
              </a:rPr>
              <a:t>squid.setink_color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(BLACK_COLOR);</a:t>
            </a:r>
          </a:p>
          <a:p>
            <a:pPr algn="l" eaLnBrk="1" latinLnBrk="0" hangingPunct="1">
              <a:spcBef>
                <a:spcPct val="0"/>
              </a:spcBef>
              <a:buFont typeface="Arial" charset="0"/>
              <a:buNone/>
            </a:pPr>
            <a:r>
              <a:rPr lang="en-US" altLang="ko-KR" sz="1400" b="1" dirty="0" err="1">
                <a:latin typeface="Courier New" charset="0"/>
                <a:ea typeface="굴림" charset="-127"/>
              </a:rPr>
              <a:t>squid.produce_ink</a:t>
            </a:r>
            <a:r>
              <a:rPr lang="en-US" altLang="ko-KR" sz="1400" b="1" dirty="0">
                <a:latin typeface="Courier New" charset="0"/>
                <a:ea typeface="굴림" charset="-127"/>
              </a:rPr>
              <a:t>();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lang="en-US" altLang="ko-KR" sz="1400" b="1" dirty="0">
              <a:latin typeface="Courier New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lang="en-US" altLang="ko-KR" sz="1400" b="1" dirty="0">
              <a:latin typeface="Courier New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lang="en-US" altLang="ko-KR" sz="1400" b="1" dirty="0">
              <a:latin typeface="Courier New" charset="0"/>
              <a:ea typeface="굴림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790830"/>
            <a:ext cx="1981200" cy="1318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070" y="790830"/>
            <a:ext cx="1792668" cy="13427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486640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Inheritance: Mechanism for Reuse</a:t>
            </a:r>
            <a:endParaRPr lang="ko-KR" altLang="en-US" dirty="0"/>
          </a:p>
        </p:txBody>
      </p:sp>
      <p:grpSp>
        <p:nvGrpSpPr>
          <p:cNvPr id="2" name="그룹 54"/>
          <p:cNvGrpSpPr>
            <a:grpSpLocks/>
          </p:cNvGrpSpPr>
          <p:nvPr/>
        </p:nvGrpSpPr>
        <p:grpSpPr bwMode="auto">
          <a:xfrm>
            <a:off x="2509838" y="1225550"/>
            <a:ext cx="3914775" cy="4953000"/>
            <a:chOff x="312822" y="1224852"/>
            <a:chExt cx="3914273" cy="4954239"/>
          </a:xfrm>
        </p:grpSpPr>
        <p:grpSp>
          <p:nvGrpSpPr>
            <p:cNvPr id="28696" name="그룹 50"/>
            <p:cNvGrpSpPr>
              <a:grpSpLocks/>
            </p:cNvGrpSpPr>
            <p:nvPr/>
          </p:nvGrpSpPr>
          <p:grpSpPr bwMode="auto">
            <a:xfrm>
              <a:off x="1507959" y="1224852"/>
              <a:ext cx="1491915" cy="1623557"/>
              <a:chOff x="1237409" y="1362522"/>
              <a:chExt cx="1491915" cy="1623557"/>
            </a:xfrm>
          </p:grpSpPr>
          <p:sp>
            <p:nvSpPr>
              <p:cNvPr id="10" name="직사각형 9"/>
              <p:cNvSpPr>
                <a:spLocks noChangeArrowheads="1"/>
              </p:cNvSpPr>
              <p:nvPr/>
            </p:nvSpPr>
            <p:spPr bwMode="auto">
              <a:xfrm>
                <a:off x="1237506" y="1362522"/>
                <a:ext cx="1492059" cy="1622831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21" name="직사각형 10"/>
              <p:cNvSpPr>
                <a:spLocks noChangeArrowheads="1"/>
              </p:cNvSpPr>
              <p:nvPr/>
            </p:nvSpPr>
            <p:spPr bwMode="auto">
              <a:xfrm>
                <a:off x="1237409" y="1362523"/>
                <a:ext cx="14919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/>
                  <a:t>Person</a:t>
                </a:r>
                <a:endParaRPr lang="ko-KR" altLang="en-US"/>
              </a:p>
            </p:txBody>
          </p:sp>
          <p:sp>
            <p:nvSpPr>
              <p:cNvPr id="28722" name="직사각형 11"/>
              <p:cNvSpPr>
                <a:spLocks noChangeArrowheads="1"/>
              </p:cNvSpPr>
              <p:nvPr/>
            </p:nvSpPr>
            <p:spPr bwMode="auto">
              <a:xfrm>
                <a:off x="1373767" y="1716517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name</a:t>
                </a:r>
                <a:endParaRPr lang="ko-KR" altLang="en-US" sz="1200"/>
              </a:p>
            </p:txBody>
          </p:sp>
          <p:sp>
            <p:nvSpPr>
              <p:cNvPr id="28723" name="직사각형 12"/>
              <p:cNvSpPr>
                <a:spLocks noChangeArrowheads="1"/>
              </p:cNvSpPr>
              <p:nvPr/>
            </p:nvSpPr>
            <p:spPr bwMode="auto">
              <a:xfrm>
                <a:off x="1373767" y="1999490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telephone</a:t>
                </a:r>
                <a:endParaRPr lang="ko-KR" altLang="en-US" sz="1200"/>
              </a:p>
            </p:txBody>
          </p:sp>
          <p:sp>
            <p:nvSpPr>
              <p:cNvPr id="28724" name="직사각형 13"/>
              <p:cNvSpPr>
                <a:spLocks noChangeArrowheads="1"/>
              </p:cNvSpPr>
              <p:nvPr/>
            </p:nvSpPr>
            <p:spPr bwMode="auto">
              <a:xfrm>
                <a:off x="1373767" y="2282463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address</a:t>
                </a:r>
                <a:endParaRPr lang="ko-KR" altLang="en-US" sz="1200"/>
              </a:p>
            </p:txBody>
          </p:sp>
          <p:sp>
            <p:nvSpPr>
              <p:cNvPr id="28725" name="직사각형 14"/>
              <p:cNvSpPr>
                <a:spLocks noChangeArrowheads="1"/>
              </p:cNvSpPr>
              <p:nvPr/>
            </p:nvSpPr>
            <p:spPr bwMode="auto">
              <a:xfrm>
                <a:off x="1373767" y="2565436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…</a:t>
                </a:r>
                <a:endParaRPr lang="ko-KR" altLang="en-US" sz="1200"/>
              </a:p>
            </p:txBody>
          </p:sp>
        </p:grpSp>
        <p:grpSp>
          <p:nvGrpSpPr>
            <p:cNvPr id="28697" name="그룹 58"/>
            <p:cNvGrpSpPr>
              <a:grpSpLocks/>
            </p:cNvGrpSpPr>
            <p:nvPr/>
          </p:nvGrpSpPr>
          <p:grpSpPr bwMode="auto">
            <a:xfrm>
              <a:off x="312822" y="3450646"/>
              <a:ext cx="1491915" cy="2728445"/>
              <a:chOff x="1237409" y="1362522"/>
              <a:chExt cx="1491915" cy="2728445"/>
            </a:xfrm>
          </p:grpSpPr>
          <p:sp>
            <p:nvSpPr>
              <p:cNvPr id="60" name="직사각형 59"/>
              <p:cNvSpPr>
                <a:spLocks noChangeArrowheads="1"/>
              </p:cNvSpPr>
              <p:nvPr/>
            </p:nvSpPr>
            <p:spPr bwMode="auto">
              <a:xfrm>
                <a:off x="1237409" y="1362960"/>
                <a:ext cx="1492059" cy="2728007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11" name="직사각형 60"/>
              <p:cNvSpPr>
                <a:spLocks noChangeArrowheads="1"/>
              </p:cNvSpPr>
              <p:nvPr/>
            </p:nvSpPr>
            <p:spPr bwMode="auto">
              <a:xfrm>
                <a:off x="1237409" y="1362523"/>
                <a:ext cx="14919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/>
                  <a:t>Student</a:t>
                </a:r>
                <a:endParaRPr lang="ko-KR" altLang="en-US"/>
              </a:p>
            </p:txBody>
          </p:sp>
          <p:sp>
            <p:nvSpPr>
              <p:cNvPr id="28712" name="직사각형 61"/>
              <p:cNvSpPr>
                <a:spLocks noChangeArrowheads="1"/>
              </p:cNvSpPr>
              <p:nvPr/>
            </p:nvSpPr>
            <p:spPr bwMode="auto">
              <a:xfrm>
                <a:off x="1373767" y="1716517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name</a:t>
                </a:r>
                <a:endParaRPr lang="ko-KR" altLang="en-US" sz="1200"/>
              </a:p>
            </p:txBody>
          </p:sp>
          <p:sp>
            <p:nvSpPr>
              <p:cNvPr id="28713" name="직사각형 62"/>
              <p:cNvSpPr>
                <a:spLocks noChangeArrowheads="1"/>
              </p:cNvSpPr>
              <p:nvPr/>
            </p:nvSpPr>
            <p:spPr bwMode="auto">
              <a:xfrm>
                <a:off x="1373767" y="1999490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telephone</a:t>
                </a:r>
                <a:endParaRPr lang="ko-KR" altLang="en-US" sz="1200"/>
              </a:p>
            </p:txBody>
          </p:sp>
          <p:sp>
            <p:nvSpPr>
              <p:cNvPr id="28714" name="직사각형 63"/>
              <p:cNvSpPr>
                <a:spLocks noChangeArrowheads="1"/>
              </p:cNvSpPr>
              <p:nvPr/>
            </p:nvSpPr>
            <p:spPr bwMode="auto">
              <a:xfrm>
                <a:off x="1373767" y="2282463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address</a:t>
                </a:r>
                <a:endParaRPr lang="ko-KR" altLang="en-US" sz="1200"/>
              </a:p>
            </p:txBody>
          </p:sp>
          <p:sp>
            <p:nvSpPr>
              <p:cNvPr id="28715" name="직사각형 64"/>
              <p:cNvSpPr>
                <a:spLocks noChangeArrowheads="1"/>
              </p:cNvSpPr>
              <p:nvPr/>
            </p:nvSpPr>
            <p:spPr bwMode="auto">
              <a:xfrm>
                <a:off x="1373767" y="2565436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…</a:t>
                </a:r>
                <a:endParaRPr lang="ko-KR" altLang="en-US" sz="1200"/>
              </a:p>
            </p:txBody>
          </p:sp>
          <p:sp>
            <p:nvSpPr>
              <p:cNvPr id="66" name="직사각형 65"/>
              <p:cNvSpPr/>
              <p:nvPr/>
            </p:nvSpPr>
            <p:spPr bwMode="auto">
              <a:xfrm>
                <a:off x="1369154" y="2849232"/>
                <a:ext cx="1228568" cy="28264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student ID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 bwMode="auto">
              <a:xfrm>
                <a:off x="1369154" y="3131877"/>
                <a:ext cx="1228568" cy="28264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attendance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" name="직사각형 67"/>
              <p:cNvSpPr/>
              <p:nvPr/>
            </p:nvSpPr>
            <p:spPr bwMode="auto">
              <a:xfrm>
                <a:off x="1369154" y="3414523"/>
                <a:ext cx="1228568" cy="28264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grade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 bwMode="auto">
              <a:xfrm>
                <a:off x="1369154" y="3697169"/>
                <a:ext cx="1228568" cy="28264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…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698" name="그룹 69"/>
            <p:cNvGrpSpPr>
              <a:grpSpLocks/>
            </p:cNvGrpSpPr>
            <p:nvPr/>
          </p:nvGrpSpPr>
          <p:grpSpPr bwMode="auto">
            <a:xfrm>
              <a:off x="2735180" y="3495739"/>
              <a:ext cx="1491915" cy="2448312"/>
              <a:chOff x="1237409" y="1362523"/>
              <a:chExt cx="1491915" cy="2448312"/>
            </a:xfrm>
          </p:grpSpPr>
          <p:sp>
            <p:nvSpPr>
              <p:cNvPr id="71" name="직사각형 70"/>
              <p:cNvSpPr>
                <a:spLocks noChangeArrowheads="1"/>
              </p:cNvSpPr>
              <p:nvPr/>
            </p:nvSpPr>
            <p:spPr bwMode="auto">
              <a:xfrm>
                <a:off x="1237265" y="1362329"/>
                <a:ext cx="1492059" cy="2448537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02" name="직사각형 71"/>
              <p:cNvSpPr>
                <a:spLocks noChangeArrowheads="1"/>
              </p:cNvSpPr>
              <p:nvPr/>
            </p:nvSpPr>
            <p:spPr bwMode="auto">
              <a:xfrm>
                <a:off x="1237409" y="1362523"/>
                <a:ext cx="14919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/>
                  <a:t>Professor</a:t>
                </a:r>
                <a:endParaRPr lang="ko-KR" altLang="en-US"/>
              </a:p>
            </p:txBody>
          </p:sp>
          <p:sp>
            <p:nvSpPr>
              <p:cNvPr id="28703" name="직사각형 72"/>
              <p:cNvSpPr>
                <a:spLocks noChangeArrowheads="1"/>
              </p:cNvSpPr>
              <p:nvPr/>
            </p:nvSpPr>
            <p:spPr bwMode="auto">
              <a:xfrm>
                <a:off x="1373767" y="1716517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name</a:t>
                </a:r>
                <a:endParaRPr lang="ko-KR" altLang="en-US" sz="1200"/>
              </a:p>
            </p:txBody>
          </p:sp>
          <p:sp>
            <p:nvSpPr>
              <p:cNvPr id="28704" name="직사각형 73"/>
              <p:cNvSpPr>
                <a:spLocks noChangeArrowheads="1"/>
              </p:cNvSpPr>
              <p:nvPr/>
            </p:nvSpPr>
            <p:spPr bwMode="auto">
              <a:xfrm>
                <a:off x="1373767" y="1999490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telephone</a:t>
                </a:r>
                <a:endParaRPr lang="ko-KR" altLang="en-US" sz="1200"/>
              </a:p>
            </p:txBody>
          </p:sp>
          <p:sp>
            <p:nvSpPr>
              <p:cNvPr id="28705" name="직사각형 74"/>
              <p:cNvSpPr>
                <a:spLocks noChangeArrowheads="1"/>
              </p:cNvSpPr>
              <p:nvPr/>
            </p:nvSpPr>
            <p:spPr bwMode="auto">
              <a:xfrm>
                <a:off x="1373767" y="2282463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address</a:t>
                </a:r>
                <a:endParaRPr lang="ko-KR" altLang="en-US" sz="1200"/>
              </a:p>
            </p:txBody>
          </p:sp>
          <p:sp>
            <p:nvSpPr>
              <p:cNvPr id="28706" name="직사각형 75"/>
              <p:cNvSpPr>
                <a:spLocks noChangeArrowheads="1"/>
              </p:cNvSpPr>
              <p:nvPr/>
            </p:nvSpPr>
            <p:spPr bwMode="auto">
              <a:xfrm>
                <a:off x="1373767" y="2565436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…</a:t>
                </a:r>
                <a:endParaRPr lang="ko-KR" altLang="en-US" sz="1200"/>
              </a:p>
            </p:txBody>
          </p:sp>
          <p:sp>
            <p:nvSpPr>
              <p:cNvPr id="77" name="직사각형 76"/>
              <p:cNvSpPr/>
              <p:nvPr/>
            </p:nvSpPr>
            <p:spPr bwMode="auto">
              <a:xfrm>
                <a:off x="1369010" y="2848600"/>
                <a:ext cx="1228568" cy="28264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office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직사각형 77"/>
              <p:cNvSpPr/>
              <p:nvPr/>
            </p:nvSpPr>
            <p:spPr bwMode="auto">
              <a:xfrm>
                <a:off x="1369010" y="3131246"/>
                <a:ext cx="1228568" cy="28264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office hour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직사각형 78"/>
              <p:cNvSpPr/>
              <p:nvPr/>
            </p:nvSpPr>
            <p:spPr bwMode="auto">
              <a:xfrm>
                <a:off x="1369010" y="3413892"/>
                <a:ext cx="1228568" cy="28423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…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28699" name="직선 화살표 연결선 81"/>
            <p:cNvCxnSpPr>
              <a:cxnSpLocks noChangeShapeType="1"/>
              <a:stCxn id="28702" idx="0"/>
              <a:endCxn id="10" idx="2"/>
            </p:cNvCxnSpPr>
            <p:nvPr/>
          </p:nvCxnSpPr>
          <p:spPr bwMode="auto">
            <a:xfrm rot="16200000" flipV="1">
              <a:off x="2543863" y="2558463"/>
              <a:ext cx="647330" cy="12272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0" name="직선 화살표 연결선 82"/>
            <p:cNvCxnSpPr>
              <a:cxnSpLocks noChangeShapeType="1"/>
              <a:stCxn id="28711" idx="0"/>
              <a:endCxn id="10" idx="2"/>
            </p:cNvCxnSpPr>
            <p:nvPr/>
          </p:nvCxnSpPr>
          <p:spPr bwMode="auto">
            <a:xfrm rot="5400000" flipH="1" flipV="1">
              <a:off x="1355229" y="2551960"/>
              <a:ext cx="602238" cy="1195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80" name="직사각형 52"/>
          <p:cNvSpPr>
            <a:spLocks noChangeArrowheads="1"/>
          </p:cNvSpPr>
          <p:nvPr/>
        </p:nvSpPr>
        <p:spPr bwMode="auto">
          <a:xfrm>
            <a:off x="5318125" y="1371600"/>
            <a:ext cx="28448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400">
                <a:solidFill>
                  <a:srgbClr val="002060"/>
                </a:solidFill>
                <a:cs typeface="Times New Roman" charset="0"/>
              </a:rPr>
              <a:t>class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Person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400" dirty="0" err="1">
                <a:solidFill>
                  <a:srgbClr val="002060"/>
                </a:solidFill>
                <a:cs typeface="Times New Roman" charset="0"/>
              </a:rPr>
              <a:t>char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*</a:t>
            </a:r>
            <a:r>
              <a:rPr lang="nn-NO" altLang="ko-KR" sz="1400" dirty="0" err="1">
                <a:solidFill>
                  <a:srgbClr val="002060"/>
                </a:solidFill>
                <a:cs typeface="Times New Roman" charset="0"/>
              </a:rPr>
              <a:t>name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, *</a:t>
            </a:r>
            <a:r>
              <a:rPr lang="nn-NO" altLang="ko-KR" sz="1400" dirty="0" err="1">
                <a:solidFill>
                  <a:srgbClr val="002060"/>
                </a:solidFill>
                <a:cs typeface="Times New Roman" charset="0"/>
              </a:rPr>
              <a:t>telephone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, *</a:t>
            </a:r>
            <a:r>
              <a:rPr lang="nn-NO" altLang="ko-KR" sz="1400" dirty="0" err="1">
                <a:solidFill>
                  <a:srgbClr val="002060"/>
                </a:solidFill>
                <a:cs typeface="Times New Roman" charset="0"/>
              </a:rPr>
              <a:t>address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   ...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};</a:t>
            </a:r>
          </a:p>
        </p:txBody>
      </p:sp>
      <p:sp>
        <p:nvSpPr>
          <p:cNvPr id="24581" name="직사각형 55"/>
          <p:cNvSpPr>
            <a:spLocks noChangeArrowheads="1"/>
          </p:cNvSpPr>
          <p:nvPr/>
        </p:nvSpPr>
        <p:spPr bwMode="auto">
          <a:xfrm>
            <a:off x="6529388" y="3789363"/>
            <a:ext cx="25114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400">
                <a:solidFill>
                  <a:srgbClr val="002060"/>
                </a:solidFill>
                <a:cs typeface="Times New Roman" charset="0"/>
              </a:rPr>
              <a:t>class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Professor</a:t>
            </a:r>
            <a:r>
              <a:rPr lang="nn-NO" altLang="ko-KR" sz="1400" dirty="0">
                <a:solidFill>
                  <a:srgbClr val="C00000"/>
                </a:solidFill>
                <a:cs typeface="Times New Roman" charset="0"/>
              </a:rPr>
              <a:t> : public Person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400" dirty="0" err="1">
                <a:solidFill>
                  <a:srgbClr val="002060"/>
                </a:solidFill>
                <a:cs typeface="Times New Roman" charset="0"/>
              </a:rPr>
              <a:t>char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*</a:t>
            </a:r>
            <a:r>
              <a:rPr lang="nn-NO" altLang="ko-KR" sz="1400" dirty="0" err="1">
                <a:solidFill>
                  <a:srgbClr val="002060"/>
                </a:solidFill>
                <a:cs typeface="Times New Roman" charset="0"/>
              </a:rPr>
              <a:t>office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, *</a:t>
            </a:r>
            <a:r>
              <a:rPr lang="nn-NO" altLang="ko-KR" sz="1400" dirty="0" err="1">
                <a:solidFill>
                  <a:srgbClr val="002060"/>
                </a:solidFill>
                <a:cs typeface="Times New Roman" charset="0"/>
              </a:rPr>
              <a:t>officeHour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   ...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};</a:t>
            </a:r>
          </a:p>
        </p:txBody>
      </p:sp>
      <p:sp>
        <p:nvSpPr>
          <p:cNvPr id="24582" name="직사각형 56"/>
          <p:cNvSpPr>
            <a:spLocks noChangeArrowheads="1"/>
          </p:cNvSpPr>
          <p:nvPr/>
        </p:nvSpPr>
        <p:spPr bwMode="auto">
          <a:xfrm>
            <a:off x="88900" y="3833813"/>
            <a:ext cx="23812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400">
                <a:solidFill>
                  <a:srgbClr val="002060"/>
                </a:solidFill>
                <a:cs typeface="Times New Roman" charset="0"/>
              </a:rPr>
              <a:t>class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Student </a:t>
            </a:r>
            <a:r>
              <a:rPr lang="nn-NO" altLang="ko-KR" sz="1400" dirty="0">
                <a:solidFill>
                  <a:srgbClr val="C00000"/>
                </a:solidFill>
                <a:cs typeface="Times New Roman" charset="0"/>
              </a:rPr>
              <a:t>: public Person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400" dirty="0" err="1">
                <a:solidFill>
                  <a:srgbClr val="002060"/>
                </a:solidFill>
                <a:cs typeface="Times New Roman" charset="0"/>
              </a:rPr>
              <a:t>int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400" dirty="0" err="1">
                <a:solidFill>
                  <a:srgbClr val="002060"/>
                </a:solidFill>
                <a:cs typeface="Times New Roman" charset="0"/>
              </a:rPr>
              <a:t>studentID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, </a:t>
            </a:r>
            <a:r>
              <a:rPr lang="nn-NO" altLang="ko-KR" sz="1400" dirty="0" err="1">
                <a:solidFill>
                  <a:srgbClr val="002060"/>
                </a:solidFill>
                <a:cs typeface="Times New Roman" charset="0"/>
              </a:rPr>
              <a:t>attendance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400" dirty="0" err="1">
                <a:solidFill>
                  <a:srgbClr val="002060"/>
                </a:solidFill>
                <a:cs typeface="Times New Roman" charset="0"/>
              </a:rPr>
              <a:t>char</a:t>
            </a: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grade;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    ...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400" dirty="0">
                <a:solidFill>
                  <a:srgbClr val="002060"/>
                </a:solidFill>
                <a:cs typeface="Times New Roman" charset="0"/>
              </a:rPr>
              <a:t>};</a:t>
            </a:r>
          </a:p>
        </p:txBody>
      </p:sp>
      <p:grpSp>
        <p:nvGrpSpPr>
          <p:cNvPr id="6" name="그룹 57"/>
          <p:cNvGrpSpPr>
            <a:grpSpLocks/>
          </p:cNvGrpSpPr>
          <p:nvPr/>
        </p:nvGrpSpPr>
        <p:grpSpPr bwMode="auto">
          <a:xfrm>
            <a:off x="88900" y="1225550"/>
            <a:ext cx="3616325" cy="581025"/>
            <a:chOff x="703769" y="1931673"/>
            <a:chExt cx="3617496" cy="581387"/>
          </a:xfrm>
        </p:grpSpPr>
        <p:sp>
          <p:nvSpPr>
            <p:cNvPr id="28693" name="TextBox 58"/>
            <p:cNvSpPr txBox="1">
              <a:spLocks noChangeArrowheads="1"/>
            </p:cNvSpPr>
            <p:nvPr/>
          </p:nvSpPr>
          <p:spPr bwMode="auto">
            <a:xfrm>
              <a:off x="703769" y="1931673"/>
              <a:ext cx="21015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Base class</a:t>
              </a:r>
              <a:endParaRPr kumimoji="1" lang="ko-KR" altLang="en-US" sz="1600" b="1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28694" name="직선 화살표 연결선 69"/>
            <p:cNvCxnSpPr>
              <a:cxnSpLocks noChangeShapeType="1"/>
              <a:stCxn id="28693" idx="3"/>
              <a:endCxn id="28721" idx="1"/>
            </p:cNvCxnSpPr>
            <p:nvPr/>
          </p:nvCxnSpPr>
          <p:spPr bwMode="auto">
            <a:xfrm>
              <a:off x="2805285" y="2100950"/>
              <a:ext cx="1515980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5" name="TextBox 122"/>
            <p:cNvSpPr txBox="1">
              <a:spLocks noChangeArrowheads="1"/>
            </p:cNvSpPr>
            <p:nvPr/>
          </p:nvSpPr>
          <p:spPr bwMode="auto">
            <a:xfrm>
              <a:off x="703769" y="2174506"/>
              <a:ext cx="21015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(Parent, Superclass)</a:t>
              </a:r>
              <a:endParaRPr kumimoji="1" lang="ko-KR" altLang="en-US" sz="1600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</p:grpSp>
      <p:grpSp>
        <p:nvGrpSpPr>
          <p:cNvPr id="7" name="그룹 120"/>
          <p:cNvGrpSpPr>
            <a:grpSpLocks/>
          </p:cNvGrpSpPr>
          <p:nvPr/>
        </p:nvGrpSpPr>
        <p:grpSpPr bwMode="auto">
          <a:xfrm>
            <a:off x="336550" y="1974850"/>
            <a:ext cx="4595813" cy="1690688"/>
            <a:chOff x="336883" y="1975517"/>
            <a:chExt cx="4596065" cy="1689500"/>
          </a:xfrm>
        </p:grpSpPr>
        <p:sp>
          <p:nvSpPr>
            <p:cNvPr id="28689" name="TextBox 90"/>
            <p:cNvSpPr txBox="1">
              <a:spLocks noChangeArrowheads="1"/>
            </p:cNvSpPr>
            <p:nvPr/>
          </p:nvSpPr>
          <p:spPr bwMode="auto">
            <a:xfrm>
              <a:off x="537410" y="1975517"/>
              <a:ext cx="16523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Derived class</a:t>
              </a:r>
              <a:endParaRPr kumimoji="1" lang="ko-KR" altLang="en-US" sz="1600" b="1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28690" name="직선 화살표 연결선 91"/>
            <p:cNvCxnSpPr>
              <a:cxnSpLocks noChangeShapeType="1"/>
              <a:stCxn id="28689" idx="3"/>
              <a:endCxn id="28711" idx="1"/>
            </p:cNvCxnSpPr>
            <p:nvPr/>
          </p:nvCxnSpPr>
          <p:spPr bwMode="auto">
            <a:xfrm>
              <a:off x="2189745" y="2144794"/>
              <a:ext cx="320845" cy="147513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직선 화살표 연결선 97"/>
            <p:cNvCxnSpPr>
              <a:cxnSpLocks noChangeShapeType="1"/>
              <a:stCxn id="28689" idx="3"/>
              <a:endCxn id="28702" idx="1"/>
            </p:cNvCxnSpPr>
            <p:nvPr/>
          </p:nvCxnSpPr>
          <p:spPr bwMode="auto">
            <a:xfrm>
              <a:off x="2189745" y="2144794"/>
              <a:ext cx="2743203" cy="152022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2" name="TextBox 127"/>
            <p:cNvSpPr txBox="1">
              <a:spLocks noChangeArrowheads="1"/>
            </p:cNvSpPr>
            <p:nvPr/>
          </p:nvSpPr>
          <p:spPr bwMode="auto">
            <a:xfrm>
              <a:off x="336883" y="2285697"/>
              <a:ext cx="18528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(Child, subclass)</a:t>
              </a:r>
              <a:endParaRPr kumimoji="1" lang="ko-KR" altLang="en-US" sz="1600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</p:grpSp>
      <p:grpSp>
        <p:nvGrpSpPr>
          <p:cNvPr id="8" name="그룹 106"/>
          <p:cNvGrpSpPr>
            <a:grpSpLocks/>
          </p:cNvGrpSpPr>
          <p:nvPr/>
        </p:nvGrpSpPr>
        <p:grpSpPr bwMode="auto">
          <a:xfrm>
            <a:off x="1692275" y="2792413"/>
            <a:ext cx="5578475" cy="384175"/>
            <a:chOff x="1691659" y="2792740"/>
            <a:chExt cx="5579791" cy="384572"/>
          </a:xfrm>
        </p:grpSpPr>
        <p:grpSp>
          <p:nvGrpSpPr>
            <p:cNvPr id="28683" name="그룹 105"/>
            <p:cNvGrpSpPr>
              <a:grpSpLocks/>
            </p:cNvGrpSpPr>
            <p:nvPr/>
          </p:nvGrpSpPr>
          <p:grpSpPr bwMode="auto">
            <a:xfrm>
              <a:off x="5322386" y="2792740"/>
              <a:ext cx="1949064" cy="384572"/>
              <a:chOff x="5322386" y="2792740"/>
              <a:chExt cx="1949064" cy="384572"/>
            </a:xfrm>
          </p:grpSpPr>
          <p:sp>
            <p:nvSpPr>
              <p:cNvPr id="28687" name="아래쪽 화살표 101"/>
              <p:cNvSpPr>
                <a:spLocks noChangeArrowheads="1"/>
              </p:cNvSpPr>
              <p:nvPr/>
            </p:nvSpPr>
            <p:spPr bwMode="auto">
              <a:xfrm rot="-3514292">
                <a:off x="5566763" y="2716367"/>
                <a:ext cx="216568" cy="705321"/>
              </a:xfrm>
              <a:prstGeom prst="downArrow">
                <a:avLst>
                  <a:gd name="adj1" fmla="val 50000"/>
                  <a:gd name="adj2" fmla="val 49998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ko-KR" altLang="en-US"/>
              </a:p>
            </p:txBody>
          </p:sp>
          <p:sp>
            <p:nvSpPr>
              <p:cNvPr id="28688" name="직사각형 102"/>
              <p:cNvSpPr>
                <a:spLocks noChangeArrowheads="1"/>
              </p:cNvSpPr>
              <p:nvPr/>
            </p:nvSpPr>
            <p:spPr bwMode="auto">
              <a:xfrm>
                <a:off x="5754688" y="2792740"/>
                <a:ext cx="151676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n-NO" altLang="ko-KR">
                    <a:solidFill>
                      <a:srgbClr val="0070C0"/>
                    </a:solidFill>
                    <a:cs typeface="Times New Roman" charset="0"/>
                  </a:rPr>
                  <a:t>Class derivation</a:t>
                </a:r>
                <a:endParaRPr lang="ko-KR" altLang="en-US">
                  <a:solidFill>
                    <a:srgbClr val="0070C0"/>
                  </a:solidFill>
                  <a:cs typeface="Times New Roman" charset="0"/>
                </a:endParaRPr>
              </a:p>
            </p:txBody>
          </p:sp>
        </p:grpSp>
        <p:grpSp>
          <p:nvGrpSpPr>
            <p:cNvPr id="28684" name="그룹 104"/>
            <p:cNvGrpSpPr>
              <a:grpSpLocks/>
            </p:cNvGrpSpPr>
            <p:nvPr/>
          </p:nvGrpSpPr>
          <p:grpSpPr bwMode="auto">
            <a:xfrm>
              <a:off x="1691659" y="2792740"/>
              <a:ext cx="1917548" cy="378945"/>
              <a:chOff x="1691659" y="2792740"/>
              <a:chExt cx="1917548" cy="378945"/>
            </a:xfrm>
          </p:grpSpPr>
          <p:sp>
            <p:nvSpPr>
              <p:cNvPr id="28685" name="아래쪽 화살표 100"/>
              <p:cNvSpPr>
                <a:spLocks noChangeArrowheads="1"/>
              </p:cNvSpPr>
              <p:nvPr/>
            </p:nvSpPr>
            <p:spPr bwMode="auto">
              <a:xfrm rot="3592426">
                <a:off x="3148263" y="2710740"/>
                <a:ext cx="216568" cy="705321"/>
              </a:xfrm>
              <a:prstGeom prst="downArrow">
                <a:avLst>
                  <a:gd name="adj1" fmla="val 50000"/>
                  <a:gd name="adj2" fmla="val 49998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ko-KR" altLang="en-US"/>
              </a:p>
            </p:txBody>
          </p:sp>
          <p:sp>
            <p:nvSpPr>
              <p:cNvPr id="28686" name="직사각형 103"/>
              <p:cNvSpPr>
                <a:spLocks noChangeArrowheads="1"/>
              </p:cNvSpPr>
              <p:nvPr/>
            </p:nvSpPr>
            <p:spPr bwMode="auto">
              <a:xfrm>
                <a:off x="1691659" y="2792740"/>
                <a:ext cx="151676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n-NO" altLang="ko-KR">
                    <a:solidFill>
                      <a:srgbClr val="0070C0"/>
                    </a:solidFill>
                    <a:cs typeface="Times New Roman" charset="0"/>
                  </a:rPr>
                  <a:t>Class derivation</a:t>
                </a:r>
                <a:endParaRPr lang="ko-KR" altLang="en-US">
                  <a:solidFill>
                    <a:srgbClr val="0070C0"/>
                  </a:solidFill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2827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Inheritance: Construct, Destruct Order</a:t>
            </a:r>
            <a:endParaRPr lang="ko-KR" altLang="en-US" dirty="0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212850" y="1400175"/>
            <a:ext cx="2757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n-NO" altLang="ko-KR" sz="1800">
                <a:solidFill>
                  <a:srgbClr val="002060"/>
                </a:solidFill>
                <a:cs typeface="Times New Roman" charset="0"/>
              </a:rPr>
              <a:t>base </a:t>
            </a:r>
            <a:r>
              <a:rPr lang="nn-NO" altLang="ko-KR" sz="1800" dirty="0" err="1">
                <a:solidFill>
                  <a:srgbClr val="002060"/>
                </a:solidFill>
                <a:cs typeface="Times New Roman" charset="0"/>
              </a:rPr>
              <a:t>class</a:t>
            </a:r>
            <a:endParaRPr lang="ko-KR" altLang="en-US" sz="1800" dirty="0">
              <a:cs typeface="Times New Roman" charset="0"/>
            </a:endParaRPr>
          </a:p>
        </p:txBody>
      </p:sp>
      <p:grpSp>
        <p:nvGrpSpPr>
          <p:cNvPr id="2" name="그룹 19"/>
          <p:cNvGrpSpPr>
            <a:grpSpLocks/>
          </p:cNvGrpSpPr>
          <p:nvPr/>
        </p:nvGrpSpPr>
        <p:grpSpPr bwMode="auto">
          <a:xfrm>
            <a:off x="2381596" y="1420018"/>
            <a:ext cx="1943100" cy="369888"/>
            <a:chOff x="4818233" y="2225257"/>
            <a:chExt cx="1943099" cy="369332"/>
          </a:xfrm>
        </p:grpSpPr>
        <p:sp>
          <p:nvSpPr>
            <p:cNvPr id="29712" name="직사각형 14"/>
            <p:cNvSpPr>
              <a:spLocks noChangeArrowheads="1"/>
            </p:cNvSpPr>
            <p:nvPr/>
          </p:nvSpPr>
          <p:spPr bwMode="auto">
            <a:xfrm>
              <a:off x="5377620" y="2225257"/>
              <a:ext cx="1383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n-NO" altLang="ko-KR" sz="1800">
                  <a:solidFill>
                    <a:srgbClr val="002060"/>
                  </a:solidFill>
                  <a:cs typeface="Times New Roman" charset="0"/>
                </a:rPr>
                <a:t>derived class</a:t>
              </a:r>
              <a:endParaRPr lang="ko-KR" altLang="en-US" sz="1800">
                <a:cs typeface="Times New Roman" charset="0"/>
              </a:endParaRPr>
            </a:p>
          </p:txBody>
        </p:sp>
        <p:sp>
          <p:nvSpPr>
            <p:cNvPr id="29713" name="오른쪽 화살표 16"/>
            <p:cNvSpPr>
              <a:spLocks noChangeArrowheads="1"/>
            </p:cNvSpPr>
            <p:nvPr/>
          </p:nvSpPr>
          <p:spPr bwMode="auto">
            <a:xfrm>
              <a:off x="4818233" y="2225257"/>
              <a:ext cx="476043" cy="364373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445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</p:grpSp>
      <p:sp>
        <p:nvSpPr>
          <p:cNvPr id="25605" name="직사각형 20"/>
          <p:cNvSpPr>
            <a:spLocks noChangeArrowheads="1"/>
          </p:cNvSpPr>
          <p:nvPr/>
        </p:nvSpPr>
        <p:spPr bwMode="auto">
          <a:xfrm>
            <a:off x="685800" y="1063625"/>
            <a:ext cx="275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50000"/>
              </a:spcBef>
              <a:buFont typeface="Wingdings" charset="2"/>
              <a:buChar char="u"/>
            </a:pPr>
            <a:r>
              <a:rPr lang="en-US" altLang="ko-KR" sz="1800" dirty="0">
                <a:cs typeface="Times New Roman" charset="0"/>
              </a:rPr>
              <a:t> </a:t>
            </a:r>
            <a:r>
              <a:rPr lang="nn-NO" altLang="ko-KR" dirty="0" err="1">
                <a:cs typeface="Times New Roman" charset="0"/>
              </a:rPr>
              <a:t>Constructor</a:t>
            </a:r>
            <a:r>
              <a:rPr lang="nn-NO" altLang="ko-KR" dirty="0">
                <a:cs typeface="Times New Roman" charset="0"/>
              </a:rPr>
              <a:t> </a:t>
            </a:r>
            <a:r>
              <a:rPr lang="nn-NO" altLang="ko-KR" dirty="0" err="1">
                <a:cs typeface="Times New Roman" charset="0"/>
              </a:rPr>
              <a:t>order</a:t>
            </a:r>
            <a:endParaRPr lang="ko-KR" altLang="en-US" dirty="0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177925" y="2120900"/>
            <a:ext cx="2757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n-NO" altLang="ko-KR" sz="1800">
                <a:solidFill>
                  <a:srgbClr val="002060"/>
                </a:solidFill>
                <a:cs typeface="Times New Roman" charset="0"/>
              </a:rPr>
              <a:t>derived</a:t>
            </a:r>
            <a:r>
              <a:rPr lang="nn-NO" altLang="ko-KR" sz="18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800" dirty="0" err="1">
                <a:solidFill>
                  <a:srgbClr val="002060"/>
                </a:solidFill>
                <a:cs typeface="Times New Roman" charset="0"/>
              </a:rPr>
              <a:t>class</a:t>
            </a:r>
            <a:endParaRPr lang="ko-KR" altLang="en-US" sz="1800" dirty="0">
              <a:cs typeface="Times New Roman" charset="0"/>
            </a:endParaRPr>
          </a:p>
        </p:txBody>
      </p:sp>
      <p:grpSp>
        <p:nvGrpSpPr>
          <p:cNvPr id="3" name="그룹 22"/>
          <p:cNvGrpSpPr>
            <a:grpSpLocks/>
          </p:cNvGrpSpPr>
          <p:nvPr/>
        </p:nvGrpSpPr>
        <p:grpSpPr bwMode="auto">
          <a:xfrm>
            <a:off x="2581275" y="2116138"/>
            <a:ext cx="1660525" cy="369887"/>
            <a:chOff x="4818233" y="2220298"/>
            <a:chExt cx="1660937" cy="369332"/>
          </a:xfrm>
        </p:grpSpPr>
        <p:sp>
          <p:nvSpPr>
            <p:cNvPr id="29710" name="직사각형 23"/>
            <p:cNvSpPr>
              <a:spLocks noChangeArrowheads="1"/>
            </p:cNvSpPr>
            <p:nvPr/>
          </p:nvSpPr>
          <p:spPr bwMode="auto">
            <a:xfrm>
              <a:off x="5377586" y="2220298"/>
              <a:ext cx="1101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n-NO" altLang="ko-KR" sz="1800" dirty="0">
                  <a:solidFill>
                    <a:srgbClr val="002060"/>
                  </a:solidFill>
                  <a:cs typeface="Times New Roman" charset="0"/>
                </a:rPr>
                <a:t>base </a:t>
              </a:r>
              <a:r>
                <a:rPr lang="nn-NO" altLang="ko-KR" sz="1800" dirty="0" err="1">
                  <a:solidFill>
                    <a:srgbClr val="002060"/>
                  </a:solidFill>
                  <a:cs typeface="Times New Roman" charset="0"/>
                </a:rPr>
                <a:t>class</a:t>
              </a:r>
              <a:endParaRPr lang="ko-KR" altLang="en-US" sz="1800" dirty="0">
                <a:cs typeface="Times New Roman" charset="0"/>
              </a:endParaRPr>
            </a:p>
          </p:txBody>
        </p:sp>
        <p:sp>
          <p:nvSpPr>
            <p:cNvPr id="29711" name="오른쪽 화살표 24"/>
            <p:cNvSpPr>
              <a:spLocks noChangeArrowheads="1"/>
            </p:cNvSpPr>
            <p:nvPr/>
          </p:nvSpPr>
          <p:spPr bwMode="auto">
            <a:xfrm>
              <a:off x="4818233" y="2225257"/>
              <a:ext cx="476043" cy="364373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445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</p:grpSp>
      <p:sp>
        <p:nvSpPr>
          <p:cNvPr id="25608" name="직사각형 25"/>
          <p:cNvSpPr>
            <a:spLocks noChangeArrowheads="1"/>
          </p:cNvSpPr>
          <p:nvPr/>
        </p:nvSpPr>
        <p:spPr bwMode="auto">
          <a:xfrm>
            <a:off x="685800" y="1765300"/>
            <a:ext cx="2757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50000"/>
              </a:spcBef>
              <a:buFont typeface="Wingdings" charset="2"/>
              <a:buChar char="u"/>
            </a:pPr>
            <a:r>
              <a:rPr lang="en-US" altLang="ko-KR" sz="1800" dirty="0">
                <a:cs typeface="Times New Roman" charset="0"/>
              </a:rPr>
              <a:t> </a:t>
            </a:r>
            <a:r>
              <a:rPr lang="nn-NO" altLang="ko-KR" dirty="0" err="1">
                <a:cs typeface="Times New Roman" charset="0"/>
              </a:rPr>
              <a:t>Destructor</a:t>
            </a:r>
            <a:r>
              <a:rPr lang="nn-NO" altLang="ko-KR" dirty="0">
                <a:cs typeface="Times New Roman" charset="0"/>
              </a:rPr>
              <a:t> </a:t>
            </a:r>
            <a:r>
              <a:rPr lang="nn-NO" altLang="ko-KR" dirty="0" err="1">
                <a:cs typeface="Times New Roman" charset="0"/>
              </a:rPr>
              <a:t>order</a:t>
            </a:r>
            <a:endParaRPr lang="ko-KR" altLang="en-US" dirty="0">
              <a:cs typeface="Times New Roman" charset="0"/>
            </a:endParaRPr>
          </a:p>
        </p:txBody>
      </p:sp>
      <p:sp>
        <p:nvSpPr>
          <p:cNvPr id="25609" name="직사각형 27"/>
          <p:cNvSpPr>
            <a:spLocks noChangeArrowheads="1"/>
          </p:cNvSpPr>
          <p:nvPr/>
        </p:nvSpPr>
        <p:spPr bwMode="auto">
          <a:xfrm>
            <a:off x="6081713" y="1725613"/>
            <a:ext cx="195738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endParaRPr lang="nn-NO" altLang="ko-KR" sz="1800">
              <a:solidFill>
                <a:srgbClr val="002060"/>
              </a:solidFill>
              <a:cs typeface="Times New Roman" charset="0"/>
            </a:endParaRP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800" dirty="0" err="1">
                <a:solidFill>
                  <a:srgbClr val="002060"/>
                </a:solidFill>
                <a:cs typeface="Times New Roman" charset="0"/>
              </a:rPr>
              <a:t>int</a:t>
            </a:r>
            <a:r>
              <a:rPr lang="nn-NO" altLang="ko-KR" sz="18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800" dirty="0" err="1">
                <a:solidFill>
                  <a:srgbClr val="002060"/>
                </a:solidFill>
                <a:cs typeface="Times New Roman" charset="0"/>
              </a:rPr>
              <a:t>main</a:t>
            </a:r>
            <a:r>
              <a:rPr lang="nn-NO" altLang="ko-KR" sz="1800" dirty="0">
                <a:solidFill>
                  <a:srgbClr val="002060"/>
                </a:solidFill>
                <a:cs typeface="Times New Roman" charset="0"/>
              </a:rPr>
              <a:t>( )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800" dirty="0">
                <a:solidFill>
                  <a:srgbClr val="002060"/>
                </a:solidFill>
                <a:cs typeface="Times New Roman" charset="0"/>
              </a:rPr>
              <a:t>    Child </a:t>
            </a:r>
            <a:r>
              <a:rPr lang="nn-NO" altLang="ko-KR" sz="1800" dirty="0" err="1">
                <a:solidFill>
                  <a:srgbClr val="002060"/>
                </a:solidFill>
                <a:cs typeface="Times New Roman" charset="0"/>
              </a:rPr>
              <a:t>child</a:t>
            </a:r>
            <a:r>
              <a:rPr lang="nn-NO" altLang="ko-KR" sz="18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800" dirty="0">
                <a:solidFill>
                  <a:srgbClr val="002060"/>
                </a:solidFill>
                <a:cs typeface="Times New Roman" charset="0"/>
              </a:rPr>
              <a:t>     </a:t>
            </a:r>
            <a:r>
              <a:rPr lang="nn-NO" altLang="ko-KR" sz="1800" dirty="0" err="1">
                <a:solidFill>
                  <a:srgbClr val="002060"/>
                </a:solidFill>
                <a:cs typeface="Times New Roman" charset="0"/>
              </a:rPr>
              <a:t>return</a:t>
            </a:r>
            <a:r>
              <a:rPr lang="nn-NO" altLang="ko-KR" sz="1800" dirty="0">
                <a:solidFill>
                  <a:srgbClr val="002060"/>
                </a:solidFill>
                <a:cs typeface="Times New Roman" charset="0"/>
              </a:rPr>
              <a:t> 0;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800" dirty="0">
                <a:solidFill>
                  <a:srgbClr val="002060"/>
                </a:solidFill>
                <a:cs typeface="Times New Roman" charset="0"/>
              </a:rPr>
              <a:t>}</a:t>
            </a:r>
          </a:p>
        </p:txBody>
      </p:sp>
      <p:sp>
        <p:nvSpPr>
          <p:cNvPr id="30" name="직사각형 29"/>
          <p:cNvSpPr>
            <a:spLocks noChangeArrowheads="1"/>
          </p:cNvSpPr>
          <p:nvPr/>
        </p:nvSpPr>
        <p:spPr bwMode="auto">
          <a:xfrm>
            <a:off x="6559550" y="4572000"/>
            <a:ext cx="1054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buClr>
                <a:srgbClr val="F8F8F8"/>
              </a:buClr>
              <a:buSzPct val="75000"/>
            </a:pPr>
            <a:r>
              <a:rPr lang="en-US" altLang="ko-KR" sz="1800" dirty="0">
                <a:solidFill>
                  <a:srgbClr val="002060"/>
                </a:solidFill>
                <a:cs typeface="Times New Roman" charset="0"/>
              </a:rPr>
              <a:t>Parent( )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en-US" altLang="ko-KR" sz="1800" dirty="0">
                <a:solidFill>
                  <a:srgbClr val="002060"/>
                </a:solidFill>
                <a:cs typeface="Times New Roman" charset="0"/>
              </a:rPr>
              <a:t>Child()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en-US" altLang="ko-KR" sz="1800" dirty="0">
                <a:solidFill>
                  <a:srgbClr val="002060"/>
                </a:solidFill>
                <a:cs typeface="Times New Roman" charset="0"/>
              </a:rPr>
              <a:t>~Child()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en-US" altLang="ko-KR" sz="1800" dirty="0">
                <a:solidFill>
                  <a:srgbClr val="002060"/>
                </a:solidFill>
                <a:cs typeface="Times New Roman" charset="0"/>
              </a:rPr>
              <a:t>~Parent()</a:t>
            </a:r>
          </a:p>
        </p:txBody>
      </p:sp>
      <p:sp>
        <p:nvSpPr>
          <p:cNvPr id="25611" name="직사각형 27"/>
          <p:cNvSpPr>
            <a:spLocks noChangeArrowheads="1"/>
          </p:cNvSpPr>
          <p:nvPr/>
        </p:nvSpPr>
        <p:spPr bwMode="auto">
          <a:xfrm>
            <a:off x="746125" y="3019425"/>
            <a:ext cx="3690938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class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Parent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public: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Parent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( ) {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cout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&lt;&lt;"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Parent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( )"&lt;&lt;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endl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 }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~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Parent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( ) {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cout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&lt;&lt;"~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Parent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( )"&lt;&lt;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endl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 }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};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endParaRPr lang="nn-NO" altLang="ko-KR" sz="1600" dirty="0">
              <a:solidFill>
                <a:srgbClr val="002060"/>
              </a:solidFill>
              <a:cs typeface="Times New Roman" charset="0"/>
            </a:endParaRP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class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Child : public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Parent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public: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Child( ) {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cout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&lt;&lt;"Child( )"&lt;&lt;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endl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 }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~Child( ) {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cout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&lt;&lt;"~Child( )"&lt;&lt;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endl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 }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};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endParaRPr lang="nn-NO" altLang="ko-KR" sz="1600" dirty="0">
              <a:solidFill>
                <a:srgbClr val="002060"/>
              </a:solidFill>
              <a:cs typeface="Times New Roman" charset="0"/>
            </a:endParaRPr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6361113" y="4314825"/>
            <a:ext cx="885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800">
                <a:solidFill>
                  <a:srgbClr val="002060"/>
                </a:solidFill>
                <a:cs typeface="Times New Roman" charset="0"/>
              </a:rPr>
              <a:t>result 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35435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605" grpId="0"/>
      <p:bldP spid="22" grpId="0"/>
      <p:bldP spid="25608" grpId="0"/>
      <p:bldP spid="25609" grpId="0"/>
      <p:bldP spid="30" grpId="0"/>
      <p:bldP spid="25611" grpId="0"/>
      <p:bldP spid="2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51606"/>
              </p:ext>
            </p:extLst>
          </p:nvPr>
        </p:nvGraphicFramePr>
        <p:xfrm>
          <a:off x="-86487" y="1228725"/>
          <a:ext cx="9028113" cy="440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3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02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Child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("KIM", 21);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myRecord.print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Example : Constructors of Derived Class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7150" y="1228725"/>
          <a:ext cx="9028113" cy="440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3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02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char *_name;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char* name() { return _name;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Parent(char *name = "");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~Parent() { delete _name;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Parent::Parent(char *name)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_name = new char[strlen(name)+1];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strcpy(_name, name);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6" marR="91446"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그룹 4"/>
          <p:cNvGrpSpPr>
            <a:grpSpLocks/>
          </p:cNvGrpSpPr>
          <p:nvPr/>
        </p:nvGrpSpPr>
        <p:grpSpPr bwMode="auto">
          <a:xfrm>
            <a:off x="2897188" y="3543300"/>
            <a:ext cx="4332287" cy="1326826"/>
            <a:chOff x="673768" y="1552619"/>
            <a:chExt cx="3526847" cy="1760954"/>
          </a:xfrm>
        </p:grpSpPr>
        <p:sp>
          <p:nvSpPr>
            <p:cNvPr id="31768" name="직사각형 5"/>
            <p:cNvSpPr>
              <a:spLocks noChangeArrowheads="1"/>
            </p:cNvSpPr>
            <p:nvPr/>
          </p:nvSpPr>
          <p:spPr bwMode="auto">
            <a:xfrm>
              <a:off x="673768" y="1552619"/>
              <a:ext cx="1245860" cy="281411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31769" name="TextBox 6"/>
            <p:cNvSpPr txBox="1">
              <a:spLocks noChangeArrowheads="1"/>
            </p:cNvSpPr>
            <p:nvPr/>
          </p:nvSpPr>
          <p:spPr bwMode="auto">
            <a:xfrm>
              <a:off x="1627319" y="2905094"/>
              <a:ext cx="2573296" cy="408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uses Member Initialization List</a:t>
              </a:r>
              <a:endParaRPr kumimoji="1" lang="ko-KR" altLang="en-US" sz="1400" dirty="0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31770" name="직선 화살표 연결선 7"/>
            <p:cNvCxnSpPr>
              <a:cxnSpLocks noChangeShapeType="1"/>
              <a:stCxn id="31769" idx="1"/>
              <a:endCxn id="31768" idx="2"/>
            </p:cNvCxnSpPr>
            <p:nvPr/>
          </p:nvCxnSpPr>
          <p:spPr bwMode="auto">
            <a:xfrm flipH="1" flipV="1">
              <a:off x="1296698" y="1834030"/>
              <a:ext cx="330621" cy="127530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18"/>
          <p:cNvGrpSpPr>
            <a:grpSpLocks/>
          </p:cNvGrpSpPr>
          <p:nvPr/>
        </p:nvGrpSpPr>
        <p:grpSpPr bwMode="auto">
          <a:xfrm>
            <a:off x="4518025" y="3609973"/>
            <a:ext cx="1930400" cy="625481"/>
            <a:chOff x="4604084" y="3572227"/>
            <a:chExt cx="1930066" cy="831319"/>
          </a:xfrm>
        </p:grpSpPr>
        <p:sp>
          <p:nvSpPr>
            <p:cNvPr id="31766" name="TextBox 13"/>
            <p:cNvSpPr txBox="1">
              <a:spLocks noChangeArrowheads="1"/>
            </p:cNvSpPr>
            <p:nvPr/>
          </p:nvSpPr>
          <p:spPr bwMode="auto">
            <a:xfrm>
              <a:off x="4764504" y="3994484"/>
              <a:ext cx="1769646" cy="40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careful of arguments</a:t>
              </a:r>
              <a:endParaRPr kumimoji="1" lang="ko-KR" altLang="en-US" sz="1400" dirty="0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31767" name="직선 화살표 연결선 14"/>
            <p:cNvCxnSpPr>
              <a:cxnSpLocks noChangeShapeType="1"/>
              <a:stCxn id="31766" idx="1"/>
            </p:cNvCxnSpPr>
            <p:nvPr/>
          </p:nvCxnSpPr>
          <p:spPr bwMode="auto">
            <a:xfrm flipH="1" flipV="1">
              <a:off x="4604084" y="3572227"/>
              <a:ext cx="160420" cy="6267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2941"/>
              </p:ext>
            </p:extLst>
          </p:nvPr>
        </p:nvGraphicFramePr>
        <p:xfrm>
          <a:off x="3968" y="1230966"/>
          <a:ext cx="9028113" cy="461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3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965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698" marB="456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Child : public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int _age;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int age() { return _age;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Child(char *name = "", int age = 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void 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Child::Child(char *name, int age) : Parent(name)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_age = age;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Child::print()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"Name : " &lt;&lt; _name 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endl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"age: " &lt;&lt; _age 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endl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6" marR="91446" marT="45698" marB="456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698" marB="456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2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698" marB="456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23125" y="5081588"/>
            <a:ext cx="12350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spcBef>
                <a:spcPct val="0"/>
              </a:spcBef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algn="l" eaLnBrk="1" latinLnBrk="0" hangingPunct="1">
              <a:spcBef>
                <a:spcPct val="0"/>
              </a:spcBef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Name : KIM</a:t>
            </a:r>
          </a:p>
          <a:p>
            <a:pPr algn="l" eaLnBrk="1" latinLnBrk="0" hangingPunct="1">
              <a:spcBef>
                <a:spcPct val="0"/>
              </a:spcBef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age: 21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 dirty="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18489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Constructors of Derived Class</a:t>
            </a:r>
            <a:endParaRPr lang="ko-KR" altLang="en-US" dirty="0"/>
          </a:p>
        </p:txBody>
      </p:sp>
      <p:sp>
        <p:nvSpPr>
          <p:cNvPr id="26627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/>
              <a:t>If a base class has constructors, then a constructor must be invoked</a:t>
            </a:r>
          </a:p>
          <a:p>
            <a:pPr lvl="1"/>
            <a:r>
              <a:rPr lang="en-US" altLang="ko-KR" sz="2000"/>
              <a:t>Base class acts exactly like a member of the derived class in the constructor</a:t>
            </a:r>
          </a:p>
          <a:p>
            <a:pPr lvl="2"/>
            <a:r>
              <a:rPr lang="en-US" altLang="ko-KR" sz="1800"/>
              <a:t>base class’ constructor is invoked in Member initialization list</a:t>
            </a:r>
          </a:p>
          <a:p>
            <a:pPr lvl="1"/>
            <a:r>
              <a:rPr lang="en-US" altLang="ko-KR" sz="2000"/>
              <a:t>Default constructors can be invoked implicitly</a:t>
            </a:r>
          </a:p>
          <a:p>
            <a:pPr lvl="1"/>
            <a:endParaRPr lang="en-US" altLang="ko-KR" sz="2000"/>
          </a:p>
          <a:p>
            <a:r>
              <a:rPr lang="en-US" altLang="ko-KR" sz="2400"/>
              <a:t>A constructor of derived class can specify initializers for its own members and immediate bases only</a:t>
            </a:r>
          </a:p>
          <a:p>
            <a:pPr lvl="1"/>
            <a:r>
              <a:rPr lang="en-US" altLang="ko-KR" sz="2000"/>
              <a:t>Cannot directly initialize members of a base class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4139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/>
              <a:t>Access to Base Classes</a:t>
            </a:r>
            <a:endParaRPr lang="ko-KR" altLang="en-US" sz="4000" dirty="0"/>
          </a:p>
        </p:txBody>
      </p:sp>
      <p:sp>
        <p:nvSpPr>
          <p:cNvPr id="30723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Access control of a base class </a:t>
            </a:r>
          </a:p>
          <a:p>
            <a:pPr lvl="1"/>
            <a:r>
              <a:rPr lang="en-US" altLang="ko-KR" sz="2000" dirty="0"/>
              <a:t>public derivation</a:t>
            </a:r>
          </a:p>
          <a:p>
            <a:pPr lvl="1"/>
            <a:r>
              <a:rPr lang="en-US" altLang="ko-KR" sz="2000" dirty="0"/>
              <a:t>private derivation</a:t>
            </a:r>
          </a:p>
          <a:p>
            <a:pPr lvl="1"/>
            <a:r>
              <a:rPr lang="en-US" altLang="ko-KR" sz="2000" dirty="0"/>
              <a:t>protected derivation</a:t>
            </a:r>
          </a:p>
          <a:p>
            <a:pPr lvl="2">
              <a:buFont typeface="Wingdings" charset="2"/>
              <a:buNone/>
            </a:pPr>
            <a:endParaRPr lang="en-US" altLang="ko-KR" sz="18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683000" y="2527300"/>
          <a:ext cx="1539875" cy="1006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public: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9" marB="45749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protected: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9" marB="45749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private: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9" marB="45749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12763" y="4459288"/>
          <a:ext cx="2087562" cy="1584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public: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1" marR="91421" marT="45669" marB="45669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one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1" marR="91421" marT="45669" marB="45669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protected: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1" marR="91421" marT="45669" marB="4566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and D’s subclass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1" marR="91421" marT="45669" marB="45669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private: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1" marR="91421" marT="45669" marB="45669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only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1" marR="91421" marT="45669" marB="45669"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D’s own declaration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1" marR="91421" marT="45669" marB="4566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26" name="TextBox 9"/>
          <p:cNvSpPr txBox="1">
            <a:spLocks noChangeArrowheads="1"/>
          </p:cNvSpPr>
          <p:nvPr/>
        </p:nvSpPr>
        <p:spPr bwMode="auto">
          <a:xfrm>
            <a:off x="660400" y="4132263"/>
            <a:ext cx="1692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Class D : </a:t>
            </a: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</a:rPr>
              <a:t>public</a:t>
            </a:r>
            <a:r>
              <a:rPr kumimoji="1" lang="en-US" altLang="ko-KR" sz="1600">
                <a:latin typeface="Times New Roman" charset="0"/>
                <a:ea typeface="굴림" charset="-127"/>
              </a:rPr>
              <a:t> B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3330575" y="4470400"/>
          <a:ext cx="2087563" cy="1341440"/>
        </p:xfrm>
        <a:graphic>
          <a:graphicData uri="http://schemas.openxmlformats.org/drawingml/2006/table">
            <a:tbl>
              <a:tblPr/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public:</a:t>
                      </a:r>
                      <a:endParaRPr kumimoji="0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D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protected:</a:t>
                      </a:r>
                      <a:endParaRPr kumimoji="0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private:</a:t>
                      </a:r>
                      <a:endParaRPr kumimoji="0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B only</a:t>
                      </a:r>
                      <a:endParaRPr kumimoji="0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D’s own declaration</a:t>
                      </a:r>
                      <a:endParaRPr kumimoji="0" lang="ko-KR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42" name="TextBox 11"/>
          <p:cNvSpPr txBox="1">
            <a:spLocks noChangeArrowheads="1"/>
          </p:cNvSpPr>
          <p:nvPr/>
        </p:nvSpPr>
        <p:spPr bwMode="auto">
          <a:xfrm>
            <a:off x="3478213" y="4143375"/>
            <a:ext cx="180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Class D :  </a:t>
            </a: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</a:rPr>
              <a:t>private</a:t>
            </a:r>
            <a:r>
              <a:rPr kumimoji="1" lang="en-US" altLang="ko-KR" sz="1600">
                <a:latin typeface="Times New Roman" charset="0"/>
                <a:ea typeface="굴림" charset="-127"/>
              </a:rPr>
              <a:t> B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132513" y="4468813"/>
          <a:ext cx="2087562" cy="1581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6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public: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1" marR="91421" marT="45714" marB="45714"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and D’s subclass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1" marR="91421" marT="45714" marB="45714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5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protected: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1" marR="91421" marT="45714" marB="45714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private: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1" marR="91421" marT="45714" marB="45714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only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1" marR="91421" marT="45714" marB="45714"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6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D’s own declaration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1" marR="91421"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58" name="TextBox 13"/>
          <p:cNvSpPr txBox="1">
            <a:spLocks noChangeArrowheads="1"/>
          </p:cNvSpPr>
          <p:nvPr/>
        </p:nvSpPr>
        <p:spPr bwMode="auto">
          <a:xfrm>
            <a:off x="6157913" y="4140200"/>
            <a:ext cx="1943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Class D : </a:t>
            </a: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</a:rPr>
              <a:t>protected</a:t>
            </a:r>
            <a:r>
              <a:rPr kumimoji="1" lang="en-US" altLang="ko-KR" sz="1600">
                <a:latin typeface="Times New Roman" charset="0"/>
                <a:ea typeface="굴림" charset="-127"/>
              </a:rPr>
              <a:t> B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29759" name="TextBox 14"/>
          <p:cNvSpPr txBox="1">
            <a:spLocks noChangeArrowheads="1"/>
          </p:cNvSpPr>
          <p:nvPr/>
        </p:nvSpPr>
        <p:spPr bwMode="auto">
          <a:xfrm>
            <a:off x="3951288" y="2189163"/>
            <a:ext cx="817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Class B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cxnSp>
        <p:nvCxnSpPr>
          <p:cNvPr id="29760" name="직선 화살표 연결선 16"/>
          <p:cNvCxnSpPr>
            <a:cxnSpLocks noChangeShapeType="1"/>
          </p:cNvCxnSpPr>
          <p:nvPr/>
        </p:nvCxnSpPr>
        <p:spPr bwMode="auto">
          <a:xfrm flipV="1">
            <a:off x="1992313" y="3544888"/>
            <a:ext cx="1958975" cy="5984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1" name="직선 화살표 연결선 17"/>
          <p:cNvCxnSpPr>
            <a:cxnSpLocks noChangeShapeType="1"/>
          </p:cNvCxnSpPr>
          <p:nvPr/>
        </p:nvCxnSpPr>
        <p:spPr bwMode="auto">
          <a:xfrm flipH="1" flipV="1">
            <a:off x="4940300" y="3544888"/>
            <a:ext cx="1957388" cy="5984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2" name="직선 화살표 연결선 18"/>
          <p:cNvCxnSpPr>
            <a:cxnSpLocks noChangeShapeType="1"/>
            <a:stCxn id="29742" idx="0"/>
          </p:cNvCxnSpPr>
          <p:nvPr/>
        </p:nvCxnSpPr>
        <p:spPr bwMode="auto">
          <a:xfrm flipV="1">
            <a:off x="4378325" y="3544888"/>
            <a:ext cx="19050" cy="5984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63" name="TextBox 22"/>
          <p:cNvSpPr txBox="1">
            <a:spLocks noChangeArrowheads="1"/>
          </p:cNvSpPr>
          <p:nvPr/>
        </p:nvSpPr>
        <p:spPr bwMode="auto">
          <a:xfrm>
            <a:off x="1333500" y="3533775"/>
            <a:ext cx="1687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 b="1">
                <a:latin typeface="Times New Roman" charset="0"/>
                <a:ea typeface="굴림" charset="-127"/>
              </a:rPr>
              <a:t>public derivation</a:t>
            </a:r>
            <a:endParaRPr kumimoji="1" lang="ko-KR" altLang="en-US" sz="1600" b="1">
              <a:latin typeface="Times New Roman" charset="0"/>
              <a:ea typeface="굴림" charset="-127"/>
            </a:endParaRPr>
          </a:p>
        </p:txBody>
      </p:sp>
      <p:sp>
        <p:nvSpPr>
          <p:cNvPr id="29764" name="TextBox 23"/>
          <p:cNvSpPr txBox="1">
            <a:spLocks noChangeArrowheads="1"/>
          </p:cNvSpPr>
          <p:nvPr/>
        </p:nvSpPr>
        <p:spPr bwMode="auto">
          <a:xfrm>
            <a:off x="3648075" y="3702050"/>
            <a:ext cx="1766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 b="1">
                <a:latin typeface="Times New Roman" charset="0"/>
                <a:ea typeface="굴림" charset="-127"/>
              </a:rPr>
              <a:t>private derivation</a:t>
            </a:r>
            <a:endParaRPr kumimoji="1" lang="ko-KR" altLang="en-US" sz="1600" b="1">
              <a:latin typeface="Times New Roman" charset="0"/>
              <a:ea typeface="굴림" charset="-127"/>
            </a:endParaRPr>
          </a:p>
        </p:txBody>
      </p:sp>
      <p:sp>
        <p:nvSpPr>
          <p:cNvPr id="29765" name="TextBox 24"/>
          <p:cNvSpPr txBox="1">
            <a:spLocks noChangeArrowheads="1"/>
          </p:cNvSpPr>
          <p:nvPr/>
        </p:nvSpPr>
        <p:spPr bwMode="auto">
          <a:xfrm>
            <a:off x="5740400" y="3481388"/>
            <a:ext cx="1968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 b="1">
                <a:latin typeface="Times New Roman" charset="0"/>
                <a:ea typeface="굴림" charset="-127"/>
              </a:rPr>
              <a:t>protected derivation</a:t>
            </a:r>
            <a:endParaRPr kumimoji="1" lang="ko-KR" altLang="en-US" sz="1600" b="1">
              <a:latin typeface="Times New Roman" charset="0"/>
              <a:ea typeface="굴림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6051669"/>
            <a:ext cx="16834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B’s public </a:t>
            </a:r>
            <a:r>
              <a:rPr lang="en-US" sz="1100"/>
              <a:t>and protected</a:t>
            </a:r>
            <a:br>
              <a:rPr lang="en-US" sz="1100"/>
            </a:br>
            <a:r>
              <a:rPr lang="en-US" sz="1100">
                <a:sym typeface="Wingdings"/>
              </a:rPr>
              <a:t> D’s private</a:t>
            </a:r>
            <a:endParaRPr lang="en-US" sz="1100"/>
          </a:p>
        </p:txBody>
      </p:sp>
      <p:sp>
        <p:nvSpPr>
          <p:cNvPr id="20" name="TextBox 19"/>
          <p:cNvSpPr txBox="1"/>
          <p:nvPr/>
        </p:nvSpPr>
        <p:spPr>
          <a:xfrm>
            <a:off x="6334557" y="6122313"/>
            <a:ext cx="16834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B’s public and protected</a:t>
            </a:r>
            <a:br>
              <a:rPr lang="en-US" sz="1100" dirty="0"/>
            </a:br>
            <a:r>
              <a:rPr lang="en-US" sz="1100" dirty="0">
                <a:sym typeface="Wingdings"/>
              </a:rPr>
              <a:t> D’s protected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88414" y="6114376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ym typeface="Wingdings"/>
              </a:rPr>
              <a:t>B’s protected  D’s protected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4511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6" grpId="0"/>
      <p:bldP spid="29742" grpId="0"/>
      <p:bldP spid="29758" grpId="0"/>
      <p:bldP spid="29759" grpId="0"/>
      <p:bldP spid="29763" grpId="0"/>
      <p:bldP spid="29764" grpId="0"/>
      <p:bldP spid="29765" grpId="0"/>
      <p:bldP spid="3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What is Object ?</a:t>
            </a:r>
            <a:endParaRPr lang="ko-KR" altLang="en-US"/>
          </a:p>
        </p:txBody>
      </p:sp>
      <p:sp>
        <p:nvSpPr>
          <p:cNvPr id="9219" name="내용 개체 틀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06825"/>
          </a:xfrm>
        </p:spPr>
        <p:txBody>
          <a:bodyPr/>
          <a:lstStyle/>
          <a:p>
            <a:r>
              <a:rPr lang="en-US" altLang="ko-KR" sz="2000"/>
              <a:t>Class  (</a:t>
            </a:r>
            <a:r>
              <a:rPr lang="en-US" altLang="ko-KR" sz="2000">
                <a:sym typeface="Symbol" charset="2"/>
              </a:rPr>
              <a:t> </a:t>
            </a:r>
            <a:r>
              <a:rPr lang="en-US" altLang="ko-KR" sz="2000"/>
              <a:t>Type in C )</a:t>
            </a:r>
          </a:p>
          <a:p>
            <a:pPr lvl="1"/>
            <a:r>
              <a:rPr lang="en-US" altLang="ko-KR" sz="1800"/>
              <a:t>Defines the abstract characteristics of a thing (object)</a:t>
            </a:r>
          </a:p>
          <a:p>
            <a:pPr lvl="2"/>
            <a:r>
              <a:rPr lang="en-US" altLang="ko-KR" sz="1800"/>
              <a:t>attributes (data) + behaviors (operations = methods)</a:t>
            </a:r>
          </a:p>
          <a:p>
            <a:r>
              <a:rPr lang="en-US" altLang="ko-KR" sz="2000"/>
              <a:t>Object (</a:t>
            </a:r>
            <a:r>
              <a:rPr lang="en-US" altLang="ko-KR" sz="2000">
                <a:sym typeface="Symbol" charset="2"/>
              </a:rPr>
              <a:t> Variable in C )</a:t>
            </a:r>
            <a:endParaRPr lang="en-US" altLang="ko-KR" sz="2000"/>
          </a:p>
          <a:p>
            <a:pPr lvl="1"/>
            <a:r>
              <a:rPr lang="en-US" altLang="ko-KR" sz="1800"/>
              <a:t>A pattern (exemplar) of a class</a:t>
            </a:r>
          </a:p>
          <a:p>
            <a:r>
              <a:rPr lang="en-US" altLang="ko-KR" sz="2000"/>
              <a:t>Instance</a:t>
            </a:r>
          </a:p>
          <a:p>
            <a:pPr lvl="1"/>
            <a:r>
              <a:rPr lang="en-US" altLang="ko-KR" sz="1800"/>
              <a:t>The actual object created at runtime</a:t>
            </a:r>
          </a:p>
          <a:p>
            <a:pPr lvl="1"/>
            <a:r>
              <a:rPr lang="en-US" altLang="ko-KR" sz="1800"/>
              <a:t>State: the set of values of the attributes of a particular object</a:t>
            </a:r>
          </a:p>
          <a:p>
            <a:r>
              <a:rPr lang="en-US" altLang="ko-KR" sz="2000"/>
              <a:t>Methods</a:t>
            </a:r>
          </a:p>
          <a:p>
            <a:pPr lvl="1"/>
            <a:r>
              <a:rPr lang="en-US" altLang="ko-KR" sz="1800"/>
              <a:t>functions</a:t>
            </a:r>
            <a:endParaRPr lang="ko-KR" altLang="en-US" sz="1800"/>
          </a:p>
        </p:txBody>
      </p:sp>
      <p:grpSp>
        <p:nvGrpSpPr>
          <p:cNvPr id="2" name="그룹 20"/>
          <p:cNvGrpSpPr>
            <a:grpSpLocks/>
          </p:cNvGrpSpPr>
          <p:nvPr/>
        </p:nvGrpSpPr>
        <p:grpSpPr bwMode="auto">
          <a:xfrm>
            <a:off x="167201" y="5102225"/>
            <a:ext cx="4884224" cy="1323975"/>
            <a:chOff x="478806" y="4941212"/>
            <a:chExt cx="4883924" cy="1324651"/>
          </a:xfrm>
        </p:grpSpPr>
        <p:grpSp>
          <p:nvGrpSpPr>
            <p:cNvPr id="12300" name="그룹 8"/>
            <p:cNvGrpSpPr>
              <a:grpSpLocks/>
            </p:cNvGrpSpPr>
            <p:nvPr/>
          </p:nvGrpSpPr>
          <p:grpSpPr bwMode="auto">
            <a:xfrm>
              <a:off x="2855338" y="5312452"/>
              <a:ext cx="978541" cy="953411"/>
              <a:chOff x="4876801" y="4300356"/>
              <a:chExt cx="978568" cy="953430"/>
            </a:xfrm>
          </p:grpSpPr>
          <p:sp>
            <p:nvSpPr>
              <p:cNvPr id="12307" name="직사각형 9"/>
              <p:cNvSpPr>
                <a:spLocks noChangeArrowheads="1"/>
              </p:cNvSpPr>
              <p:nvPr/>
            </p:nvSpPr>
            <p:spPr bwMode="auto">
              <a:xfrm>
                <a:off x="4876801" y="4300356"/>
                <a:ext cx="978568" cy="95343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Calibri" charset="0"/>
                    <a:ea typeface="Calibri" charset="0"/>
                    <a:cs typeface="Calibri" charset="0"/>
                  </a:rPr>
                  <a:t>Ferrari</a:t>
                </a:r>
              </a:p>
            </p:txBody>
          </p:sp>
          <p:pic>
            <p:nvPicPr>
              <p:cNvPr id="12308" name="Picture 3" descr="C:\Documents and Settings\anonym0us\Local Settings\Temporary Internet Files\Content.IE5\BAQ737DJ\MCj04241880000[1].wm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6126" y="4642876"/>
                <a:ext cx="714499" cy="518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01" name="그룹 15"/>
            <p:cNvGrpSpPr>
              <a:grpSpLocks/>
            </p:cNvGrpSpPr>
            <p:nvPr/>
          </p:nvGrpSpPr>
          <p:grpSpPr bwMode="auto">
            <a:xfrm>
              <a:off x="4384189" y="5312452"/>
              <a:ext cx="978541" cy="953411"/>
              <a:chOff x="4572001" y="4777071"/>
              <a:chExt cx="978568" cy="953430"/>
            </a:xfrm>
          </p:grpSpPr>
          <p:sp>
            <p:nvSpPr>
              <p:cNvPr id="12305" name="직사각형 12"/>
              <p:cNvSpPr>
                <a:spLocks noChangeArrowheads="1"/>
              </p:cNvSpPr>
              <p:nvPr/>
            </p:nvSpPr>
            <p:spPr bwMode="auto">
              <a:xfrm>
                <a:off x="4572001" y="4777071"/>
                <a:ext cx="978568" cy="95343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Calibri" charset="0"/>
                    <a:ea typeface="Calibri" charset="0"/>
                    <a:cs typeface="Calibri" charset="0"/>
                  </a:rPr>
                  <a:t>Hyundai</a:t>
                </a:r>
              </a:p>
            </p:txBody>
          </p:sp>
          <p:pic>
            <p:nvPicPr>
              <p:cNvPr id="12306" name="Picture 2" descr="C:\Documents and Settings\totoro\Local Settings\Temporary Internet Files\Content.IE5\2CBKBVF3\MCj04260560000[1].wm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5701" y="5119592"/>
                <a:ext cx="654576" cy="518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2302" name="직선 화살표 연결선 25"/>
            <p:cNvCxnSpPr>
              <a:cxnSpLocks noChangeShapeType="1"/>
              <a:stCxn id="12298" idx="2"/>
              <a:endCxn id="12305" idx="0"/>
            </p:cNvCxnSpPr>
            <p:nvPr/>
          </p:nvCxnSpPr>
          <p:spPr bwMode="auto">
            <a:xfrm rot="16200000" flipH="1">
              <a:off x="4545325" y="4984319"/>
              <a:ext cx="371242" cy="2850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직선 화살표 연결선 27"/>
            <p:cNvCxnSpPr>
              <a:cxnSpLocks noChangeShapeType="1"/>
              <a:stCxn id="12298" idx="2"/>
              <a:endCxn id="12307" idx="0"/>
            </p:cNvCxnSpPr>
            <p:nvPr/>
          </p:nvCxnSpPr>
          <p:spPr bwMode="auto">
            <a:xfrm rot="5400000">
              <a:off x="3780900" y="4504922"/>
              <a:ext cx="371242" cy="1243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4" name="직사각형 31"/>
            <p:cNvSpPr>
              <a:spLocks noChangeArrowheads="1"/>
            </p:cNvSpPr>
            <p:nvPr/>
          </p:nvSpPr>
          <p:spPr bwMode="auto">
            <a:xfrm>
              <a:off x="478806" y="5511310"/>
              <a:ext cx="2376531" cy="70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latinLnBrk="0">
                <a:spcBef>
                  <a:spcPct val="50000"/>
                </a:spcBef>
                <a:buFontTx/>
                <a:buNone/>
              </a:pP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Object</a:t>
              </a:r>
              <a:br>
                <a:rPr lang="en-US" altLang="ko-KR" sz="200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(Instance at runtime)</a:t>
              </a:r>
            </a:p>
          </p:txBody>
        </p:sp>
      </p:grpSp>
      <p:grpSp>
        <p:nvGrpSpPr>
          <p:cNvPr id="5" name="그룹 19"/>
          <p:cNvGrpSpPr>
            <a:grpSpLocks/>
          </p:cNvGrpSpPr>
          <p:nvPr/>
        </p:nvGrpSpPr>
        <p:grpSpPr bwMode="auto">
          <a:xfrm>
            <a:off x="2899774" y="4173538"/>
            <a:ext cx="5734639" cy="1949450"/>
            <a:chOff x="3001825" y="3782516"/>
            <a:chExt cx="5734010" cy="1949431"/>
          </a:xfrm>
        </p:grpSpPr>
        <p:grpSp>
          <p:nvGrpSpPr>
            <p:cNvPr id="12295" name="그룹 7"/>
            <p:cNvGrpSpPr>
              <a:grpSpLocks/>
            </p:cNvGrpSpPr>
            <p:nvPr/>
          </p:nvGrpSpPr>
          <p:grpSpPr bwMode="auto">
            <a:xfrm>
              <a:off x="3773695" y="3782516"/>
              <a:ext cx="978541" cy="953411"/>
              <a:chOff x="4551324" y="4095070"/>
              <a:chExt cx="978568" cy="953430"/>
            </a:xfrm>
          </p:grpSpPr>
          <p:sp>
            <p:nvSpPr>
              <p:cNvPr id="12298" name="직사각형 6"/>
              <p:cNvSpPr>
                <a:spLocks noChangeArrowheads="1"/>
              </p:cNvSpPr>
              <p:nvPr/>
            </p:nvSpPr>
            <p:spPr bwMode="auto">
              <a:xfrm>
                <a:off x="4551324" y="4095070"/>
                <a:ext cx="978568" cy="95343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Calibri" charset="0"/>
                    <a:ea typeface="Calibri" charset="0"/>
                    <a:cs typeface="Calibri" charset="0"/>
                  </a:rPr>
                  <a:t>Car</a:t>
                </a:r>
              </a:p>
            </p:txBody>
          </p:sp>
          <p:pic>
            <p:nvPicPr>
              <p:cNvPr id="12299" name="Picture 3" descr="C:\Documents and Settings\anonym0us\Local Settings\Temporary Internet Files\Content.IE5\BAQ737DJ\MCj04241880000[1].wmf"/>
              <p:cNvPicPr>
                <a:picLocks noChangeAspect="1" noChangeArrowheads="1"/>
              </p:cNvPicPr>
              <p:nvPr/>
            </p:nvPicPr>
            <p:blipFill>
              <a:blip r:embed="rId2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8665" y="4373179"/>
                <a:ext cx="714499" cy="518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296" name="직사각형 30"/>
            <p:cNvSpPr>
              <a:spLocks noChangeArrowheads="1"/>
            </p:cNvSpPr>
            <p:nvPr/>
          </p:nvSpPr>
          <p:spPr bwMode="auto">
            <a:xfrm>
              <a:off x="3001825" y="4057830"/>
              <a:ext cx="705565" cy="40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Class</a:t>
              </a:r>
            </a:p>
          </p:txBody>
        </p:sp>
        <p:sp>
          <p:nvSpPr>
            <p:cNvPr id="12297" name="직사각형 33"/>
            <p:cNvSpPr>
              <a:spLocks noChangeArrowheads="1"/>
            </p:cNvSpPr>
            <p:nvPr/>
          </p:nvSpPr>
          <p:spPr bwMode="auto">
            <a:xfrm>
              <a:off x="5287602" y="3946613"/>
              <a:ext cx="3448233" cy="1785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Attributes</a:t>
              </a:r>
              <a:br>
                <a:rPr lang="en-US" altLang="ko-KR" sz="200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: color, capacity, max. speed, …</a:t>
              </a:r>
            </a:p>
            <a:p>
              <a:pPr latinLnBrk="0">
                <a:spcBef>
                  <a:spcPct val="50000"/>
                </a:spcBef>
                <a:buFontTx/>
                <a:buNone/>
              </a:pP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Methods </a:t>
              </a:r>
              <a:br>
                <a:rPr lang="en-US" altLang="ko-KR" sz="200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ko-KR" sz="2000">
                  <a:latin typeface="Calibri" charset="0"/>
                  <a:ea typeface="Calibri" charset="0"/>
                  <a:cs typeface="Calibri" charset="0"/>
                </a:rPr>
                <a:t>: accelerate, brake, steer left, steer right, …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75362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Public Derivation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직사각형 54"/>
          <p:cNvSpPr>
            <a:spLocks noChangeArrowheads="1"/>
          </p:cNvSpPr>
          <p:nvPr/>
        </p:nvSpPr>
        <p:spPr bwMode="auto">
          <a:xfrm>
            <a:off x="969963" y="4092575"/>
            <a:ext cx="291623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class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Person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public: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char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*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name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protected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char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*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telephone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private: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char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*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address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};</a:t>
            </a:r>
          </a:p>
        </p:txBody>
      </p:sp>
      <p:sp>
        <p:nvSpPr>
          <p:cNvPr id="34820" name="직사각형 55"/>
          <p:cNvSpPr>
            <a:spLocks noChangeArrowheads="1"/>
          </p:cNvSpPr>
          <p:nvPr/>
        </p:nvSpPr>
        <p:spPr bwMode="auto">
          <a:xfrm>
            <a:off x="4616450" y="4092575"/>
            <a:ext cx="270033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class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Student : </a:t>
            </a:r>
            <a:r>
              <a:rPr lang="nn-NO" altLang="ko-KR" sz="1600" dirty="0">
                <a:solidFill>
                  <a:srgbClr val="C00000"/>
                </a:solidFill>
                <a:cs typeface="Times New Roman" charset="0"/>
              </a:rPr>
              <a:t>public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Person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public: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studentID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private: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attendance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char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grade;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};</a:t>
            </a:r>
          </a:p>
        </p:txBody>
      </p:sp>
      <p:sp>
        <p:nvSpPr>
          <p:cNvPr id="30727" name="직사각형 56"/>
          <p:cNvSpPr>
            <a:spLocks noChangeArrowheads="1"/>
          </p:cNvSpPr>
          <p:nvPr/>
        </p:nvSpPr>
        <p:spPr bwMode="auto">
          <a:xfrm>
            <a:off x="3128963" y="1320800"/>
            <a:ext cx="14874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/>
              <a:t>public</a:t>
            </a:r>
          </a:p>
          <a:p>
            <a:pPr algn="ctr">
              <a:spcBef>
                <a:spcPct val="50000"/>
              </a:spcBef>
            </a:pPr>
            <a:r>
              <a:rPr lang="en-US" altLang="ko-KR" sz="2000"/>
              <a:t>derivation</a:t>
            </a:r>
            <a:endParaRPr lang="ko-KR" altLang="en-US" sz="2000"/>
          </a:p>
        </p:txBody>
      </p:sp>
      <p:grpSp>
        <p:nvGrpSpPr>
          <p:cNvPr id="2" name="그룹 49"/>
          <p:cNvGrpSpPr>
            <a:grpSpLocks/>
          </p:cNvGrpSpPr>
          <p:nvPr/>
        </p:nvGrpSpPr>
        <p:grpSpPr bwMode="auto">
          <a:xfrm>
            <a:off x="969963" y="1489075"/>
            <a:ext cx="5803900" cy="2224088"/>
            <a:chOff x="969963" y="1489075"/>
            <a:chExt cx="5803900" cy="2224088"/>
          </a:xfrm>
        </p:grpSpPr>
        <p:cxnSp>
          <p:nvCxnSpPr>
            <p:cNvPr id="34839" name="직선 화살표 연결선 8"/>
            <p:cNvCxnSpPr>
              <a:cxnSpLocks noChangeShapeType="1"/>
            </p:cNvCxnSpPr>
            <p:nvPr/>
          </p:nvCxnSpPr>
          <p:spPr bwMode="auto">
            <a:xfrm>
              <a:off x="3128963" y="1673225"/>
              <a:ext cx="1487487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840" name="그룹 64"/>
            <p:cNvGrpSpPr>
              <a:grpSpLocks/>
            </p:cNvGrpSpPr>
            <p:nvPr/>
          </p:nvGrpSpPr>
          <p:grpSpPr bwMode="auto">
            <a:xfrm>
              <a:off x="4616450" y="1489075"/>
              <a:ext cx="2157413" cy="2224088"/>
              <a:chOff x="4146883" y="1488896"/>
              <a:chExt cx="2157664" cy="2224140"/>
            </a:xfrm>
          </p:grpSpPr>
          <p:sp>
            <p:nvSpPr>
              <p:cNvPr id="41" name="직사각형 40"/>
              <p:cNvSpPr>
                <a:spLocks noChangeArrowheads="1"/>
              </p:cNvSpPr>
              <p:nvPr/>
            </p:nvSpPr>
            <p:spPr bwMode="auto">
              <a:xfrm>
                <a:off x="4146883" y="1488896"/>
                <a:ext cx="2157664" cy="222414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851" name="직사각형 41"/>
              <p:cNvSpPr>
                <a:spLocks noChangeArrowheads="1"/>
              </p:cNvSpPr>
              <p:nvPr/>
            </p:nvSpPr>
            <p:spPr bwMode="auto">
              <a:xfrm>
                <a:off x="4146883" y="1504337"/>
                <a:ext cx="2157664" cy="400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2000"/>
                  <a:t>Student</a:t>
                </a:r>
                <a:endParaRPr lang="ko-KR" altLang="en-US" sz="2000"/>
              </a:p>
            </p:txBody>
          </p:sp>
          <p:sp>
            <p:nvSpPr>
              <p:cNvPr id="34852" name="직사각형 42"/>
              <p:cNvSpPr>
                <a:spLocks noChangeArrowheads="1"/>
              </p:cNvSpPr>
              <p:nvPr/>
            </p:nvSpPr>
            <p:spPr bwMode="auto">
              <a:xfrm>
                <a:off x="4283241" y="1842891"/>
                <a:ext cx="842212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altLang="ko-KR" sz="1200"/>
                  <a:t>public</a:t>
                </a:r>
                <a:endParaRPr lang="ko-KR" altLang="en-US" sz="1200"/>
              </a:p>
            </p:txBody>
          </p:sp>
          <p:sp>
            <p:nvSpPr>
              <p:cNvPr id="44" name="직사각형 43"/>
              <p:cNvSpPr/>
              <p:nvPr/>
            </p:nvSpPr>
            <p:spPr bwMode="auto">
              <a:xfrm>
                <a:off x="4283424" y="2408080"/>
                <a:ext cx="841473" cy="28416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private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854" name="직사각형 44"/>
              <p:cNvSpPr>
                <a:spLocks noChangeArrowheads="1"/>
              </p:cNvSpPr>
              <p:nvPr/>
            </p:nvSpPr>
            <p:spPr bwMode="auto">
              <a:xfrm>
                <a:off x="5125453" y="1842891"/>
                <a:ext cx="1010652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name</a:t>
                </a:r>
                <a:endParaRPr lang="ko-KR" altLang="en-US" sz="1200"/>
              </a:p>
            </p:txBody>
          </p:sp>
          <p:sp>
            <p:nvSpPr>
              <p:cNvPr id="46" name="직사각형 45"/>
              <p:cNvSpPr/>
              <p:nvPr/>
            </p:nvSpPr>
            <p:spPr bwMode="auto">
              <a:xfrm>
                <a:off x="5124897" y="2125499"/>
                <a:ext cx="1011356" cy="2825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telephone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 bwMode="auto">
              <a:xfrm>
                <a:off x="5124897" y="2408080"/>
                <a:ext cx="1011356" cy="28416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address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857" name="직사각형 47"/>
              <p:cNvSpPr>
                <a:spLocks noChangeArrowheads="1"/>
              </p:cNvSpPr>
              <p:nvPr/>
            </p:nvSpPr>
            <p:spPr bwMode="auto">
              <a:xfrm>
                <a:off x="4283241" y="2691810"/>
                <a:ext cx="842212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altLang="ko-KR" sz="1200"/>
                  <a:t>public</a:t>
                </a:r>
                <a:endParaRPr lang="ko-KR" altLang="en-US" sz="1200"/>
              </a:p>
            </p:txBody>
          </p:sp>
          <p:sp>
            <p:nvSpPr>
              <p:cNvPr id="49" name="직사각형 48"/>
              <p:cNvSpPr/>
              <p:nvPr/>
            </p:nvSpPr>
            <p:spPr bwMode="auto">
              <a:xfrm>
                <a:off x="4283424" y="2974831"/>
                <a:ext cx="841473" cy="56516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private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859" name="직사각형 49"/>
              <p:cNvSpPr>
                <a:spLocks noChangeArrowheads="1"/>
              </p:cNvSpPr>
              <p:nvPr/>
            </p:nvSpPr>
            <p:spPr bwMode="auto">
              <a:xfrm>
                <a:off x="5125453" y="2691810"/>
                <a:ext cx="1010652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studentID</a:t>
                </a:r>
                <a:endParaRPr lang="ko-KR" altLang="en-US" sz="1200"/>
              </a:p>
            </p:txBody>
          </p:sp>
          <p:sp>
            <p:nvSpPr>
              <p:cNvPr id="51" name="직사각형 50"/>
              <p:cNvSpPr/>
              <p:nvPr/>
            </p:nvSpPr>
            <p:spPr bwMode="auto">
              <a:xfrm>
                <a:off x="5124897" y="2974831"/>
                <a:ext cx="1011356" cy="28258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attendance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 bwMode="auto">
              <a:xfrm>
                <a:off x="5124897" y="3257412"/>
                <a:ext cx="1011356" cy="28258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grade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" name="직사각형 89"/>
              <p:cNvSpPr/>
              <p:nvPr/>
            </p:nvSpPr>
            <p:spPr bwMode="auto">
              <a:xfrm>
                <a:off x="4283424" y="2125499"/>
                <a:ext cx="841473" cy="2825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protected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841" name="그룹 90"/>
            <p:cNvGrpSpPr>
              <a:grpSpLocks/>
            </p:cNvGrpSpPr>
            <p:nvPr/>
          </p:nvGrpSpPr>
          <p:grpSpPr bwMode="auto">
            <a:xfrm>
              <a:off x="969963" y="1489075"/>
              <a:ext cx="2159000" cy="1363663"/>
              <a:chOff x="4146883" y="1488896"/>
              <a:chExt cx="2157664" cy="1363634"/>
            </a:xfrm>
          </p:grpSpPr>
          <p:sp>
            <p:nvSpPr>
              <p:cNvPr id="92" name="직사각형 91"/>
              <p:cNvSpPr>
                <a:spLocks noChangeArrowheads="1"/>
              </p:cNvSpPr>
              <p:nvPr/>
            </p:nvSpPr>
            <p:spPr bwMode="auto">
              <a:xfrm>
                <a:off x="4146883" y="1488896"/>
                <a:ext cx="2157664" cy="136363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843" name="직사각형 92"/>
              <p:cNvSpPr>
                <a:spLocks noChangeArrowheads="1"/>
              </p:cNvSpPr>
              <p:nvPr/>
            </p:nvSpPr>
            <p:spPr bwMode="auto">
              <a:xfrm>
                <a:off x="4146883" y="1504337"/>
                <a:ext cx="2157664" cy="400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2000"/>
                  <a:t>Person</a:t>
                </a:r>
                <a:endParaRPr lang="ko-KR" altLang="en-US" sz="2000"/>
              </a:p>
            </p:txBody>
          </p:sp>
          <p:sp>
            <p:nvSpPr>
              <p:cNvPr id="34844" name="직사각형 93"/>
              <p:cNvSpPr>
                <a:spLocks noChangeArrowheads="1"/>
              </p:cNvSpPr>
              <p:nvPr/>
            </p:nvSpPr>
            <p:spPr bwMode="auto">
              <a:xfrm>
                <a:off x="4283241" y="1842891"/>
                <a:ext cx="842212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altLang="ko-KR" sz="1200"/>
                  <a:t>public</a:t>
                </a:r>
                <a:endParaRPr lang="ko-KR" altLang="en-US" sz="1200"/>
              </a:p>
            </p:txBody>
          </p:sp>
          <p:sp>
            <p:nvSpPr>
              <p:cNvPr id="95" name="직사각형 94"/>
              <p:cNvSpPr/>
              <p:nvPr/>
            </p:nvSpPr>
            <p:spPr bwMode="auto">
              <a:xfrm>
                <a:off x="4283324" y="2409626"/>
                <a:ext cx="842440" cy="28256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private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846" name="직사각형 95"/>
              <p:cNvSpPr>
                <a:spLocks noChangeArrowheads="1"/>
              </p:cNvSpPr>
              <p:nvPr/>
            </p:nvSpPr>
            <p:spPr bwMode="auto">
              <a:xfrm>
                <a:off x="5125453" y="1842891"/>
                <a:ext cx="1010652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name</a:t>
                </a:r>
                <a:endParaRPr lang="ko-KR" altLang="en-US" sz="1200"/>
              </a:p>
            </p:txBody>
          </p:sp>
          <p:sp>
            <p:nvSpPr>
              <p:cNvPr id="97" name="직사각형 96"/>
              <p:cNvSpPr/>
              <p:nvPr/>
            </p:nvSpPr>
            <p:spPr bwMode="auto">
              <a:xfrm>
                <a:off x="5125764" y="2125470"/>
                <a:ext cx="1010612" cy="28415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telephone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직사각형 97"/>
              <p:cNvSpPr/>
              <p:nvPr/>
            </p:nvSpPr>
            <p:spPr bwMode="auto">
              <a:xfrm>
                <a:off x="5125764" y="2409626"/>
                <a:ext cx="1010612" cy="28256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address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" name="직사각형 103"/>
              <p:cNvSpPr/>
              <p:nvPr/>
            </p:nvSpPr>
            <p:spPr bwMode="auto">
              <a:xfrm>
                <a:off x="4283324" y="2125470"/>
                <a:ext cx="842440" cy="28415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protected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그룹 116"/>
          <p:cNvGrpSpPr>
            <a:grpSpLocks/>
          </p:cNvGrpSpPr>
          <p:nvPr/>
        </p:nvGrpSpPr>
        <p:grpSpPr bwMode="auto">
          <a:xfrm>
            <a:off x="6605588" y="2551113"/>
            <a:ext cx="1852612" cy="639762"/>
            <a:chOff x="6136105" y="2550325"/>
            <a:chExt cx="1852865" cy="640759"/>
          </a:xfrm>
        </p:grpSpPr>
        <p:sp>
          <p:nvSpPr>
            <p:cNvPr id="34837" name="TextBox 114"/>
            <p:cNvSpPr txBox="1">
              <a:spLocks noChangeArrowheads="1"/>
            </p:cNvSpPr>
            <p:nvPr/>
          </p:nvSpPr>
          <p:spPr bwMode="auto">
            <a:xfrm>
              <a:off x="6998371" y="2852530"/>
              <a:ext cx="9905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7030A0"/>
                  </a:solidFill>
                  <a:latin typeface="Times New Roman" charset="0"/>
                  <a:ea typeface="굴림" charset="-127"/>
                </a:rPr>
                <a:t>Person</a:t>
              </a:r>
              <a:endParaRPr kumimoji="1" lang="ko-KR" altLang="en-US" sz="1600" b="1">
                <a:solidFill>
                  <a:srgbClr val="7030A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34838" name="직선 화살표 연결선 115"/>
            <p:cNvCxnSpPr>
              <a:cxnSpLocks noChangeShapeType="1"/>
              <a:stCxn id="34837" idx="1"/>
              <a:endCxn id="47" idx="3"/>
            </p:cNvCxnSpPr>
            <p:nvPr/>
          </p:nvCxnSpPr>
          <p:spPr bwMode="auto">
            <a:xfrm rot="10800000">
              <a:off x="6136105" y="2550325"/>
              <a:ext cx="862266" cy="471483"/>
            </a:xfrm>
            <a:prstGeom prst="straightConnector1">
              <a:avLst/>
            </a:prstGeom>
            <a:noFill/>
            <a:ln w="19050">
              <a:solidFill>
                <a:srgbClr val="7030A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왼쪽 중괄호 41"/>
          <p:cNvSpPr>
            <a:spLocks/>
          </p:cNvSpPr>
          <p:nvPr/>
        </p:nvSpPr>
        <p:spPr bwMode="auto">
          <a:xfrm>
            <a:off x="4484688" y="1843088"/>
            <a:ext cx="214312" cy="847725"/>
          </a:xfrm>
          <a:prstGeom prst="leftBrace">
            <a:avLst>
              <a:gd name="adj1" fmla="val 1467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/>
          </a:p>
        </p:txBody>
      </p:sp>
      <p:cxnSp>
        <p:nvCxnSpPr>
          <p:cNvPr id="45" name="직선 화살표 연결선 44"/>
          <p:cNvCxnSpPr>
            <a:cxnSpLocks noChangeShapeType="1"/>
            <a:stCxn id="97" idx="3"/>
            <a:endCxn id="42" idx="1"/>
          </p:cNvCxnSpPr>
          <p:nvPr/>
        </p:nvCxnSpPr>
        <p:spPr bwMode="auto">
          <a:xfrm flipV="1">
            <a:off x="2960688" y="2266950"/>
            <a:ext cx="1524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476625" y="2255838"/>
            <a:ext cx="78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inherit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grpSp>
        <p:nvGrpSpPr>
          <p:cNvPr id="6" name="그룹 80"/>
          <p:cNvGrpSpPr>
            <a:grpSpLocks/>
          </p:cNvGrpSpPr>
          <p:nvPr/>
        </p:nvGrpSpPr>
        <p:grpSpPr bwMode="auto">
          <a:xfrm>
            <a:off x="6605588" y="1984375"/>
            <a:ext cx="1852612" cy="849313"/>
            <a:chOff x="1431758" y="1381783"/>
            <a:chExt cx="1852863" cy="848918"/>
          </a:xfrm>
        </p:grpSpPr>
        <p:sp>
          <p:nvSpPr>
            <p:cNvPr id="34834" name="TextBox 81"/>
            <p:cNvSpPr txBox="1">
              <a:spLocks noChangeArrowheads="1"/>
            </p:cNvSpPr>
            <p:nvPr/>
          </p:nvSpPr>
          <p:spPr bwMode="auto">
            <a:xfrm>
              <a:off x="2294022" y="1636964"/>
              <a:ext cx="9905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outside</a:t>
              </a:r>
              <a:endParaRPr kumimoji="1" lang="ko-KR" altLang="en-US" sz="1600" b="1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34835" name="직선 화살표 연결선 82"/>
            <p:cNvCxnSpPr>
              <a:cxnSpLocks noChangeShapeType="1"/>
              <a:stCxn id="34834" idx="1"/>
              <a:endCxn id="34859" idx="3"/>
            </p:cNvCxnSpPr>
            <p:nvPr/>
          </p:nvCxnSpPr>
          <p:spPr bwMode="auto">
            <a:xfrm rot="10800000" flipV="1">
              <a:off x="1431758" y="1806241"/>
              <a:ext cx="862264" cy="42446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6" name="직선 화살표 연결선 83"/>
            <p:cNvCxnSpPr>
              <a:cxnSpLocks noChangeShapeType="1"/>
              <a:stCxn id="34834" idx="1"/>
              <a:endCxn id="34854" idx="3"/>
            </p:cNvCxnSpPr>
            <p:nvPr/>
          </p:nvCxnSpPr>
          <p:spPr bwMode="auto">
            <a:xfrm rot="10800000">
              <a:off x="1431758" y="1381783"/>
              <a:ext cx="862264" cy="424459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그룹 65"/>
          <p:cNvGrpSpPr>
            <a:grpSpLocks/>
          </p:cNvGrpSpPr>
          <p:nvPr/>
        </p:nvGrpSpPr>
        <p:grpSpPr bwMode="auto">
          <a:xfrm>
            <a:off x="6605588" y="2266950"/>
            <a:ext cx="1852612" cy="1131888"/>
            <a:chOff x="770438" y="-1043007"/>
            <a:chExt cx="1852863" cy="1131890"/>
          </a:xfrm>
        </p:grpSpPr>
        <p:sp>
          <p:nvSpPr>
            <p:cNvPr id="34830" name="TextBox 66"/>
            <p:cNvSpPr txBox="1">
              <a:spLocks noChangeArrowheads="1"/>
            </p:cNvSpPr>
            <p:nvPr/>
          </p:nvSpPr>
          <p:spPr bwMode="auto">
            <a:xfrm>
              <a:off x="1632702" y="-787826"/>
              <a:ext cx="9905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Student</a:t>
              </a:r>
              <a:endParaRPr kumimoji="1" lang="ko-KR" altLang="en-US" sz="1600" b="1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34831" name="직선 화살표 연결선 67"/>
            <p:cNvCxnSpPr>
              <a:cxnSpLocks noChangeShapeType="1"/>
              <a:stCxn id="34830" idx="1"/>
              <a:endCxn id="51" idx="3"/>
            </p:cNvCxnSpPr>
            <p:nvPr/>
          </p:nvCxnSpPr>
          <p:spPr bwMode="auto">
            <a:xfrm rot="10800000" flipV="1">
              <a:off x="770438" y="-618549"/>
              <a:ext cx="862264" cy="42446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2" name="직선 화살표 연결선 68"/>
            <p:cNvCxnSpPr>
              <a:cxnSpLocks noChangeShapeType="1"/>
              <a:stCxn id="34830" idx="1"/>
              <a:endCxn id="46" idx="3"/>
            </p:cNvCxnSpPr>
            <p:nvPr/>
          </p:nvCxnSpPr>
          <p:spPr bwMode="auto">
            <a:xfrm rot="10800000">
              <a:off x="770438" y="-1043007"/>
              <a:ext cx="862264" cy="424459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3" name="직선 화살표 연결선 109"/>
            <p:cNvCxnSpPr>
              <a:cxnSpLocks noChangeShapeType="1"/>
              <a:stCxn id="34830" idx="1"/>
              <a:endCxn id="52" idx="3"/>
            </p:cNvCxnSpPr>
            <p:nvPr/>
          </p:nvCxnSpPr>
          <p:spPr bwMode="auto">
            <a:xfrm rot="10800000" flipV="1">
              <a:off x="770438" y="-618550"/>
              <a:ext cx="862264" cy="70743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2443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42" grpId="0" animBg="1"/>
      <p:bldP spid="4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Private Derivation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직사각형 54"/>
          <p:cNvSpPr>
            <a:spLocks noChangeArrowheads="1"/>
          </p:cNvSpPr>
          <p:nvPr/>
        </p:nvSpPr>
        <p:spPr bwMode="auto">
          <a:xfrm>
            <a:off x="969963" y="4084638"/>
            <a:ext cx="39592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class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Person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public: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char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*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name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protected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char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*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telephone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private: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char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*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address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};</a:t>
            </a:r>
          </a:p>
        </p:txBody>
      </p:sp>
      <p:sp>
        <p:nvSpPr>
          <p:cNvPr id="36868" name="직사각형 55"/>
          <p:cNvSpPr>
            <a:spLocks noChangeArrowheads="1"/>
          </p:cNvSpPr>
          <p:nvPr/>
        </p:nvSpPr>
        <p:spPr bwMode="auto">
          <a:xfrm>
            <a:off x="4616450" y="4092575"/>
            <a:ext cx="27574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class Student : </a:t>
            </a:r>
            <a:r>
              <a:rPr lang="nn-NO" altLang="ko-KR" sz="1600">
                <a:solidFill>
                  <a:srgbClr val="C00000"/>
                </a:solidFill>
                <a:cs typeface="Times New Roman" charset="0"/>
              </a:rPr>
              <a:t>private</a:t>
            </a: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 Person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public: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    int studentID;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private: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    int attendance;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    char grade;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};</a:t>
            </a:r>
          </a:p>
        </p:txBody>
      </p:sp>
      <p:grpSp>
        <p:nvGrpSpPr>
          <p:cNvPr id="2" name="그룹 52"/>
          <p:cNvGrpSpPr>
            <a:grpSpLocks/>
          </p:cNvGrpSpPr>
          <p:nvPr/>
        </p:nvGrpSpPr>
        <p:grpSpPr bwMode="auto">
          <a:xfrm>
            <a:off x="969963" y="1320800"/>
            <a:ext cx="5803900" cy="2392363"/>
            <a:chOff x="969963" y="1320800"/>
            <a:chExt cx="5803900" cy="2392363"/>
          </a:xfrm>
        </p:grpSpPr>
        <p:cxnSp>
          <p:nvCxnSpPr>
            <p:cNvPr id="36886" name="직선 화살표 연결선 8"/>
            <p:cNvCxnSpPr>
              <a:cxnSpLocks noChangeShapeType="1"/>
            </p:cNvCxnSpPr>
            <p:nvPr/>
          </p:nvCxnSpPr>
          <p:spPr bwMode="auto">
            <a:xfrm>
              <a:off x="3128963" y="1673225"/>
              <a:ext cx="1487487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6887" name="그룹 64"/>
            <p:cNvGrpSpPr>
              <a:grpSpLocks/>
            </p:cNvGrpSpPr>
            <p:nvPr/>
          </p:nvGrpSpPr>
          <p:grpSpPr bwMode="auto">
            <a:xfrm>
              <a:off x="4616450" y="1489075"/>
              <a:ext cx="2157413" cy="2224088"/>
              <a:chOff x="4146883" y="1488896"/>
              <a:chExt cx="2157664" cy="2224140"/>
            </a:xfrm>
          </p:grpSpPr>
          <p:sp>
            <p:nvSpPr>
              <p:cNvPr id="41" name="직사각형 40"/>
              <p:cNvSpPr>
                <a:spLocks noChangeArrowheads="1"/>
              </p:cNvSpPr>
              <p:nvPr/>
            </p:nvSpPr>
            <p:spPr bwMode="auto">
              <a:xfrm>
                <a:off x="4146883" y="1488896"/>
                <a:ext cx="2157664" cy="222414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899" name="직사각형 41"/>
              <p:cNvSpPr>
                <a:spLocks noChangeArrowheads="1"/>
              </p:cNvSpPr>
              <p:nvPr/>
            </p:nvSpPr>
            <p:spPr bwMode="auto">
              <a:xfrm>
                <a:off x="4146883" y="1504337"/>
                <a:ext cx="2157664" cy="400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2000"/>
                  <a:t>Student</a:t>
                </a:r>
                <a:endParaRPr lang="ko-KR" altLang="en-US" sz="2000"/>
              </a:p>
            </p:txBody>
          </p:sp>
          <p:sp>
            <p:nvSpPr>
              <p:cNvPr id="43" name="직사각형 42"/>
              <p:cNvSpPr/>
              <p:nvPr/>
            </p:nvSpPr>
            <p:spPr bwMode="auto">
              <a:xfrm>
                <a:off x="4283424" y="1842917"/>
                <a:ext cx="841473" cy="28258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public</a:t>
                </a:r>
                <a:endParaRPr lang="ko-KR" altLang="en-US" sz="1200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 bwMode="auto">
              <a:xfrm>
                <a:off x="4283424" y="2408080"/>
                <a:ext cx="841473" cy="28416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private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직사각형 44"/>
              <p:cNvSpPr/>
              <p:nvPr/>
            </p:nvSpPr>
            <p:spPr bwMode="auto">
              <a:xfrm>
                <a:off x="5124897" y="1842917"/>
                <a:ext cx="1011356" cy="28258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name</a:t>
                </a:r>
                <a:endParaRPr lang="ko-KR" altLang="en-US" sz="1200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 bwMode="auto">
              <a:xfrm>
                <a:off x="5124897" y="2125499"/>
                <a:ext cx="1011356" cy="2825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telephone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 bwMode="auto">
              <a:xfrm>
                <a:off x="5124897" y="2408080"/>
                <a:ext cx="1011356" cy="28416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address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05" name="직사각형 47"/>
              <p:cNvSpPr>
                <a:spLocks noChangeArrowheads="1"/>
              </p:cNvSpPr>
              <p:nvPr/>
            </p:nvSpPr>
            <p:spPr bwMode="auto">
              <a:xfrm>
                <a:off x="4283241" y="2691810"/>
                <a:ext cx="842212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altLang="ko-KR" sz="1200"/>
                  <a:t>public</a:t>
                </a:r>
                <a:endParaRPr lang="ko-KR" altLang="en-US" sz="1200"/>
              </a:p>
            </p:txBody>
          </p:sp>
          <p:sp>
            <p:nvSpPr>
              <p:cNvPr id="49" name="직사각형 48"/>
              <p:cNvSpPr/>
              <p:nvPr/>
            </p:nvSpPr>
            <p:spPr bwMode="auto">
              <a:xfrm>
                <a:off x="4283424" y="2974831"/>
                <a:ext cx="841473" cy="56516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private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07" name="직사각형 49"/>
              <p:cNvSpPr>
                <a:spLocks noChangeArrowheads="1"/>
              </p:cNvSpPr>
              <p:nvPr/>
            </p:nvSpPr>
            <p:spPr bwMode="auto">
              <a:xfrm>
                <a:off x="5125453" y="2691810"/>
                <a:ext cx="1010652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studentID</a:t>
                </a:r>
                <a:endParaRPr lang="ko-KR" altLang="en-US" sz="1200"/>
              </a:p>
            </p:txBody>
          </p:sp>
          <p:sp>
            <p:nvSpPr>
              <p:cNvPr id="51" name="직사각형 50"/>
              <p:cNvSpPr/>
              <p:nvPr/>
            </p:nvSpPr>
            <p:spPr bwMode="auto">
              <a:xfrm>
                <a:off x="5124897" y="2974831"/>
                <a:ext cx="1011356" cy="28258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attendance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 bwMode="auto">
              <a:xfrm>
                <a:off x="5124897" y="3257412"/>
                <a:ext cx="1011356" cy="28258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grade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" name="직사각형 89"/>
              <p:cNvSpPr/>
              <p:nvPr/>
            </p:nvSpPr>
            <p:spPr bwMode="auto">
              <a:xfrm>
                <a:off x="4283424" y="2125499"/>
                <a:ext cx="841473" cy="2825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protected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6888" name="직사각형 56"/>
            <p:cNvSpPr>
              <a:spLocks noChangeArrowheads="1"/>
            </p:cNvSpPr>
            <p:nvPr/>
          </p:nvSpPr>
          <p:spPr bwMode="auto">
            <a:xfrm>
              <a:off x="3128963" y="1320800"/>
              <a:ext cx="1487487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2000"/>
                <a:t>private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ko-KR" sz="2000"/>
                <a:t>derivation</a:t>
              </a:r>
              <a:endParaRPr lang="ko-KR" altLang="en-US" sz="2000"/>
            </a:p>
          </p:txBody>
        </p:sp>
        <p:grpSp>
          <p:nvGrpSpPr>
            <p:cNvPr id="36889" name="그룹 90"/>
            <p:cNvGrpSpPr>
              <a:grpSpLocks/>
            </p:cNvGrpSpPr>
            <p:nvPr/>
          </p:nvGrpSpPr>
          <p:grpSpPr bwMode="auto">
            <a:xfrm>
              <a:off x="969963" y="1489075"/>
              <a:ext cx="2159000" cy="1363663"/>
              <a:chOff x="4146883" y="1488896"/>
              <a:chExt cx="2157664" cy="1363634"/>
            </a:xfrm>
          </p:grpSpPr>
          <p:sp>
            <p:nvSpPr>
              <p:cNvPr id="92" name="직사각형 91"/>
              <p:cNvSpPr>
                <a:spLocks noChangeArrowheads="1"/>
              </p:cNvSpPr>
              <p:nvPr/>
            </p:nvSpPr>
            <p:spPr bwMode="auto">
              <a:xfrm>
                <a:off x="4146883" y="1488896"/>
                <a:ext cx="2157664" cy="136363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891" name="직사각형 92"/>
              <p:cNvSpPr>
                <a:spLocks noChangeArrowheads="1"/>
              </p:cNvSpPr>
              <p:nvPr/>
            </p:nvSpPr>
            <p:spPr bwMode="auto">
              <a:xfrm>
                <a:off x="4146883" y="1504337"/>
                <a:ext cx="2157664" cy="400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2000"/>
                  <a:t>Person</a:t>
                </a:r>
                <a:endParaRPr lang="ko-KR" altLang="en-US" sz="2000"/>
              </a:p>
            </p:txBody>
          </p:sp>
          <p:sp>
            <p:nvSpPr>
              <p:cNvPr id="36892" name="직사각형 93"/>
              <p:cNvSpPr>
                <a:spLocks noChangeArrowheads="1"/>
              </p:cNvSpPr>
              <p:nvPr/>
            </p:nvSpPr>
            <p:spPr bwMode="auto">
              <a:xfrm>
                <a:off x="4283241" y="1842891"/>
                <a:ext cx="842212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altLang="ko-KR" sz="1200"/>
                  <a:t>public</a:t>
                </a:r>
                <a:endParaRPr lang="ko-KR" altLang="en-US" sz="1200"/>
              </a:p>
            </p:txBody>
          </p:sp>
          <p:sp>
            <p:nvSpPr>
              <p:cNvPr id="95" name="직사각형 94"/>
              <p:cNvSpPr/>
              <p:nvPr/>
            </p:nvSpPr>
            <p:spPr bwMode="auto">
              <a:xfrm>
                <a:off x="4283324" y="2409626"/>
                <a:ext cx="842440" cy="28256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private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894" name="직사각형 95"/>
              <p:cNvSpPr>
                <a:spLocks noChangeArrowheads="1"/>
              </p:cNvSpPr>
              <p:nvPr/>
            </p:nvSpPr>
            <p:spPr bwMode="auto">
              <a:xfrm>
                <a:off x="5125453" y="1842891"/>
                <a:ext cx="1010652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name</a:t>
                </a:r>
                <a:endParaRPr lang="ko-KR" altLang="en-US" sz="1200"/>
              </a:p>
            </p:txBody>
          </p:sp>
          <p:sp>
            <p:nvSpPr>
              <p:cNvPr id="97" name="직사각형 96"/>
              <p:cNvSpPr/>
              <p:nvPr/>
            </p:nvSpPr>
            <p:spPr bwMode="auto">
              <a:xfrm>
                <a:off x="5125764" y="2125470"/>
                <a:ext cx="1010612" cy="28415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telephone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직사각형 97"/>
              <p:cNvSpPr/>
              <p:nvPr/>
            </p:nvSpPr>
            <p:spPr bwMode="auto">
              <a:xfrm>
                <a:off x="5125764" y="2409626"/>
                <a:ext cx="1010612" cy="28256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address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" name="직사각형 103"/>
              <p:cNvSpPr/>
              <p:nvPr/>
            </p:nvSpPr>
            <p:spPr bwMode="auto">
              <a:xfrm>
                <a:off x="4283324" y="2125470"/>
                <a:ext cx="842440" cy="28415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protected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그룹 116"/>
          <p:cNvGrpSpPr>
            <a:grpSpLocks/>
          </p:cNvGrpSpPr>
          <p:nvPr/>
        </p:nvGrpSpPr>
        <p:grpSpPr bwMode="auto">
          <a:xfrm>
            <a:off x="6605588" y="2551113"/>
            <a:ext cx="1852612" cy="639762"/>
            <a:chOff x="6136105" y="2550325"/>
            <a:chExt cx="1852865" cy="640759"/>
          </a:xfrm>
        </p:grpSpPr>
        <p:sp>
          <p:nvSpPr>
            <p:cNvPr id="36884" name="TextBox 114"/>
            <p:cNvSpPr txBox="1">
              <a:spLocks noChangeArrowheads="1"/>
            </p:cNvSpPr>
            <p:nvPr/>
          </p:nvSpPr>
          <p:spPr bwMode="auto">
            <a:xfrm>
              <a:off x="6998371" y="2852530"/>
              <a:ext cx="9905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7030A0"/>
                  </a:solidFill>
                  <a:latin typeface="Times New Roman" charset="0"/>
                  <a:ea typeface="굴림" charset="-127"/>
                </a:rPr>
                <a:t>Person</a:t>
              </a:r>
              <a:endParaRPr kumimoji="1" lang="ko-KR" altLang="en-US" sz="1600" b="1">
                <a:solidFill>
                  <a:srgbClr val="7030A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36885" name="직선 화살표 연결선 115"/>
            <p:cNvCxnSpPr>
              <a:cxnSpLocks noChangeShapeType="1"/>
              <a:stCxn id="36884" idx="1"/>
              <a:endCxn id="47" idx="3"/>
            </p:cNvCxnSpPr>
            <p:nvPr/>
          </p:nvCxnSpPr>
          <p:spPr bwMode="auto">
            <a:xfrm rot="10800000">
              <a:off x="6136105" y="2550325"/>
              <a:ext cx="862266" cy="471483"/>
            </a:xfrm>
            <a:prstGeom prst="straightConnector1">
              <a:avLst/>
            </a:prstGeom>
            <a:noFill/>
            <a:ln w="19050">
              <a:solidFill>
                <a:srgbClr val="7030A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왼쪽 중괄호 41"/>
          <p:cNvSpPr>
            <a:spLocks/>
          </p:cNvSpPr>
          <p:nvPr/>
        </p:nvSpPr>
        <p:spPr bwMode="auto">
          <a:xfrm>
            <a:off x="4484688" y="1843088"/>
            <a:ext cx="214312" cy="847725"/>
          </a:xfrm>
          <a:prstGeom prst="leftBrace">
            <a:avLst>
              <a:gd name="adj1" fmla="val 1467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/>
          </a:p>
        </p:txBody>
      </p:sp>
      <p:cxnSp>
        <p:nvCxnSpPr>
          <p:cNvPr id="48" name="직선 화살표 연결선 47"/>
          <p:cNvCxnSpPr>
            <a:cxnSpLocks noChangeShapeType="1"/>
          </p:cNvCxnSpPr>
          <p:nvPr/>
        </p:nvCxnSpPr>
        <p:spPr bwMode="auto">
          <a:xfrm flipV="1">
            <a:off x="2960688" y="2266950"/>
            <a:ext cx="14493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476625" y="2255838"/>
            <a:ext cx="78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inherit</a:t>
            </a:r>
            <a:endParaRPr kumimoji="1" lang="ko-KR" altLang="en-US" sz="1400">
              <a:latin typeface="Times New Roman" charset="0"/>
              <a:ea typeface="굴림" charset="-127"/>
            </a:endParaRPr>
          </a:p>
        </p:txBody>
      </p:sp>
      <p:grpSp>
        <p:nvGrpSpPr>
          <p:cNvPr id="6" name="그룹 80"/>
          <p:cNvGrpSpPr>
            <a:grpSpLocks/>
          </p:cNvGrpSpPr>
          <p:nvPr/>
        </p:nvGrpSpPr>
        <p:grpSpPr bwMode="auto">
          <a:xfrm>
            <a:off x="6605588" y="2239963"/>
            <a:ext cx="1852612" cy="593725"/>
            <a:chOff x="1431758" y="1636964"/>
            <a:chExt cx="1852863" cy="593737"/>
          </a:xfrm>
        </p:grpSpPr>
        <p:sp>
          <p:nvSpPr>
            <p:cNvPr id="36882" name="TextBox 81"/>
            <p:cNvSpPr txBox="1">
              <a:spLocks noChangeArrowheads="1"/>
            </p:cNvSpPr>
            <p:nvPr/>
          </p:nvSpPr>
          <p:spPr bwMode="auto">
            <a:xfrm>
              <a:off x="2294022" y="1636964"/>
              <a:ext cx="9905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outside</a:t>
              </a:r>
              <a:endParaRPr kumimoji="1" lang="ko-KR" altLang="en-US" sz="1600" b="1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36883" name="직선 화살표 연결선 82"/>
            <p:cNvCxnSpPr>
              <a:cxnSpLocks noChangeShapeType="1"/>
              <a:stCxn id="36882" idx="1"/>
              <a:endCxn id="36907" idx="3"/>
            </p:cNvCxnSpPr>
            <p:nvPr/>
          </p:nvCxnSpPr>
          <p:spPr bwMode="auto">
            <a:xfrm rot="10800000" flipV="1">
              <a:off x="1431758" y="1806241"/>
              <a:ext cx="862264" cy="42446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그룹 65"/>
          <p:cNvGrpSpPr>
            <a:grpSpLocks/>
          </p:cNvGrpSpPr>
          <p:nvPr/>
        </p:nvGrpSpPr>
        <p:grpSpPr bwMode="auto">
          <a:xfrm>
            <a:off x="6605588" y="1984375"/>
            <a:ext cx="1852612" cy="1414463"/>
            <a:chOff x="770438" y="-1325981"/>
            <a:chExt cx="1852863" cy="1414864"/>
          </a:xfrm>
        </p:grpSpPr>
        <p:sp>
          <p:nvSpPr>
            <p:cNvPr id="36877" name="TextBox 66"/>
            <p:cNvSpPr txBox="1">
              <a:spLocks noChangeArrowheads="1"/>
            </p:cNvSpPr>
            <p:nvPr/>
          </p:nvSpPr>
          <p:spPr bwMode="auto">
            <a:xfrm>
              <a:off x="1632702" y="-787826"/>
              <a:ext cx="9905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Student</a:t>
              </a:r>
              <a:endParaRPr kumimoji="1" lang="ko-KR" altLang="en-US" sz="1600" b="1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36878" name="직선 화살표 연결선 67"/>
            <p:cNvCxnSpPr>
              <a:cxnSpLocks noChangeShapeType="1"/>
              <a:stCxn id="36877" idx="1"/>
              <a:endCxn id="51" idx="3"/>
            </p:cNvCxnSpPr>
            <p:nvPr/>
          </p:nvCxnSpPr>
          <p:spPr bwMode="auto">
            <a:xfrm rot="10800000" flipV="1">
              <a:off x="770438" y="-618549"/>
              <a:ext cx="862264" cy="42446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9" name="직선 화살표 연결선 68"/>
            <p:cNvCxnSpPr>
              <a:cxnSpLocks noChangeShapeType="1"/>
              <a:stCxn id="36877" idx="1"/>
              <a:endCxn id="46" idx="3"/>
            </p:cNvCxnSpPr>
            <p:nvPr/>
          </p:nvCxnSpPr>
          <p:spPr bwMode="auto">
            <a:xfrm rot="10800000">
              <a:off x="770438" y="-1043007"/>
              <a:ext cx="862264" cy="424459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0" name="직선 화살표 연결선 109"/>
            <p:cNvCxnSpPr>
              <a:cxnSpLocks noChangeShapeType="1"/>
              <a:stCxn id="36877" idx="1"/>
              <a:endCxn id="52" idx="3"/>
            </p:cNvCxnSpPr>
            <p:nvPr/>
          </p:nvCxnSpPr>
          <p:spPr bwMode="auto">
            <a:xfrm rot="10800000" flipV="1">
              <a:off x="770438" y="-618550"/>
              <a:ext cx="862264" cy="70743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1" name="직선 화살표 연결선 52"/>
            <p:cNvCxnSpPr>
              <a:cxnSpLocks noChangeShapeType="1"/>
              <a:stCxn id="36877" idx="1"/>
              <a:endCxn id="45" idx="3"/>
            </p:cNvCxnSpPr>
            <p:nvPr/>
          </p:nvCxnSpPr>
          <p:spPr bwMode="auto">
            <a:xfrm rot="10800000">
              <a:off x="770438" y="-1325981"/>
              <a:ext cx="862264" cy="70743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177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23275"/>
              </p:ext>
            </p:extLst>
          </p:nvPr>
        </p:nvGraphicFramePr>
        <p:xfrm>
          <a:off x="228600" y="1032290"/>
          <a:ext cx="9061450" cy="6138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39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char *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_lastname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char *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_name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char* lastname() { return _lastname;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char* name() { return _name;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Parent(char *name = "",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         char *lastname = "");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~Parent() { delete _name, _lastname;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Parent::Parent(char *name, char *lastname)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_name = new char[strlen(name)+1];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strcpy(_name, name);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_lastname = new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              char[strlen(lastname)+1];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strcpy(_lastname, lastname);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</a:t>
                      </a:r>
                    </a:p>
                  </a:txBody>
                  <a:tcPr marL="91434" marR="91434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Child : 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Child(char *name = "", char *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lastname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= "");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  <a:buClr>
                          <a:srgbClr val="F8F8F8"/>
                        </a:buClr>
                        <a:buSzPct val="75000"/>
                      </a:pPr>
                      <a:r>
                        <a:rPr lang="en-US" altLang="ko-KR" sz="14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Child::Child(char *name, char *</a:t>
                      </a:r>
                      <a:r>
                        <a:rPr lang="en-US" altLang="ko-KR" sz="14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lastname</a:t>
                      </a:r>
                      <a:r>
                        <a:rPr lang="en-US" altLang="ko-KR" sz="14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: </a:t>
                      </a:r>
                      <a:r>
                        <a:rPr lang="en-US" altLang="ko-KR" sz="1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</a:t>
                      </a:r>
                      <a:r>
                        <a:rPr lang="en-US" altLang="ko-KR" sz="14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Parent(name, </a:t>
                      </a:r>
                      <a:r>
                        <a:rPr lang="en-US" altLang="ko-KR" sz="14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lastname</a:t>
                      </a:r>
                      <a:r>
                        <a:rPr lang="en-US" altLang="ko-KR" sz="14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>
                        <a:spcBef>
                          <a:spcPct val="20000"/>
                        </a:spcBef>
                        <a:buClr>
                          <a:srgbClr val="F8F8F8"/>
                        </a:buClr>
                        <a:buSzPct val="75000"/>
                      </a:pPr>
                      <a:r>
                        <a:rPr lang="en-US" altLang="ko-KR" sz="14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Child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myRecord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("JH", "KIM");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cout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&lt;&lt; "Name : " 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myRecord._name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endl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cout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&lt;&lt; "Last name : " 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myRecord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._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lastname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() 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endl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34" marR="91434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4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Name : JH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Last name : KIM</a:t>
                      </a:r>
                    </a:p>
                  </a:txBody>
                  <a:tcPr marL="91434" marR="91434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Example: Public Derivation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4347870"/>
      </p:ext>
    </p:extLst>
  </p:cSld>
  <p:clrMapOvr>
    <a:masterClrMapping/>
  </p:clrMapOvr>
  <p:transition spd="slow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Assignment of Objects</a:t>
            </a:r>
            <a:endParaRPr lang="ko-KR" altLang="en-US" dirty="0"/>
          </a:p>
        </p:txBody>
      </p:sp>
      <p:grpSp>
        <p:nvGrpSpPr>
          <p:cNvPr id="2" name="그룹 84"/>
          <p:cNvGrpSpPr>
            <a:grpSpLocks/>
          </p:cNvGrpSpPr>
          <p:nvPr/>
        </p:nvGrpSpPr>
        <p:grpSpPr bwMode="auto">
          <a:xfrm>
            <a:off x="4940300" y="4175288"/>
            <a:ext cx="3822700" cy="2284250"/>
            <a:chOff x="850900" y="4041938"/>
            <a:chExt cx="3822700" cy="2284250"/>
          </a:xfrm>
        </p:grpSpPr>
        <p:sp>
          <p:nvSpPr>
            <p:cNvPr id="39994" name="직사각형 38"/>
            <p:cNvSpPr>
              <a:spLocks noChangeArrowheads="1"/>
            </p:cNvSpPr>
            <p:nvPr/>
          </p:nvSpPr>
          <p:spPr bwMode="auto">
            <a:xfrm>
              <a:off x="850900" y="4110038"/>
              <a:ext cx="10572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2000">
                  <a:solidFill>
                    <a:srgbClr val="002060"/>
                  </a:solidFill>
                  <a:cs typeface="Times New Roman" charset="0"/>
                </a:rPr>
                <a:t>Person p1;</a:t>
              </a:r>
            </a:p>
          </p:txBody>
        </p:sp>
        <p:grpSp>
          <p:nvGrpSpPr>
            <p:cNvPr id="39995" name="그룹 50"/>
            <p:cNvGrpSpPr>
              <a:grpSpLocks/>
            </p:cNvGrpSpPr>
            <p:nvPr/>
          </p:nvGrpSpPr>
          <p:grpSpPr bwMode="auto">
            <a:xfrm>
              <a:off x="850900" y="4449763"/>
              <a:ext cx="1490663" cy="1341437"/>
              <a:chOff x="1237409" y="1362522"/>
              <a:chExt cx="1491915" cy="1341883"/>
            </a:xfrm>
          </p:grpSpPr>
          <p:sp>
            <p:nvSpPr>
              <p:cNvPr id="41" name="직사각형 40"/>
              <p:cNvSpPr>
                <a:spLocks noChangeArrowheads="1"/>
              </p:cNvSpPr>
              <p:nvPr/>
            </p:nvSpPr>
            <p:spPr bwMode="auto">
              <a:xfrm>
                <a:off x="1237409" y="1362522"/>
                <a:ext cx="1491915" cy="1341883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16" name="직사각형 41"/>
              <p:cNvSpPr>
                <a:spLocks noChangeArrowheads="1"/>
              </p:cNvSpPr>
              <p:nvPr/>
            </p:nvSpPr>
            <p:spPr bwMode="auto">
              <a:xfrm>
                <a:off x="1237409" y="1362523"/>
                <a:ext cx="14919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/>
                  <a:t>Person</a:t>
                </a:r>
                <a:endParaRPr lang="ko-KR" altLang="en-US"/>
              </a:p>
            </p:txBody>
          </p:sp>
          <p:sp>
            <p:nvSpPr>
              <p:cNvPr id="40017" name="직사각형 42"/>
              <p:cNvSpPr>
                <a:spLocks noChangeArrowheads="1"/>
              </p:cNvSpPr>
              <p:nvPr/>
            </p:nvSpPr>
            <p:spPr bwMode="auto">
              <a:xfrm>
                <a:off x="1373767" y="1716517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“KIM”</a:t>
                </a:r>
                <a:endParaRPr lang="ko-KR" altLang="en-US" sz="1200"/>
              </a:p>
            </p:txBody>
          </p:sp>
          <p:sp>
            <p:nvSpPr>
              <p:cNvPr id="40018" name="직사각형 43"/>
              <p:cNvSpPr>
                <a:spLocks noChangeArrowheads="1"/>
              </p:cNvSpPr>
              <p:nvPr/>
            </p:nvSpPr>
            <p:spPr bwMode="auto">
              <a:xfrm>
                <a:off x="1373767" y="1999490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5454</a:t>
                </a:r>
                <a:endParaRPr lang="ko-KR" altLang="en-US" sz="1200"/>
              </a:p>
            </p:txBody>
          </p:sp>
          <p:sp>
            <p:nvSpPr>
              <p:cNvPr id="40019" name="직사각형 44"/>
              <p:cNvSpPr>
                <a:spLocks noChangeArrowheads="1"/>
              </p:cNvSpPr>
              <p:nvPr/>
            </p:nvSpPr>
            <p:spPr bwMode="auto">
              <a:xfrm>
                <a:off x="1373767" y="2282463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#3109</a:t>
                </a:r>
                <a:endParaRPr lang="ko-KR" altLang="en-US" sz="1200"/>
              </a:p>
            </p:txBody>
          </p:sp>
        </p:grpSp>
        <p:grpSp>
          <p:nvGrpSpPr>
            <p:cNvPr id="39996" name="그룹 58"/>
            <p:cNvGrpSpPr>
              <a:grpSpLocks/>
            </p:cNvGrpSpPr>
            <p:nvPr/>
          </p:nvGrpSpPr>
          <p:grpSpPr bwMode="auto">
            <a:xfrm>
              <a:off x="3181349" y="4449763"/>
              <a:ext cx="1492251" cy="1876425"/>
              <a:chOff x="545476" y="1362523"/>
              <a:chExt cx="1491916" cy="1877570"/>
            </a:xfrm>
          </p:grpSpPr>
          <p:sp>
            <p:nvSpPr>
              <p:cNvPr id="47" name="직사각형 46"/>
              <p:cNvSpPr>
                <a:spLocks noChangeArrowheads="1"/>
              </p:cNvSpPr>
              <p:nvPr/>
            </p:nvSpPr>
            <p:spPr bwMode="auto">
              <a:xfrm>
                <a:off x="545477" y="1362523"/>
                <a:ext cx="1491915" cy="187757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09" name="직사각형 47"/>
              <p:cNvSpPr>
                <a:spLocks noChangeArrowheads="1"/>
              </p:cNvSpPr>
              <p:nvPr/>
            </p:nvSpPr>
            <p:spPr bwMode="auto">
              <a:xfrm>
                <a:off x="545476" y="1362523"/>
                <a:ext cx="14919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/>
                  <a:t>Student</a:t>
                </a:r>
                <a:endParaRPr lang="ko-KR" altLang="en-US"/>
              </a:p>
            </p:txBody>
          </p:sp>
          <p:sp>
            <p:nvSpPr>
              <p:cNvPr id="40010" name="직사각형 48"/>
              <p:cNvSpPr>
                <a:spLocks noChangeArrowheads="1"/>
              </p:cNvSpPr>
              <p:nvPr/>
            </p:nvSpPr>
            <p:spPr bwMode="auto">
              <a:xfrm>
                <a:off x="694533" y="1716517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name</a:t>
                </a:r>
                <a:endParaRPr lang="ko-KR" altLang="en-US" sz="1200"/>
              </a:p>
            </p:txBody>
          </p:sp>
          <p:sp>
            <p:nvSpPr>
              <p:cNvPr id="40011" name="직사각형 49"/>
              <p:cNvSpPr>
                <a:spLocks noChangeArrowheads="1"/>
              </p:cNvSpPr>
              <p:nvPr/>
            </p:nvSpPr>
            <p:spPr bwMode="auto">
              <a:xfrm>
                <a:off x="694533" y="1999490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telephone</a:t>
                </a:r>
                <a:endParaRPr lang="ko-KR" altLang="en-US" sz="1200"/>
              </a:p>
            </p:txBody>
          </p:sp>
          <p:sp>
            <p:nvSpPr>
              <p:cNvPr id="40012" name="직사각형 50"/>
              <p:cNvSpPr>
                <a:spLocks noChangeArrowheads="1"/>
              </p:cNvSpPr>
              <p:nvPr/>
            </p:nvSpPr>
            <p:spPr bwMode="auto">
              <a:xfrm>
                <a:off x="694533" y="2282463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address</a:t>
                </a:r>
                <a:endParaRPr lang="ko-KR" altLang="en-US" sz="1200"/>
              </a:p>
            </p:txBody>
          </p:sp>
          <p:sp>
            <p:nvSpPr>
              <p:cNvPr id="52" name="직사각형 51"/>
              <p:cNvSpPr/>
              <p:nvPr/>
            </p:nvSpPr>
            <p:spPr bwMode="auto">
              <a:xfrm>
                <a:off x="689908" y="2564993"/>
                <a:ext cx="1228449" cy="28274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student ID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 bwMode="auto">
              <a:xfrm>
                <a:off x="689908" y="2847741"/>
                <a:ext cx="1228449" cy="2843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grade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997" name="직사각형 53"/>
            <p:cNvSpPr>
              <a:spLocks noChangeArrowheads="1"/>
            </p:cNvSpPr>
            <p:nvPr/>
          </p:nvSpPr>
          <p:spPr bwMode="auto">
            <a:xfrm>
              <a:off x="3325813" y="4041938"/>
              <a:ext cx="13476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2000">
                  <a:solidFill>
                    <a:srgbClr val="002060"/>
                  </a:solidFill>
                  <a:cs typeface="Times New Roman" charset="0"/>
                </a:rPr>
                <a:t>Student s1; </a:t>
              </a:r>
              <a:endParaRPr lang="nn-NO" altLang="ko-KR" sz="2000">
                <a:solidFill>
                  <a:srgbClr val="C00000"/>
                </a:solidFill>
                <a:cs typeface="Times New Roman" charset="0"/>
              </a:endParaRPr>
            </a:p>
          </p:txBody>
        </p:sp>
        <p:grpSp>
          <p:nvGrpSpPr>
            <p:cNvPr id="39998" name="그룹 65"/>
            <p:cNvGrpSpPr>
              <a:grpSpLocks/>
            </p:cNvGrpSpPr>
            <p:nvPr/>
          </p:nvGrpSpPr>
          <p:grpSpPr bwMode="auto">
            <a:xfrm>
              <a:off x="2213160" y="4945077"/>
              <a:ext cx="949139" cy="593385"/>
              <a:chOff x="2212583" y="4939611"/>
              <a:chExt cx="949894" cy="596973"/>
            </a:xfrm>
          </p:grpSpPr>
          <p:cxnSp>
            <p:nvCxnSpPr>
              <p:cNvPr id="40005" name="직선 화살표 연결선 55"/>
              <p:cNvCxnSpPr>
                <a:cxnSpLocks noChangeShapeType="1"/>
                <a:stCxn id="40017" idx="3"/>
              </p:cNvCxnSpPr>
              <p:nvPr/>
            </p:nvCxnSpPr>
            <p:spPr bwMode="auto">
              <a:xfrm>
                <a:off x="2212757" y="4939611"/>
                <a:ext cx="949719" cy="275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06" name="직선 화살표 연결선 59"/>
              <p:cNvCxnSpPr>
                <a:cxnSpLocks noChangeShapeType="1"/>
                <a:stCxn id="40018" idx="3"/>
              </p:cNvCxnSpPr>
              <p:nvPr/>
            </p:nvCxnSpPr>
            <p:spPr bwMode="auto">
              <a:xfrm>
                <a:off x="2212757" y="5224204"/>
                <a:ext cx="949719" cy="12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007" name="직선 화살표 연결선 60"/>
              <p:cNvCxnSpPr>
                <a:cxnSpLocks noChangeShapeType="1"/>
              </p:cNvCxnSpPr>
              <p:nvPr/>
            </p:nvCxnSpPr>
            <p:spPr bwMode="auto">
              <a:xfrm flipV="1">
                <a:off x="2212583" y="5536288"/>
                <a:ext cx="949894" cy="296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9999" name="그룹 87"/>
            <p:cNvGrpSpPr>
              <a:grpSpLocks/>
            </p:cNvGrpSpPr>
            <p:nvPr/>
          </p:nvGrpSpPr>
          <p:grpSpPr bwMode="auto">
            <a:xfrm>
              <a:off x="985838" y="5651500"/>
              <a:ext cx="2176462" cy="566738"/>
              <a:chOff x="986591" y="5452214"/>
              <a:chExt cx="2176281" cy="565946"/>
            </a:xfrm>
          </p:grpSpPr>
          <p:grpSp>
            <p:nvGrpSpPr>
              <p:cNvPr id="40000" name="그룹 66"/>
              <p:cNvGrpSpPr>
                <a:grpSpLocks/>
              </p:cNvGrpSpPr>
              <p:nvPr/>
            </p:nvGrpSpPr>
            <p:grpSpPr bwMode="auto">
              <a:xfrm>
                <a:off x="2213812" y="5591183"/>
                <a:ext cx="949060" cy="284561"/>
                <a:chOff x="2213812" y="4744782"/>
                <a:chExt cx="949060" cy="284561"/>
              </a:xfrm>
            </p:grpSpPr>
            <p:cxnSp>
              <p:nvCxnSpPr>
                <p:cNvPr id="40003" name="직선 화살표 연결선 67"/>
                <p:cNvCxnSpPr>
                  <a:cxnSpLocks noChangeShapeType="1"/>
                </p:cNvCxnSpPr>
                <p:nvPr/>
              </p:nvCxnSpPr>
              <p:spPr bwMode="auto">
                <a:xfrm>
                  <a:off x="2213812" y="4744782"/>
                  <a:ext cx="94906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0004" name="직선 화살표 연결선 68"/>
                <p:cNvCxnSpPr>
                  <a:cxnSpLocks noChangeShapeType="1"/>
                </p:cNvCxnSpPr>
                <p:nvPr/>
              </p:nvCxnSpPr>
              <p:spPr bwMode="auto">
                <a:xfrm>
                  <a:off x="2213812" y="5027755"/>
                  <a:ext cx="949060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0001" name="직사각형 85"/>
              <p:cNvSpPr>
                <a:spLocks noChangeArrowheads="1"/>
              </p:cNvSpPr>
              <p:nvPr/>
            </p:nvSpPr>
            <p:spPr bwMode="auto">
              <a:xfrm>
                <a:off x="986591" y="5452214"/>
                <a:ext cx="1227221" cy="282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altLang="ko-KR" sz="1200">
                    <a:solidFill>
                      <a:srgbClr val="C00000"/>
                    </a:solidFill>
                  </a:rPr>
                  <a:t>?</a:t>
                </a:r>
                <a:endParaRPr lang="ko-KR" altLang="en-US" sz="1200">
                  <a:solidFill>
                    <a:srgbClr val="C00000"/>
                  </a:solidFill>
                </a:endParaRPr>
              </a:p>
            </p:txBody>
          </p:sp>
          <p:sp>
            <p:nvSpPr>
              <p:cNvPr id="40002" name="직사각형 86"/>
              <p:cNvSpPr>
                <a:spLocks noChangeArrowheads="1"/>
              </p:cNvSpPr>
              <p:nvPr/>
            </p:nvSpPr>
            <p:spPr bwMode="auto">
              <a:xfrm>
                <a:off x="986591" y="5735187"/>
                <a:ext cx="1227221" cy="282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altLang="ko-KR" sz="1200">
                    <a:solidFill>
                      <a:srgbClr val="C00000"/>
                    </a:solidFill>
                  </a:rPr>
                  <a:t>?</a:t>
                </a:r>
                <a:endParaRPr lang="ko-KR" altLang="en-US" sz="120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50" name="십자형 49"/>
          <p:cNvSpPr>
            <a:spLocks noChangeArrowheads="1"/>
          </p:cNvSpPr>
          <p:nvPr/>
        </p:nvSpPr>
        <p:spPr bwMode="auto">
          <a:xfrm rot="2700000">
            <a:off x="2595562" y="2025651"/>
            <a:ext cx="449263" cy="487362"/>
          </a:xfrm>
          <a:prstGeom prst="plus">
            <a:avLst>
              <a:gd name="adj" fmla="val 38435"/>
            </a:avLst>
          </a:prstGeom>
          <a:solidFill>
            <a:srgbClr val="FF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54" name="TextBox 48"/>
          <p:cNvSpPr txBox="1">
            <a:spLocks noChangeArrowheads="1"/>
          </p:cNvSpPr>
          <p:nvPr/>
        </p:nvSpPr>
        <p:spPr bwMode="auto">
          <a:xfrm>
            <a:off x="382588" y="1068388"/>
            <a:ext cx="523875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ts val="600"/>
              </a:spcBef>
              <a:buFont typeface="Wingdings" pitchFamily="2" charset="2"/>
              <a:buChar char="u"/>
              <a:defRPr/>
            </a:pPr>
            <a:r>
              <a:rPr lang="en-US" altLang="ko-KR" sz="2000" dirty="0">
                <a:latin typeface="Times New Roman" panose="02020603050405020304" pitchFamily="18" charset="0"/>
              </a:rPr>
              <a:t> </a:t>
            </a:r>
            <a:r>
              <a:rPr lang="en-US" altLang="ko-KR" sz="1800" dirty="0">
                <a:latin typeface="Times New Roman" panose="02020603050405020304" pitchFamily="18" charset="0"/>
              </a:rPr>
              <a:t>General Rule </a:t>
            </a:r>
          </a:p>
          <a:p>
            <a:pPr marL="180000" algn="l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altLang="ko-KR" sz="2000" dirty="0">
                <a:latin typeface="Times New Roman" panose="02020603050405020304" pitchFamily="18" charset="0"/>
              </a:rPr>
              <a:t> </a:t>
            </a:r>
            <a:r>
              <a:rPr lang="en-US" altLang="ko-KR" sz="1800" dirty="0">
                <a:latin typeface="Times New Roman" panose="02020603050405020304" pitchFamily="18" charset="0"/>
              </a:rPr>
              <a:t>object with less info </a:t>
            </a:r>
            <a:r>
              <a:rPr lang="en-US" altLang="ko-KR" sz="1800" dirty="0">
                <a:latin typeface="Times New Roman" panose="02020603050405020304" pitchFamily="18" charset="0"/>
                <a:sym typeface="Wingdings" pitchFamily="2" charset="2"/>
              </a:rPr>
              <a:t> object with more info</a:t>
            </a:r>
            <a:r>
              <a:rPr lang="en-US" altLang="ko-KR" sz="1800" dirty="0">
                <a:latin typeface="Times New Roman" panose="02020603050405020304" pitchFamily="18" charset="0"/>
              </a:rPr>
              <a:t>   </a:t>
            </a:r>
            <a:r>
              <a:rPr lang="en-US" altLang="ko-KR" sz="1600" dirty="0">
                <a:latin typeface="Times New Roman" panose="02020603050405020304" pitchFamily="18" charset="0"/>
              </a:rPr>
              <a:t>    </a:t>
            </a:r>
          </a:p>
          <a:p>
            <a:pPr algn="l">
              <a:spcBef>
                <a:spcPts val="600"/>
              </a:spcBef>
              <a:defRPr/>
            </a:pPr>
            <a:r>
              <a:rPr lang="en-US" altLang="ko-KR" sz="1600" dirty="0">
                <a:latin typeface="Times New Roman" panose="02020603050405020304" pitchFamily="18" charset="0"/>
              </a:rPr>
              <a:t>       1. Object of </a:t>
            </a:r>
            <a:r>
              <a:rPr lang="en-US" altLang="ko-KR" sz="1600" dirty="0" err="1">
                <a:latin typeface="Times New Roman" panose="02020603050405020304" pitchFamily="18" charset="0"/>
              </a:rPr>
              <a:t>Superclass</a:t>
            </a:r>
            <a:r>
              <a:rPr lang="en-US" altLang="ko-KR" sz="1600" dirty="0">
                <a:latin typeface="Times New Roman" panose="02020603050405020304" pitchFamily="18" charset="0"/>
              </a:rPr>
              <a:t> </a:t>
            </a:r>
            <a:r>
              <a:rPr lang="en-US" altLang="ko-KR" sz="1600" dirty="0">
                <a:latin typeface="Times New Roman" panose="02020603050405020304" pitchFamily="18" charset="0"/>
                <a:sym typeface="Wingdings" pitchFamily="2" charset="2"/>
              </a:rPr>
              <a:t> </a:t>
            </a:r>
            <a:r>
              <a:rPr lang="en-US" altLang="ko-KR" sz="1600" dirty="0">
                <a:latin typeface="Times New Roman" panose="02020603050405020304" pitchFamily="18" charset="0"/>
              </a:rPr>
              <a:t>Object of Subclass</a:t>
            </a:r>
          </a:p>
          <a:p>
            <a:pPr algn="l">
              <a:spcBef>
                <a:spcPts val="600"/>
              </a:spcBef>
              <a:defRPr/>
            </a:pPr>
            <a:r>
              <a:rPr lang="en-US" altLang="ko-KR" sz="1600" dirty="0">
                <a:latin typeface="Times New Roman" panose="02020603050405020304" pitchFamily="18" charset="0"/>
              </a:rPr>
              <a:t>       2. Object of Subclass </a:t>
            </a:r>
            <a:r>
              <a:rPr lang="en-US" altLang="ko-KR" sz="1600" dirty="0">
                <a:latin typeface="Times New Roman" panose="02020603050405020304" pitchFamily="18" charset="0"/>
                <a:sym typeface="Wingdings" pitchFamily="2" charset="2"/>
              </a:rPr>
              <a:t> Object of </a:t>
            </a:r>
            <a:r>
              <a:rPr lang="en-US" altLang="ko-KR" sz="1600" dirty="0" err="1">
                <a:latin typeface="Times New Roman" panose="02020603050405020304" pitchFamily="18" charset="0"/>
                <a:sym typeface="Wingdings" pitchFamily="2" charset="2"/>
              </a:rPr>
              <a:t>Superclass</a:t>
            </a:r>
            <a:endParaRPr lang="ko-KR" altLang="en-US" sz="1600" dirty="0">
              <a:latin typeface="Times New Roman" panose="02020603050405020304" pitchFamily="18" charset="0"/>
            </a:endParaRPr>
          </a:p>
          <a:p>
            <a:pPr algn="l">
              <a:defRPr/>
            </a:pPr>
            <a:endParaRPr lang="ko-KR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8" name="그룹 125"/>
          <p:cNvGrpSpPr>
            <a:grpSpLocks/>
          </p:cNvGrpSpPr>
          <p:nvPr/>
        </p:nvGrpSpPr>
        <p:grpSpPr bwMode="auto">
          <a:xfrm>
            <a:off x="5172075" y="1128713"/>
            <a:ext cx="3898900" cy="2111375"/>
            <a:chOff x="5171541" y="1128990"/>
            <a:chExt cx="3898900" cy="2111017"/>
          </a:xfrm>
        </p:grpSpPr>
        <p:grpSp>
          <p:nvGrpSpPr>
            <p:cNvPr id="39975" name="그룹 81"/>
            <p:cNvGrpSpPr>
              <a:grpSpLocks/>
            </p:cNvGrpSpPr>
            <p:nvPr/>
          </p:nvGrpSpPr>
          <p:grpSpPr bwMode="auto">
            <a:xfrm>
              <a:off x="5171541" y="1128990"/>
              <a:ext cx="3898900" cy="1757065"/>
              <a:chOff x="850900" y="1732564"/>
              <a:chExt cx="4514850" cy="2128139"/>
            </a:xfrm>
          </p:grpSpPr>
          <p:grpSp>
            <p:nvGrpSpPr>
              <p:cNvPr id="39978" name="그룹 50"/>
              <p:cNvGrpSpPr>
                <a:grpSpLocks/>
              </p:cNvGrpSpPr>
              <p:nvPr/>
            </p:nvGrpSpPr>
            <p:grpSpPr bwMode="auto">
              <a:xfrm>
                <a:off x="850900" y="1929418"/>
                <a:ext cx="1490858" cy="1394925"/>
                <a:chOff x="1237409" y="1286379"/>
                <a:chExt cx="1492110" cy="1393740"/>
              </a:xfrm>
            </p:grpSpPr>
            <p:sp>
              <p:nvSpPr>
                <p:cNvPr id="29" name="직사각형 28"/>
                <p:cNvSpPr>
                  <a:spLocks noChangeArrowheads="1"/>
                </p:cNvSpPr>
                <p:nvPr/>
              </p:nvSpPr>
              <p:spPr bwMode="auto">
                <a:xfrm>
                  <a:off x="1237409" y="1362447"/>
                  <a:ext cx="1492110" cy="1317672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ko-KR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90" name="직사각형 29"/>
                <p:cNvSpPr>
                  <a:spLocks noChangeArrowheads="1"/>
                </p:cNvSpPr>
                <p:nvPr/>
              </p:nvSpPr>
              <p:spPr bwMode="auto">
                <a:xfrm>
                  <a:off x="1237409" y="1286379"/>
                  <a:ext cx="1491915" cy="484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2000"/>
                    <a:t>Person</a:t>
                  </a:r>
                  <a:endParaRPr lang="ko-KR" altLang="en-US" sz="2000"/>
                </a:p>
              </p:txBody>
            </p:sp>
            <p:sp>
              <p:nvSpPr>
                <p:cNvPr id="39991" name="직사각형 30"/>
                <p:cNvSpPr>
                  <a:spLocks noChangeArrowheads="1"/>
                </p:cNvSpPr>
                <p:nvPr/>
              </p:nvSpPr>
              <p:spPr bwMode="auto">
                <a:xfrm>
                  <a:off x="1373767" y="1716517"/>
                  <a:ext cx="1227221" cy="2829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200"/>
                    <a:t>name</a:t>
                  </a:r>
                  <a:endParaRPr lang="ko-KR" altLang="en-US" sz="1200"/>
                </a:p>
              </p:txBody>
            </p:sp>
            <p:sp>
              <p:nvSpPr>
                <p:cNvPr id="39992" name="직사각형 31"/>
                <p:cNvSpPr>
                  <a:spLocks noChangeArrowheads="1"/>
                </p:cNvSpPr>
                <p:nvPr/>
              </p:nvSpPr>
              <p:spPr bwMode="auto">
                <a:xfrm>
                  <a:off x="1373767" y="1999490"/>
                  <a:ext cx="1227221" cy="2829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200"/>
                    <a:t>telephone</a:t>
                  </a:r>
                  <a:endParaRPr lang="ko-KR" altLang="en-US" sz="1200"/>
                </a:p>
              </p:txBody>
            </p:sp>
            <p:sp>
              <p:nvSpPr>
                <p:cNvPr id="39993" name="직사각형 32"/>
                <p:cNvSpPr>
                  <a:spLocks noChangeArrowheads="1"/>
                </p:cNvSpPr>
                <p:nvPr/>
              </p:nvSpPr>
              <p:spPr bwMode="auto">
                <a:xfrm>
                  <a:off x="1373767" y="2282463"/>
                  <a:ext cx="1227221" cy="2829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200"/>
                    <a:t>address</a:t>
                  </a:r>
                  <a:endParaRPr lang="ko-KR" altLang="en-US" sz="1200"/>
                </a:p>
              </p:txBody>
            </p:sp>
          </p:grpSp>
          <p:grpSp>
            <p:nvGrpSpPr>
              <p:cNvPr id="39979" name="그룹 58"/>
              <p:cNvGrpSpPr>
                <a:grpSpLocks/>
              </p:cNvGrpSpPr>
              <p:nvPr/>
            </p:nvGrpSpPr>
            <p:grpSpPr bwMode="auto">
              <a:xfrm>
                <a:off x="3873055" y="1897665"/>
                <a:ext cx="1492695" cy="1963038"/>
                <a:chOff x="1236964" y="1276806"/>
                <a:chExt cx="1492360" cy="1962577"/>
              </a:xfrm>
            </p:grpSpPr>
            <p:sp>
              <p:nvSpPr>
                <p:cNvPr id="19" name="직사각형 18"/>
                <p:cNvSpPr>
                  <a:spLocks noChangeArrowheads="1"/>
                </p:cNvSpPr>
                <p:nvPr/>
              </p:nvSpPr>
              <p:spPr bwMode="auto">
                <a:xfrm>
                  <a:off x="1236964" y="1363524"/>
                  <a:ext cx="1492360" cy="1875859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ko-KR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983" name="직사각형 19"/>
                <p:cNvSpPr>
                  <a:spLocks noChangeArrowheads="1"/>
                </p:cNvSpPr>
                <p:nvPr/>
              </p:nvSpPr>
              <p:spPr bwMode="auto">
                <a:xfrm>
                  <a:off x="1237409" y="1276806"/>
                  <a:ext cx="1491915" cy="484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2000"/>
                    <a:t>Student</a:t>
                  </a:r>
                  <a:endParaRPr lang="ko-KR" altLang="en-US" sz="2000"/>
                </a:p>
              </p:txBody>
            </p:sp>
            <p:sp>
              <p:nvSpPr>
                <p:cNvPr id="39984" name="직사각형 20"/>
                <p:cNvSpPr>
                  <a:spLocks noChangeArrowheads="1"/>
                </p:cNvSpPr>
                <p:nvPr/>
              </p:nvSpPr>
              <p:spPr bwMode="auto">
                <a:xfrm>
                  <a:off x="1373767" y="1716517"/>
                  <a:ext cx="1227221" cy="2829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200"/>
                    <a:t>name</a:t>
                  </a:r>
                  <a:endParaRPr lang="ko-KR" altLang="en-US" sz="1200"/>
                </a:p>
              </p:txBody>
            </p:sp>
            <p:sp>
              <p:nvSpPr>
                <p:cNvPr id="39985" name="직사각형 21"/>
                <p:cNvSpPr>
                  <a:spLocks noChangeArrowheads="1"/>
                </p:cNvSpPr>
                <p:nvPr/>
              </p:nvSpPr>
              <p:spPr bwMode="auto">
                <a:xfrm>
                  <a:off x="1373767" y="1999490"/>
                  <a:ext cx="1227221" cy="2829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200"/>
                    <a:t>telephone</a:t>
                  </a:r>
                  <a:endParaRPr lang="ko-KR" altLang="en-US" sz="1200"/>
                </a:p>
              </p:txBody>
            </p:sp>
            <p:sp>
              <p:nvSpPr>
                <p:cNvPr id="39986" name="직사각형 22"/>
                <p:cNvSpPr>
                  <a:spLocks noChangeArrowheads="1"/>
                </p:cNvSpPr>
                <p:nvPr/>
              </p:nvSpPr>
              <p:spPr bwMode="auto">
                <a:xfrm>
                  <a:off x="1373767" y="2282463"/>
                  <a:ext cx="1227221" cy="2829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200"/>
                    <a:t>address</a:t>
                  </a:r>
                  <a:endParaRPr lang="ko-KR" altLang="en-US" sz="1200"/>
                </a:p>
              </p:txBody>
            </p:sp>
            <p:sp>
              <p:nvSpPr>
                <p:cNvPr id="25" name="직사각형 24"/>
                <p:cNvSpPr/>
                <p:nvPr/>
              </p:nvSpPr>
              <p:spPr bwMode="auto">
                <a:xfrm>
                  <a:off x="1369291" y="2564765"/>
                  <a:ext cx="1227705" cy="28253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altLang="ko-KR" sz="1200" dirty="0">
                      <a:latin typeface="Times New Roman" panose="02020603050405020304" pitchFamily="18" charset="0"/>
                    </a:rPr>
                    <a:t>student ID</a:t>
                  </a:r>
                  <a:endParaRPr lang="ko-KR" altLang="en-US" sz="12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" name="직사각형 25"/>
                <p:cNvSpPr/>
                <p:nvPr/>
              </p:nvSpPr>
              <p:spPr bwMode="auto">
                <a:xfrm>
                  <a:off x="1369291" y="2847297"/>
                  <a:ext cx="1227705" cy="28445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altLang="ko-KR" sz="1200" dirty="0">
                      <a:latin typeface="Times New Roman" panose="02020603050405020304" pitchFamily="18" charset="0"/>
                    </a:rPr>
                    <a:t>grade</a:t>
                  </a:r>
                  <a:endParaRPr lang="ko-KR" altLang="en-US" sz="1200" dirty="0">
                    <a:latin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9980" name="직선 화살표 연결선 8"/>
              <p:cNvCxnSpPr>
                <a:cxnSpLocks noChangeShapeType="1"/>
              </p:cNvCxnSpPr>
              <p:nvPr/>
            </p:nvCxnSpPr>
            <p:spPr bwMode="auto">
              <a:xfrm>
                <a:off x="2341563" y="2173900"/>
                <a:ext cx="1531937" cy="158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981" name="직사각형 37"/>
              <p:cNvSpPr>
                <a:spLocks noChangeArrowheads="1"/>
              </p:cNvSpPr>
              <p:nvPr/>
            </p:nvSpPr>
            <p:spPr bwMode="auto">
              <a:xfrm>
                <a:off x="2341562" y="1732564"/>
                <a:ext cx="1531938" cy="48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2000"/>
                  <a:t>derivation</a:t>
                </a:r>
                <a:endParaRPr lang="ko-KR" altLang="en-US" sz="2000"/>
              </a:p>
            </p:txBody>
          </p:sp>
        </p:grpSp>
        <p:sp>
          <p:nvSpPr>
            <p:cNvPr id="39976" name="TextBox 82"/>
            <p:cNvSpPr txBox="1">
              <a:spLocks noChangeArrowheads="1"/>
            </p:cNvSpPr>
            <p:nvPr/>
          </p:nvSpPr>
          <p:spPr bwMode="auto">
            <a:xfrm>
              <a:off x="5410434" y="2463286"/>
              <a:ext cx="10310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superclass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39977" name="TextBox 83"/>
            <p:cNvSpPr txBox="1">
              <a:spLocks noChangeArrowheads="1"/>
            </p:cNvSpPr>
            <p:nvPr/>
          </p:nvSpPr>
          <p:spPr bwMode="auto">
            <a:xfrm>
              <a:off x="8028106" y="2901453"/>
              <a:ext cx="8707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subclass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</p:grpSp>
      <p:sp>
        <p:nvSpPr>
          <p:cNvPr id="108" name="직사각형 54"/>
          <p:cNvSpPr>
            <a:spLocks noChangeArrowheads="1"/>
          </p:cNvSpPr>
          <p:nvPr/>
        </p:nvSpPr>
        <p:spPr bwMode="auto">
          <a:xfrm>
            <a:off x="1973263" y="3940175"/>
            <a:ext cx="847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>
                <a:solidFill>
                  <a:srgbClr val="C00000"/>
                </a:solidFill>
                <a:cs typeface="Times New Roman" charset="0"/>
              </a:rPr>
              <a:t>p1 = s1;</a:t>
            </a:r>
          </a:p>
        </p:txBody>
      </p:sp>
      <p:grpSp>
        <p:nvGrpSpPr>
          <p:cNvPr id="12" name="그룹 126"/>
          <p:cNvGrpSpPr>
            <a:grpSpLocks/>
          </p:cNvGrpSpPr>
          <p:nvPr/>
        </p:nvGrpSpPr>
        <p:grpSpPr bwMode="auto">
          <a:xfrm>
            <a:off x="549275" y="4260850"/>
            <a:ext cx="3868738" cy="2216150"/>
            <a:chOff x="5171541" y="3825404"/>
            <a:chExt cx="3867970" cy="2216150"/>
          </a:xfrm>
        </p:grpSpPr>
        <p:sp>
          <p:nvSpPr>
            <p:cNvPr id="39949" name="직사각형 38"/>
            <p:cNvSpPr>
              <a:spLocks noChangeArrowheads="1"/>
            </p:cNvSpPr>
            <p:nvPr/>
          </p:nvSpPr>
          <p:spPr bwMode="auto">
            <a:xfrm>
              <a:off x="7547261" y="3825404"/>
              <a:ext cx="12728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2000">
                  <a:solidFill>
                    <a:srgbClr val="002060"/>
                  </a:solidFill>
                  <a:cs typeface="Times New Roman" charset="0"/>
                </a:rPr>
                <a:t>Person p1;</a:t>
              </a:r>
            </a:p>
          </p:txBody>
        </p:sp>
        <p:grpSp>
          <p:nvGrpSpPr>
            <p:cNvPr id="39950" name="그룹 50"/>
            <p:cNvGrpSpPr>
              <a:grpSpLocks/>
            </p:cNvGrpSpPr>
            <p:nvPr/>
          </p:nvGrpSpPr>
          <p:grpSpPr bwMode="auto">
            <a:xfrm>
              <a:off x="7547261" y="4165129"/>
              <a:ext cx="1492250" cy="1341437"/>
              <a:chOff x="1237409" y="1362522"/>
              <a:chExt cx="1491915" cy="1341883"/>
            </a:xfrm>
          </p:grpSpPr>
          <p:sp>
            <p:nvSpPr>
              <p:cNvPr id="94" name="직사각형 93"/>
              <p:cNvSpPr>
                <a:spLocks noChangeArrowheads="1"/>
              </p:cNvSpPr>
              <p:nvPr/>
            </p:nvSpPr>
            <p:spPr bwMode="auto">
              <a:xfrm>
                <a:off x="1237705" y="1362522"/>
                <a:ext cx="1491619" cy="134188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71" name="직사각형 41"/>
              <p:cNvSpPr>
                <a:spLocks noChangeArrowheads="1"/>
              </p:cNvSpPr>
              <p:nvPr/>
            </p:nvSpPr>
            <p:spPr bwMode="auto">
              <a:xfrm>
                <a:off x="1237409" y="1362523"/>
                <a:ext cx="14919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/>
                  <a:t>Person</a:t>
                </a:r>
                <a:endParaRPr lang="ko-KR" altLang="en-US"/>
              </a:p>
            </p:txBody>
          </p:sp>
          <p:sp>
            <p:nvSpPr>
              <p:cNvPr id="39972" name="직사각형 42"/>
              <p:cNvSpPr>
                <a:spLocks noChangeArrowheads="1"/>
              </p:cNvSpPr>
              <p:nvPr/>
            </p:nvSpPr>
            <p:spPr bwMode="auto">
              <a:xfrm>
                <a:off x="1373767" y="1716517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name</a:t>
                </a:r>
                <a:endParaRPr lang="ko-KR" altLang="en-US" sz="1200"/>
              </a:p>
            </p:txBody>
          </p:sp>
          <p:sp>
            <p:nvSpPr>
              <p:cNvPr id="39973" name="직사각형 43"/>
              <p:cNvSpPr>
                <a:spLocks noChangeArrowheads="1"/>
              </p:cNvSpPr>
              <p:nvPr/>
            </p:nvSpPr>
            <p:spPr bwMode="auto">
              <a:xfrm>
                <a:off x="1373767" y="1999490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telephone</a:t>
                </a:r>
                <a:endParaRPr lang="ko-KR" altLang="en-US" sz="1200"/>
              </a:p>
            </p:txBody>
          </p:sp>
          <p:sp>
            <p:nvSpPr>
              <p:cNvPr id="39974" name="직사각형 44"/>
              <p:cNvSpPr>
                <a:spLocks noChangeArrowheads="1"/>
              </p:cNvSpPr>
              <p:nvPr/>
            </p:nvSpPr>
            <p:spPr bwMode="auto">
              <a:xfrm>
                <a:off x="1373767" y="2282463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address</a:t>
                </a:r>
                <a:endParaRPr lang="ko-KR" altLang="en-US" sz="1200"/>
              </a:p>
            </p:txBody>
          </p:sp>
        </p:grpSp>
        <p:grpSp>
          <p:nvGrpSpPr>
            <p:cNvPr id="39951" name="그룹 58"/>
            <p:cNvGrpSpPr>
              <a:grpSpLocks/>
            </p:cNvGrpSpPr>
            <p:nvPr/>
          </p:nvGrpSpPr>
          <p:grpSpPr bwMode="auto">
            <a:xfrm>
              <a:off x="5171541" y="4165129"/>
              <a:ext cx="1490663" cy="1876425"/>
              <a:chOff x="1237409" y="1362523"/>
              <a:chExt cx="1491915" cy="1877570"/>
            </a:xfrm>
          </p:grpSpPr>
          <p:sp>
            <p:nvSpPr>
              <p:cNvPr id="100" name="직사각형 99"/>
              <p:cNvSpPr>
                <a:spLocks noChangeArrowheads="1"/>
              </p:cNvSpPr>
              <p:nvPr/>
            </p:nvSpPr>
            <p:spPr bwMode="auto">
              <a:xfrm>
                <a:off x="1237409" y="1362523"/>
                <a:ext cx="1491619" cy="187757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64" name="직사각형 47"/>
              <p:cNvSpPr>
                <a:spLocks noChangeArrowheads="1"/>
              </p:cNvSpPr>
              <p:nvPr/>
            </p:nvSpPr>
            <p:spPr bwMode="auto">
              <a:xfrm>
                <a:off x="1237409" y="1362523"/>
                <a:ext cx="14919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/>
                  <a:t>Student</a:t>
                </a:r>
                <a:endParaRPr lang="ko-KR" altLang="en-US"/>
              </a:p>
            </p:txBody>
          </p:sp>
          <p:sp>
            <p:nvSpPr>
              <p:cNvPr id="39965" name="직사각형 48"/>
              <p:cNvSpPr>
                <a:spLocks noChangeArrowheads="1"/>
              </p:cNvSpPr>
              <p:nvPr/>
            </p:nvSpPr>
            <p:spPr bwMode="auto">
              <a:xfrm>
                <a:off x="1373767" y="1716517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“KIM”</a:t>
                </a:r>
                <a:endParaRPr lang="ko-KR" altLang="en-US" sz="1200"/>
              </a:p>
            </p:txBody>
          </p:sp>
          <p:sp>
            <p:nvSpPr>
              <p:cNvPr id="39966" name="직사각형 49"/>
              <p:cNvSpPr>
                <a:spLocks noChangeArrowheads="1"/>
              </p:cNvSpPr>
              <p:nvPr/>
            </p:nvSpPr>
            <p:spPr bwMode="auto">
              <a:xfrm>
                <a:off x="1373767" y="1999490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5454</a:t>
                </a:r>
                <a:endParaRPr lang="ko-KR" altLang="en-US" sz="1200"/>
              </a:p>
            </p:txBody>
          </p:sp>
          <p:sp>
            <p:nvSpPr>
              <p:cNvPr id="39967" name="직사각형 50"/>
              <p:cNvSpPr>
                <a:spLocks noChangeArrowheads="1"/>
              </p:cNvSpPr>
              <p:nvPr/>
            </p:nvSpPr>
            <p:spPr bwMode="auto">
              <a:xfrm>
                <a:off x="1373767" y="2282463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#3109</a:t>
                </a:r>
                <a:endParaRPr lang="ko-KR" altLang="en-US" sz="1200"/>
              </a:p>
            </p:txBody>
          </p:sp>
          <p:sp>
            <p:nvSpPr>
              <p:cNvPr id="105" name="직사각형 104"/>
              <p:cNvSpPr/>
              <p:nvPr/>
            </p:nvSpPr>
            <p:spPr bwMode="auto">
              <a:xfrm>
                <a:off x="1369256" y="2564994"/>
                <a:ext cx="1227924" cy="28274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2009001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" name="직사각형 105"/>
              <p:cNvSpPr/>
              <p:nvPr/>
            </p:nvSpPr>
            <p:spPr bwMode="auto">
              <a:xfrm>
                <a:off x="1369256" y="2847742"/>
                <a:ext cx="1227924" cy="28433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A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952" name="직사각형 53"/>
            <p:cNvSpPr>
              <a:spLocks noChangeArrowheads="1"/>
            </p:cNvSpPr>
            <p:nvPr/>
          </p:nvSpPr>
          <p:spPr bwMode="auto">
            <a:xfrm>
              <a:off x="5307785" y="3825405"/>
              <a:ext cx="13930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2000">
                  <a:solidFill>
                    <a:srgbClr val="002060"/>
                  </a:solidFill>
                  <a:cs typeface="Times New Roman" charset="0"/>
                </a:rPr>
                <a:t>Student s1; </a:t>
              </a:r>
              <a:endParaRPr lang="nn-NO" altLang="ko-KR" sz="2000">
                <a:solidFill>
                  <a:srgbClr val="C00000"/>
                </a:solidFill>
                <a:cs typeface="Times New Roman" charset="0"/>
              </a:endParaRPr>
            </a:p>
          </p:txBody>
        </p:sp>
        <p:grpSp>
          <p:nvGrpSpPr>
            <p:cNvPr id="39953" name="그룹 65"/>
            <p:cNvGrpSpPr>
              <a:grpSpLocks/>
            </p:cNvGrpSpPr>
            <p:nvPr/>
          </p:nvGrpSpPr>
          <p:grpSpPr bwMode="auto">
            <a:xfrm>
              <a:off x="6527756" y="4660307"/>
              <a:ext cx="1149676" cy="565897"/>
              <a:chOff x="8983248" y="4744529"/>
              <a:chExt cx="1804901" cy="566694"/>
            </a:xfrm>
          </p:grpSpPr>
          <p:cxnSp>
            <p:nvCxnSpPr>
              <p:cNvPr id="39960" name="직선 화살표 연결선 55"/>
              <p:cNvCxnSpPr>
                <a:cxnSpLocks noChangeShapeType="1"/>
                <a:stCxn id="39965" idx="3"/>
                <a:endCxn id="39972" idx="1"/>
              </p:cNvCxnSpPr>
              <p:nvPr/>
            </p:nvCxnSpPr>
            <p:spPr bwMode="auto">
              <a:xfrm>
                <a:off x="8983250" y="4744529"/>
                <a:ext cx="1804898" cy="13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961" name="직선 화살표 연결선 59"/>
              <p:cNvCxnSpPr>
                <a:cxnSpLocks noChangeShapeType="1"/>
                <a:stCxn id="39966" idx="3"/>
                <a:endCxn id="39973" idx="1"/>
              </p:cNvCxnSpPr>
              <p:nvPr/>
            </p:nvCxnSpPr>
            <p:spPr bwMode="auto">
              <a:xfrm>
                <a:off x="8983248" y="5027728"/>
                <a:ext cx="1804898" cy="21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962" name="직선 화살표 연결선 60"/>
              <p:cNvCxnSpPr>
                <a:cxnSpLocks noChangeShapeType="1"/>
                <a:stCxn id="39967" idx="3"/>
                <a:endCxn id="39974" idx="1"/>
              </p:cNvCxnSpPr>
              <p:nvPr/>
            </p:nvCxnSpPr>
            <p:spPr bwMode="auto">
              <a:xfrm>
                <a:off x="8983251" y="5310927"/>
                <a:ext cx="1804898" cy="296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9954" name="그룹 87"/>
            <p:cNvGrpSpPr>
              <a:grpSpLocks/>
            </p:cNvGrpSpPr>
            <p:nvPr/>
          </p:nvGrpSpPr>
          <p:grpSpPr bwMode="auto">
            <a:xfrm>
              <a:off x="6535204" y="5458579"/>
              <a:ext cx="1878466" cy="565150"/>
              <a:chOff x="2213812" y="5449696"/>
              <a:chExt cx="3023936" cy="565946"/>
            </a:xfrm>
          </p:grpSpPr>
          <p:grpSp>
            <p:nvGrpSpPr>
              <p:cNvPr id="39955" name="그룹 66"/>
              <p:cNvGrpSpPr>
                <a:grpSpLocks/>
              </p:cNvGrpSpPr>
              <p:nvPr/>
            </p:nvGrpSpPr>
            <p:grpSpPr bwMode="auto">
              <a:xfrm>
                <a:off x="2213812" y="5591183"/>
                <a:ext cx="1796715" cy="284561"/>
                <a:chOff x="2213812" y="4744782"/>
                <a:chExt cx="1796715" cy="284561"/>
              </a:xfrm>
            </p:grpSpPr>
            <p:cxnSp>
              <p:nvCxnSpPr>
                <p:cNvPr id="39958" name="직선 화살표 연결선 67"/>
                <p:cNvCxnSpPr>
                  <a:cxnSpLocks noChangeShapeType="1"/>
                </p:cNvCxnSpPr>
                <p:nvPr/>
              </p:nvCxnSpPr>
              <p:spPr bwMode="auto">
                <a:xfrm>
                  <a:off x="2213812" y="4744782"/>
                  <a:ext cx="1796715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959" name="직선 화살표 연결선 68"/>
                <p:cNvCxnSpPr>
                  <a:cxnSpLocks noChangeShapeType="1"/>
                </p:cNvCxnSpPr>
                <p:nvPr/>
              </p:nvCxnSpPr>
              <p:spPr bwMode="auto">
                <a:xfrm>
                  <a:off x="2213812" y="5027755"/>
                  <a:ext cx="1796715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9956" name="직사각형 85"/>
              <p:cNvSpPr>
                <a:spLocks noChangeArrowheads="1"/>
              </p:cNvSpPr>
              <p:nvPr/>
            </p:nvSpPr>
            <p:spPr bwMode="auto">
              <a:xfrm>
                <a:off x="4010527" y="5449696"/>
                <a:ext cx="1227221" cy="282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200">
                    <a:solidFill>
                      <a:srgbClr val="C00000"/>
                    </a:solidFill>
                  </a:rPr>
                  <a:t>loss</a:t>
                </a:r>
                <a:endParaRPr lang="ko-KR" altLang="en-US" sz="1200">
                  <a:solidFill>
                    <a:srgbClr val="C00000"/>
                  </a:solidFill>
                </a:endParaRPr>
              </a:p>
            </p:txBody>
          </p:sp>
          <p:sp>
            <p:nvSpPr>
              <p:cNvPr id="39957" name="직사각형 86"/>
              <p:cNvSpPr>
                <a:spLocks noChangeArrowheads="1"/>
              </p:cNvSpPr>
              <p:nvPr/>
            </p:nvSpPr>
            <p:spPr bwMode="auto">
              <a:xfrm>
                <a:off x="4006516" y="5732669"/>
                <a:ext cx="1227221" cy="282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200">
                    <a:solidFill>
                      <a:srgbClr val="C00000"/>
                    </a:solidFill>
                  </a:rPr>
                  <a:t>loss</a:t>
                </a:r>
                <a:endParaRPr lang="ko-KR" altLang="en-US" sz="120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20" name="직사각형 54"/>
          <p:cNvSpPr>
            <a:spLocks noChangeArrowheads="1"/>
          </p:cNvSpPr>
          <p:nvPr/>
        </p:nvSpPr>
        <p:spPr bwMode="auto">
          <a:xfrm>
            <a:off x="6269038" y="3986213"/>
            <a:ext cx="1254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>
                <a:solidFill>
                  <a:srgbClr val="C00000"/>
                </a:solidFill>
                <a:cs typeface="Times New Roman" charset="0"/>
              </a:rPr>
              <a:t>s1 = p1;</a:t>
            </a:r>
          </a:p>
        </p:txBody>
      </p:sp>
      <p:cxnSp>
        <p:nvCxnSpPr>
          <p:cNvPr id="123" name="직선 연결선 122"/>
          <p:cNvCxnSpPr>
            <a:cxnSpLocks noChangeShapeType="1"/>
          </p:cNvCxnSpPr>
          <p:nvPr/>
        </p:nvCxnSpPr>
        <p:spPr bwMode="auto">
          <a:xfrm rot="5400000">
            <a:off x="6621462" y="4116388"/>
            <a:ext cx="33972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직선 연결선 124"/>
          <p:cNvCxnSpPr>
            <a:cxnSpLocks noChangeShapeType="1"/>
          </p:cNvCxnSpPr>
          <p:nvPr/>
        </p:nvCxnSpPr>
        <p:spPr bwMode="auto">
          <a:xfrm rot="16200000" flipH="1">
            <a:off x="6621462" y="4137026"/>
            <a:ext cx="33972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496181" y="2858869"/>
            <a:ext cx="361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Person is a (kind of) Student? No</a:t>
            </a:r>
          </a:p>
          <a:p>
            <a:r>
              <a:rPr lang="en-US" sz="1800" dirty="0"/>
              <a:t>Student is a (kind of) Person? Yes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14012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8" grpId="0"/>
      <p:bldP spid="120" grpId="0"/>
      <p:bldP spid="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Type Conversion of Pointer &amp; Reference</a:t>
            </a:r>
            <a:endParaRPr lang="ko-KR" altLang="en-US" dirty="0"/>
          </a:p>
        </p:txBody>
      </p:sp>
      <p:sp>
        <p:nvSpPr>
          <p:cNvPr id="37901" name="직사각형 69"/>
          <p:cNvSpPr>
            <a:spLocks noChangeArrowheads="1"/>
          </p:cNvSpPr>
          <p:nvPr/>
        </p:nvSpPr>
        <p:spPr bwMode="auto">
          <a:xfrm>
            <a:off x="1724025" y="3946525"/>
            <a:ext cx="149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>
                <a:solidFill>
                  <a:srgbClr val="C00000"/>
                </a:solidFill>
                <a:cs typeface="Times New Roman" charset="0"/>
              </a:rPr>
              <a:t>s1 = &amp;p1;</a:t>
            </a:r>
          </a:p>
        </p:txBody>
      </p:sp>
      <p:grpSp>
        <p:nvGrpSpPr>
          <p:cNvPr id="2" name="그룹 129"/>
          <p:cNvGrpSpPr>
            <a:grpSpLocks/>
          </p:cNvGrpSpPr>
          <p:nvPr/>
        </p:nvGrpSpPr>
        <p:grpSpPr bwMode="auto">
          <a:xfrm>
            <a:off x="576263" y="4224338"/>
            <a:ext cx="4146550" cy="2001837"/>
            <a:chOff x="721786" y="4356337"/>
            <a:chExt cx="4146327" cy="2001611"/>
          </a:xfrm>
        </p:grpSpPr>
        <p:sp>
          <p:nvSpPr>
            <p:cNvPr id="41014" name="직사각형 38"/>
            <p:cNvSpPr>
              <a:spLocks noChangeArrowheads="1"/>
            </p:cNvSpPr>
            <p:nvPr/>
          </p:nvSpPr>
          <p:spPr bwMode="auto">
            <a:xfrm>
              <a:off x="3593805" y="4356337"/>
              <a:ext cx="1165641" cy="369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1800">
                  <a:solidFill>
                    <a:srgbClr val="002060"/>
                  </a:solidFill>
                  <a:cs typeface="Times New Roman" charset="0"/>
                </a:rPr>
                <a:t>Person p1;</a:t>
              </a:r>
            </a:p>
          </p:txBody>
        </p:sp>
        <p:grpSp>
          <p:nvGrpSpPr>
            <p:cNvPr id="41015" name="그룹 50"/>
            <p:cNvGrpSpPr>
              <a:grpSpLocks/>
            </p:cNvGrpSpPr>
            <p:nvPr/>
          </p:nvGrpSpPr>
          <p:grpSpPr bwMode="auto">
            <a:xfrm>
              <a:off x="3288635" y="4696024"/>
              <a:ext cx="1492397" cy="1341286"/>
              <a:chOff x="1237262" y="1362485"/>
              <a:chExt cx="1492062" cy="1341732"/>
            </a:xfrm>
          </p:grpSpPr>
          <p:sp>
            <p:nvSpPr>
              <p:cNvPr id="41" name="직사각형 40"/>
              <p:cNvSpPr>
                <a:spLocks noChangeArrowheads="1"/>
              </p:cNvSpPr>
              <p:nvPr/>
            </p:nvSpPr>
            <p:spPr bwMode="auto">
              <a:xfrm>
                <a:off x="1237262" y="1362485"/>
                <a:ext cx="1491835" cy="134173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27" name="직사각형 41"/>
              <p:cNvSpPr>
                <a:spLocks noChangeArrowheads="1"/>
              </p:cNvSpPr>
              <p:nvPr/>
            </p:nvSpPr>
            <p:spPr bwMode="auto">
              <a:xfrm>
                <a:off x="1237409" y="1362523"/>
                <a:ext cx="1491915" cy="4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2000"/>
                  <a:t>Person</a:t>
                </a:r>
                <a:endParaRPr lang="ko-KR" altLang="en-US"/>
              </a:p>
            </p:txBody>
          </p:sp>
          <p:sp>
            <p:nvSpPr>
              <p:cNvPr id="41028" name="직사각형 42"/>
              <p:cNvSpPr>
                <a:spLocks noChangeArrowheads="1"/>
              </p:cNvSpPr>
              <p:nvPr/>
            </p:nvSpPr>
            <p:spPr bwMode="auto">
              <a:xfrm>
                <a:off x="1373767" y="1716517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name</a:t>
                </a:r>
                <a:endParaRPr lang="ko-KR" altLang="en-US" sz="1200"/>
              </a:p>
            </p:txBody>
          </p:sp>
          <p:sp>
            <p:nvSpPr>
              <p:cNvPr id="41029" name="직사각형 43"/>
              <p:cNvSpPr>
                <a:spLocks noChangeArrowheads="1"/>
              </p:cNvSpPr>
              <p:nvPr/>
            </p:nvSpPr>
            <p:spPr bwMode="auto">
              <a:xfrm>
                <a:off x="1373767" y="1999490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telephone</a:t>
                </a:r>
                <a:endParaRPr lang="ko-KR" altLang="en-US" sz="1200"/>
              </a:p>
            </p:txBody>
          </p:sp>
          <p:sp>
            <p:nvSpPr>
              <p:cNvPr id="41030" name="직사각형 44"/>
              <p:cNvSpPr>
                <a:spLocks noChangeArrowheads="1"/>
              </p:cNvSpPr>
              <p:nvPr/>
            </p:nvSpPr>
            <p:spPr bwMode="auto">
              <a:xfrm>
                <a:off x="1373767" y="2282463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address</a:t>
                </a:r>
                <a:endParaRPr lang="ko-KR" altLang="en-US" sz="1200"/>
              </a:p>
            </p:txBody>
          </p:sp>
        </p:grpSp>
        <p:sp>
          <p:nvSpPr>
            <p:cNvPr id="41016" name="직사각형 53"/>
            <p:cNvSpPr>
              <a:spLocks noChangeArrowheads="1"/>
            </p:cNvSpPr>
            <p:nvPr/>
          </p:nvSpPr>
          <p:spPr bwMode="auto">
            <a:xfrm>
              <a:off x="721786" y="4384911"/>
              <a:ext cx="1390049" cy="369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1800">
                  <a:solidFill>
                    <a:srgbClr val="002060"/>
                  </a:solidFill>
                  <a:cs typeface="Times New Roman" charset="0"/>
                </a:rPr>
                <a:t>Student *s1; </a:t>
              </a:r>
              <a:endParaRPr lang="nn-NO" altLang="ko-KR" sz="1800">
                <a:solidFill>
                  <a:srgbClr val="C00000"/>
                </a:solidFill>
                <a:cs typeface="Times New Roman" charset="0"/>
              </a:endParaRPr>
            </a:p>
          </p:txBody>
        </p:sp>
        <p:sp>
          <p:nvSpPr>
            <p:cNvPr id="41017" name="직사각형 61"/>
            <p:cNvSpPr>
              <a:spLocks noChangeArrowheads="1"/>
            </p:cNvSpPr>
            <p:nvPr/>
          </p:nvSpPr>
          <p:spPr bwMode="auto">
            <a:xfrm>
              <a:off x="753536" y="4724635"/>
              <a:ext cx="1227137" cy="2825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ko-KR" altLang="en-US" sz="1200"/>
            </a:p>
          </p:txBody>
        </p:sp>
        <p:cxnSp>
          <p:nvCxnSpPr>
            <p:cNvPr id="41018" name="직선 화살표 연결선 62"/>
            <p:cNvCxnSpPr>
              <a:cxnSpLocks noChangeShapeType="1"/>
              <a:stCxn id="41017" idx="3"/>
            </p:cNvCxnSpPr>
            <p:nvPr/>
          </p:nvCxnSpPr>
          <p:spPr bwMode="auto">
            <a:xfrm>
              <a:off x="1980673" y="4865923"/>
              <a:ext cx="1308109" cy="1587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1019" name="그룹 78"/>
            <p:cNvGrpSpPr>
              <a:grpSpLocks/>
            </p:cNvGrpSpPr>
            <p:nvPr/>
          </p:nvGrpSpPr>
          <p:grpSpPr bwMode="auto">
            <a:xfrm>
              <a:off x="1986893" y="4865923"/>
              <a:ext cx="1400358" cy="521698"/>
              <a:chOff x="2046914" y="4779659"/>
              <a:chExt cx="1400777" cy="521797"/>
            </a:xfrm>
          </p:grpSpPr>
          <p:sp>
            <p:nvSpPr>
              <p:cNvPr id="41024" name="직사각형 54"/>
              <p:cNvSpPr>
                <a:spLocks noChangeArrowheads="1"/>
              </p:cNvSpPr>
              <p:nvPr/>
            </p:nvSpPr>
            <p:spPr bwMode="auto">
              <a:xfrm>
                <a:off x="2345087" y="4994069"/>
                <a:ext cx="895133" cy="307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8F8F8"/>
                  </a:buClr>
                  <a:buSzPct val="75000"/>
                </a:pPr>
                <a:r>
                  <a:rPr lang="nn-NO" altLang="ko-KR" sz="1400">
                    <a:cs typeface="Times New Roman" charset="0"/>
                  </a:rPr>
                  <a:t>s1-&gt;name</a:t>
                </a:r>
              </a:p>
            </p:txBody>
          </p:sp>
          <p:cxnSp>
            <p:nvCxnSpPr>
              <p:cNvPr id="41025" name="Shape 71"/>
              <p:cNvCxnSpPr>
                <a:cxnSpLocks noChangeShapeType="1"/>
                <a:stCxn id="41017" idx="3"/>
              </p:cNvCxnSpPr>
              <p:nvPr/>
            </p:nvCxnSpPr>
            <p:spPr bwMode="auto">
              <a:xfrm>
                <a:off x="2046914" y="4779659"/>
                <a:ext cx="1400777" cy="34759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1020" name="그룹 79"/>
            <p:cNvGrpSpPr>
              <a:grpSpLocks/>
            </p:cNvGrpSpPr>
            <p:nvPr/>
          </p:nvGrpSpPr>
          <p:grpSpPr bwMode="auto">
            <a:xfrm>
              <a:off x="1861782" y="4966816"/>
              <a:ext cx="3006331" cy="1391132"/>
              <a:chOff x="1821855" y="4830794"/>
              <a:chExt cx="3007089" cy="1390354"/>
            </a:xfrm>
          </p:grpSpPr>
          <p:sp>
            <p:nvSpPr>
              <p:cNvPr id="41021" name="직사각형 73"/>
              <p:cNvSpPr>
                <a:spLocks noChangeArrowheads="1"/>
              </p:cNvSpPr>
              <p:nvPr/>
            </p:nvSpPr>
            <p:spPr bwMode="auto">
              <a:xfrm>
                <a:off x="3601720" y="5938174"/>
                <a:ext cx="1227224" cy="282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>
                    <a:solidFill>
                      <a:srgbClr val="C00000"/>
                    </a:solidFill>
                  </a:rPr>
                  <a:t>?</a:t>
                </a:r>
                <a:endParaRPr lang="ko-KR" alt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1022" name="Shape 71"/>
              <p:cNvCxnSpPr>
                <a:cxnSpLocks noChangeShapeType="1"/>
              </p:cNvCxnSpPr>
              <p:nvPr/>
            </p:nvCxnSpPr>
            <p:spPr bwMode="auto">
              <a:xfrm>
                <a:off x="1940777" y="4830794"/>
                <a:ext cx="1734780" cy="1236259"/>
              </a:xfrm>
              <a:prstGeom prst="curvedConnector3">
                <a:avLst>
                  <a:gd name="adj1" fmla="val 24537"/>
                </a:avLst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023" name="직사각형 77"/>
              <p:cNvSpPr>
                <a:spLocks noChangeArrowheads="1"/>
              </p:cNvSpPr>
              <p:nvPr/>
            </p:nvSpPr>
            <p:spPr bwMode="auto">
              <a:xfrm>
                <a:off x="1821855" y="5737377"/>
                <a:ext cx="904643" cy="307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8F8F8"/>
                  </a:buClr>
                  <a:buSzPct val="75000"/>
                </a:pPr>
                <a:r>
                  <a:rPr lang="nn-NO" altLang="ko-KR" sz="1400">
                    <a:cs typeface="Times New Roman" charset="0"/>
                  </a:rPr>
                  <a:t>s1-&gt;grade</a:t>
                </a:r>
              </a:p>
            </p:txBody>
          </p:sp>
        </p:grpSp>
      </p:grpSp>
      <p:sp>
        <p:nvSpPr>
          <p:cNvPr id="37904" name="TextBox 41"/>
          <p:cNvSpPr txBox="1">
            <a:spLocks noChangeArrowheads="1"/>
          </p:cNvSpPr>
          <p:nvPr/>
        </p:nvSpPr>
        <p:spPr bwMode="auto">
          <a:xfrm>
            <a:off x="1593850" y="1506538"/>
            <a:ext cx="2139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  <a:sym typeface="Wingdings" charset="2"/>
              </a:rPr>
              <a:t> </a:t>
            </a:r>
            <a:r>
              <a:rPr kumimoji="1" lang="en-US" altLang="ko-KR" sz="1600">
                <a:latin typeface="Times New Roman" charset="0"/>
                <a:ea typeface="굴림" charset="-127"/>
              </a:rPr>
              <a:t>Object of Superclass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37905" name="TextBox 42"/>
          <p:cNvSpPr txBox="1">
            <a:spLocks noChangeArrowheads="1"/>
          </p:cNvSpPr>
          <p:nvPr/>
        </p:nvSpPr>
        <p:spPr bwMode="auto">
          <a:xfrm>
            <a:off x="1057275" y="1168400"/>
            <a:ext cx="172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Object of Subclass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44" name="십자형 43"/>
          <p:cNvSpPr>
            <a:spLocks noChangeArrowheads="1"/>
          </p:cNvSpPr>
          <p:nvPr/>
        </p:nvSpPr>
        <p:spPr bwMode="auto">
          <a:xfrm rot="2700000">
            <a:off x="1851025" y="1279525"/>
            <a:ext cx="609600" cy="609600"/>
          </a:xfrm>
          <a:prstGeom prst="plus">
            <a:avLst>
              <a:gd name="adj" fmla="val 38435"/>
            </a:avLst>
          </a:prstGeom>
          <a:solidFill>
            <a:srgbClr val="FF00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/>
          </a:p>
        </p:txBody>
      </p:sp>
      <p:grpSp>
        <p:nvGrpSpPr>
          <p:cNvPr id="6" name="그룹 41"/>
          <p:cNvGrpSpPr>
            <a:grpSpLocks/>
          </p:cNvGrpSpPr>
          <p:nvPr/>
        </p:nvGrpSpPr>
        <p:grpSpPr bwMode="auto">
          <a:xfrm>
            <a:off x="4722813" y="1152525"/>
            <a:ext cx="3898900" cy="1758950"/>
            <a:chOff x="850900" y="1732564"/>
            <a:chExt cx="4514850" cy="2128849"/>
          </a:xfrm>
        </p:grpSpPr>
        <p:grpSp>
          <p:nvGrpSpPr>
            <p:cNvPr id="40998" name="그룹 50"/>
            <p:cNvGrpSpPr>
              <a:grpSpLocks/>
            </p:cNvGrpSpPr>
            <p:nvPr/>
          </p:nvGrpSpPr>
          <p:grpSpPr bwMode="auto">
            <a:xfrm>
              <a:off x="850900" y="1929418"/>
              <a:ext cx="1490663" cy="1419232"/>
              <a:chOff x="1237409" y="1286379"/>
              <a:chExt cx="1491915" cy="1418026"/>
            </a:xfrm>
          </p:grpSpPr>
          <p:sp>
            <p:nvSpPr>
              <p:cNvPr id="55" name="직사각형 54"/>
              <p:cNvSpPr>
                <a:spLocks noChangeArrowheads="1"/>
              </p:cNvSpPr>
              <p:nvPr/>
            </p:nvSpPr>
            <p:spPr bwMode="auto">
              <a:xfrm>
                <a:off x="1237409" y="1362291"/>
                <a:ext cx="1492109" cy="1341878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10" name="직사각형 29"/>
              <p:cNvSpPr>
                <a:spLocks noChangeArrowheads="1"/>
              </p:cNvSpPr>
              <p:nvPr/>
            </p:nvSpPr>
            <p:spPr bwMode="auto">
              <a:xfrm>
                <a:off x="1237409" y="1286379"/>
                <a:ext cx="14919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/>
                  <a:t>Person</a:t>
                </a:r>
                <a:endParaRPr lang="ko-KR" altLang="en-US"/>
              </a:p>
            </p:txBody>
          </p:sp>
          <p:sp>
            <p:nvSpPr>
              <p:cNvPr id="41011" name="직사각형 30"/>
              <p:cNvSpPr>
                <a:spLocks noChangeArrowheads="1"/>
              </p:cNvSpPr>
              <p:nvPr/>
            </p:nvSpPr>
            <p:spPr bwMode="auto">
              <a:xfrm>
                <a:off x="1373767" y="1716517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name</a:t>
                </a:r>
                <a:endParaRPr lang="ko-KR" altLang="en-US" sz="1200"/>
              </a:p>
            </p:txBody>
          </p:sp>
          <p:sp>
            <p:nvSpPr>
              <p:cNvPr id="41012" name="직사각형 31"/>
              <p:cNvSpPr>
                <a:spLocks noChangeArrowheads="1"/>
              </p:cNvSpPr>
              <p:nvPr/>
            </p:nvSpPr>
            <p:spPr bwMode="auto">
              <a:xfrm>
                <a:off x="1373767" y="1999490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telephone</a:t>
                </a:r>
                <a:endParaRPr lang="ko-KR" altLang="en-US" sz="1200"/>
              </a:p>
            </p:txBody>
          </p:sp>
          <p:sp>
            <p:nvSpPr>
              <p:cNvPr id="41013" name="직사각형 32"/>
              <p:cNvSpPr>
                <a:spLocks noChangeArrowheads="1"/>
              </p:cNvSpPr>
              <p:nvPr/>
            </p:nvSpPr>
            <p:spPr bwMode="auto">
              <a:xfrm>
                <a:off x="1373767" y="2282463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address</a:t>
                </a:r>
                <a:endParaRPr lang="ko-KR" altLang="en-US" sz="1200"/>
              </a:p>
            </p:txBody>
          </p:sp>
        </p:grpSp>
        <p:grpSp>
          <p:nvGrpSpPr>
            <p:cNvPr id="40999" name="그룹 58"/>
            <p:cNvGrpSpPr>
              <a:grpSpLocks/>
            </p:cNvGrpSpPr>
            <p:nvPr/>
          </p:nvGrpSpPr>
          <p:grpSpPr bwMode="auto">
            <a:xfrm>
              <a:off x="3873500" y="1897665"/>
              <a:ext cx="1492250" cy="1963748"/>
              <a:chOff x="1237409" y="1276806"/>
              <a:chExt cx="1491915" cy="1963287"/>
            </a:xfrm>
          </p:grpSpPr>
          <p:sp>
            <p:nvSpPr>
              <p:cNvPr id="48" name="직사각형 47"/>
              <p:cNvSpPr>
                <a:spLocks noChangeArrowheads="1"/>
              </p:cNvSpPr>
              <p:nvPr/>
            </p:nvSpPr>
            <p:spPr bwMode="auto">
              <a:xfrm>
                <a:off x="1236964" y="1363381"/>
                <a:ext cx="1492360" cy="187671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03" name="직사각형 19"/>
              <p:cNvSpPr>
                <a:spLocks noChangeArrowheads="1"/>
              </p:cNvSpPr>
              <p:nvPr/>
            </p:nvSpPr>
            <p:spPr bwMode="auto">
              <a:xfrm>
                <a:off x="1237409" y="1276806"/>
                <a:ext cx="1491915" cy="338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/>
                  <a:t>Student</a:t>
                </a:r>
                <a:endParaRPr lang="ko-KR" altLang="en-US"/>
              </a:p>
            </p:txBody>
          </p:sp>
          <p:sp>
            <p:nvSpPr>
              <p:cNvPr id="41004" name="직사각형 20"/>
              <p:cNvSpPr>
                <a:spLocks noChangeArrowheads="1"/>
              </p:cNvSpPr>
              <p:nvPr/>
            </p:nvSpPr>
            <p:spPr bwMode="auto">
              <a:xfrm>
                <a:off x="1373767" y="1716517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name</a:t>
                </a:r>
                <a:endParaRPr lang="ko-KR" altLang="en-US" sz="1200"/>
              </a:p>
            </p:txBody>
          </p:sp>
          <p:sp>
            <p:nvSpPr>
              <p:cNvPr id="41005" name="직사각형 21"/>
              <p:cNvSpPr>
                <a:spLocks noChangeArrowheads="1"/>
              </p:cNvSpPr>
              <p:nvPr/>
            </p:nvSpPr>
            <p:spPr bwMode="auto">
              <a:xfrm>
                <a:off x="1373767" y="1999490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telephone</a:t>
                </a:r>
                <a:endParaRPr lang="ko-KR" altLang="en-US" sz="1200"/>
              </a:p>
            </p:txBody>
          </p:sp>
          <p:sp>
            <p:nvSpPr>
              <p:cNvPr id="41006" name="직사각형 22"/>
              <p:cNvSpPr>
                <a:spLocks noChangeArrowheads="1"/>
              </p:cNvSpPr>
              <p:nvPr/>
            </p:nvSpPr>
            <p:spPr bwMode="auto">
              <a:xfrm>
                <a:off x="1373767" y="2282463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address</a:t>
                </a:r>
                <a:endParaRPr lang="ko-KR" altLang="en-US" sz="1200"/>
              </a:p>
            </p:txBody>
          </p:sp>
          <p:sp>
            <p:nvSpPr>
              <p:cNvPr id="53" name="직사각형 52"/>
              <p:cNvSpPr/>
              <p:nvPr/>
            </p:nvSpPr>
            <p:spPr bwMode="auto">
              <a:xfrm>
                <a:off x="1369292" y="2565860"/>
                <a:ext cx="1227705" cy="28237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student ID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 bwMode="auto">
              <a:xfrm>
                <a:off x="1369292" y="2848231"/>
                <a:ext cx="1227705" cy="28429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grade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41000" name="직선 화살표 연결선 8"/>
            <p:cNvCxnSpPr>
              <a:cxnSpLocks noChangeShapeType="1"/>
            </p:cNvCxnSpPr>
            <p:nvPr/>
          </p:nvCxnSpPr>
          <p:spPr bwMode="auto">
            <a:xfrm>
              <a:off x="2341563" y="2173900"/>
              <a:ext cx="1531937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01" name="직사각형 37"/>
            <p:cNvSpPr>
              <a:spLocks noChangeArrowheads="1"/>
            </p:cNvSpPr>
            <p:nvPr/>
          </p:nvSpPr>
          <p:spPr bwMode="auto">
            <a:xfrm>
              <a:off x="2341562" y="1732564"/>
              <a:ext cx="1531938" cy="48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2000"/>
                <a:t>derivation</a:t>
              </a:r>
              <a:endParaRPr lang="ko-KR" altLang="en-US" sz="2000"/>
            </a:p>
          </p:txBody>
        </p: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840288" y="2417763"/>
            <a:ext cx="1030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superclass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578725" y="2825750"/>
            <a:ext cx="871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subclass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95" name="직사각형 54"/>
          <p:cNvSpPr>
            <a:spLocks noChangeArrowheads="1"/>
          </p:cNvSpPr>
          <p:nvPr/>
        </p:nvSpPr>
        <p:spPr bwMode="auto">
          <a:xfrm>
            <a:off x="6586538" y="3776663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>
                <a:solidFill>
                  <a:srgbClr val="C00000"/>
                </a:solidFill>
                <a:cs typeface="Times New Roman" charset="0"/>
              </a:rPr>
              <a:t>p1 = &amp;s1;</a:t>
            </a:r>
          </a:p>
        </p:txBody>
      </p:sp>
      <p:grpSp>
        <p:nvGrpSpPr>
          <p:cNvPr id="9" name="그룹 132"/>
          <p:cNvGrpSpPr>
            <a:grpSpLocks/>
          </p:cNvGrpSpPr>
          <p:nvPr/>
        </p:nvGrpSpPr>
        <p:grpSpPr bwMode="auto">
          <a:xfrm>
            <a:off x="5341938" y="4132263"/>
            <a:ext cx="3700462" cy="2216150"/>
            <a:chOff x="5567090" y="3965536"/>
            <a:chExt cx="3702000" cy="2216150"/>
          </a:xfrm>
        </p:grpSpPr>
        <p:sp>
          <p:nvSpPr>
            <p:cNvPr id="40980" name="직사각형 38"/>
            <p:cNvSpPr>
              <a:spLocks noChangeArrowheads="1"/>
            </p:cNvSpPr>
            <p:nvPr/>
          </p:nvSpPr>
          <p:spPr bwMode="auto">
            <a:xfrm>
              <a:off x="5567090" y="3997286"/>
              <a:ext cx="12945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1800">
                  <a:solidFill>
                    <a:srgbClr val="002060"/>
                  </a:solidFill>
                  <a:cs typeface="Times New Roman" charset="0"/>
                </a:rPr>
                <a:t>Person *p1;</a:t>
              </a:r>
            </a:p>
          </p:txBody>
        </p:sp>
        <p:grpSp>
          <p:nvGrpSpPr>
            <p:cNvPr id="40981" name="그룹 58"/>
            <p:cNvGrpSpPr>
              <a:grpSpLocks/>
            </p:cNvGrpSpPr>
            <p:nvPr/>
          </p:nvGrpSpPr>
          <p:grpSpPr bwMode="auto">
            <a:xfrm>
              <a:off x="7874674" y="4305261"/>
              <a:ext cx="1280051" cy="1876425"/>
              <a:chOff x="1236809" y="1362523"/>
              <a:chExt cx="1492515" cy="1877570"/>
            </a:xfrm>
          </p:grpSpPr>
          <p:sp>
            <p:nvSpPr>
              <p:cNvPr id="104" name="직사각형 103"/>
              <p:cNvSpPr>
                <a:spLocks noChangeArrowheads="1"/>
              </p:cNvSpPr>
              <p:nvPr/>
            </p:nvSpPr>
            <p:spPr bwMode="auto">
              <a:xfrm>
                <a:off x="1236809" y="1362523"/>
                <a:ext cx="1492515" cy="187757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92" name="직사각형 47"/>
              <p:cNvSpPr>
                <a:spLocks noChangeArrowheads="1"/>
              </p:cNvSpPr>
              <p:nvPr/>
            </p:nvSpPr>
            <p:spPr bwMode="auto">
              <a:xfrm>
                <a:off x="1237409" y="1362523"/>
                <a:ext cx="1491915" cy="400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2000"/>
                  <a:t>Student</a:t>
                </a:r>
                <a:endParaRPr lang="ko-KR" altLang="en-US"/>
              </a:p>
            </p:txBody>
          </p:sp>
          <p:sp>
            <p:nvSpPr>
              <p:cNvPr id="40993" name="직사각형 48"/>
              <p:cNvSpPr>
                <a:spLocks noChangeArrowheads="1"/>
              </p:cNvSpPr>
              <p:nvPr/>
            </p:nvSpPr>
            <p:spPr bwMode="auto">
              <a:xfrm>
                <a:off x="1373767" y="1716517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“KIM”</a:t>
                </a:r>
                <a:endParaRPr lang="ko-KR" altLang="en-US" sz="1200"/>
              </a:p>
            </p:txBody>
          </p:sp>
          <p:sp>
            <p:nvSpPr>
              <p:cNvPr id="40994" name="직사각형 49"/>
              <p:cNvSpPr>
                <a:spLocks noChangeArrowheads="1"/>
              </p:cNvSpPr>
              <p:nvPr/>
            </p:nvSpPr>
            <p:spPr bwMode="auto">
              <a:xfrm>
                <a:off x="1373767" y="1999490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5454</a:t>
                </a:r>
                <a:endParaRPr lang="ko-KR" altLang="en-US" sz="1200"/>
              </a:p>
            </p:txBody>
          </p:sp>
          <p:sp>
            <p:nvSpPr>
              <p:cNvPr id="40995" name="직사각형 50"/>
              <p:cNvSpPr>
                <a:spLocks noChangeArrowheads="1"/>
              </p:cNvSpPr>
              <p:nvPr/>
            </p:nvSpPr>
            <p:spPr bwMode="auto">
              <a:xfrm>
                <a:off x="1373767" y="2282463"/>
                <a:ext cx="1227221" cy="2829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/>
                  <a:t>#3109</a:t>
                </a:r>
                <a:endParaRPr lang="ko-KR" altLang="en-US" sz="1200"/>
              </a:p>
            </p:txBody>
          </p:sp>
          <p:sp>
            <p:nvSpPr>
              <p:cNvPr id="109" name="직사각형 108"/>
              <p:cNvSpPr/>
              <p:nvPr/>
            </p:nvSpPr>
            <p:spPr bwMode="auto">
              <a:xfrm>
                <a:off x="1368299" y="2564993"/>
                <a:ext cx="1229571" cy="28274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2009001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직사각형 109"/>
              <p:cNvSpPr/>
              <p:nvPr/>
            </p:nvSpPr>
            <p:spPr bwMode="auto">
              <a:xfrm>
                <a:off x="1368299" y="2847741"/>
                <a:ext cx="1229571" cy="28433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dirty="0">
                    <a:latin typeface="Times New Roman" panose="02020603050405020304" pitchFamily="18" charset="0"/>
                  </a:rPr>
                  <a:t>A</a:t>
                </a:r>
                <a:endParaRPr lang="ko-KR" altLang="en-US" sz="1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982" name="직사각형 53"/>
            <p:cNvSpPr>
              <a:spLocks noChangeArrowheads="1"/>
            </p:cNvSpPr>
            <p:nvPr/>
          </p:nvSpPr>
          <p:spPr bwMode="auto">
            <a:xfrm>
              <a:off x="7875188" y="3965536"/>
              <a:ext cx="13939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2000">
                  <a:solidFill>
                    <a:srgbClr val="002060"/>
                  </a:solidFill>
                  <a:cs typeface="Times New Roman" charset="0"/>
                </a:rPr>
                <a:t>Student s1; </a:t>
              </a:r>
              <a:endParaRPr lang="nn-NO" altLang="ko-KR" sz="2000">
                <a:solidFill>
                  <a:srgbClr val="C00000"/>
                </a:solidFill>
                <a:cs typeface="Times New Roman" charset="0"/>
              </a:endParaRPr>
            </a:p>
          </p:txBody>
        </p:sp>
        <p:sp>
          <p:nvSpPr>
            <p:cNvPr id="40983" name="직사각형 56"/>
            <p:cNvSpPr>
              <a:spLocks noChangeArrowheads="1"/>
            </p:cNvSpPr>
            <p:nvPr/>
          </p:nvSpPr>
          <p:spPr bwMode="auto">
            <a:xfrm>
              <a:off x="5567090" y="4333147"/>
              <a:ext cx="1053575" cy="2825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ko-KR" altLang="en-US" sz="1200"/>
            </a:p>
          </p:txBody>
        </p:sp>
        <p:cxnSp>
          <p:nvCxnSpPr>
            <p:cNvPr id="40984" name="직선 화살표 연결선 96"/>
            <p:cNvCxnSpPr>
              <a:cxnSpLocks noChangeShapeType="1"/>
              <a:stCxn id="40983" idx="3"/>
              <a:endCxn id="40992" idx="1"/>
            </p:cNvCxnSpPr>
            <p:nvPr/>
          </p:nvCxnSpPr>
          <p:spPr bwMode="auto">
            <a:xfrm>
              <a:off x="6620665" y="4474435"/>
              <a:ext cx="1254523" cy="30881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0985" name="그룹 70"/>
            <p:cNvGrpSpPr>
              <a:grpSpLocks/>
            </p:cNvGrpSpPr>
            <p:nvPr/>
          </p:nvGrpSpPr>
          <p:grpSpPr bwMode="auto">
            <a:xfrm>
              <a:off x="6620666" y="4474431"/>
              <a:ext cx="1371470" cy="492383"/>
              <a:chOff x="2409807" y="4419472"/>
              <a:chExt cx="1600584" cy="491451"/>
            </a:xfrm>
          </p:grpSpPr>
          <p:sp>
            <p:nvSpPr>
              <p:cNvPr id="40989" name="직사각형 71"/>
              <p:cNvSpPr>
                <a:spLocks noChangeArrowheads="1"/>
              </p:cNvSpPr>
              <p:nvPr/>
            </p:nvSpPr>
            <p:spPr bwMode="auto">
              <a:xfrm>
                <a:off x="2807177" y="4603729"/>
                <a:ext cx="1066729" cy="307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8F8F8"/>
                  </a:buClr>
                  <a:buSzPct val="75000"/>
                </a:pPr>
                <a:r>
                  <a:rPr lang="nn-NO" altLang="ko-KR" sz="1400">
                    <a:cs typeface="Times New Roman" charset="0"/>
                  </a:rPr>
                  <a:t>p1-&gt;name</a:t>
                </a:r>
              </a:p>
            </p:txBody>
          </p:sp>
          <p:cxnSp>
            <p:nvCxnSpPr>
              <p:cNvPr id="40990" name="Shape 71"/>
              <p:cNvCxnSpPr>
                <a:cxnSpLocks noChangeShapeType="1"/>
                <a:stCxn id="40983" idx="3"/>
                <a:endCxn id="40993" idx="1"/>
              </p:cNvCxnSpPr>
              <p:nvPr/>
            </p:nvCxnSpPr>
            <p:spPr bwMode="auto">
              <a:xfrm>
                <a:off x="2409807" y="4419472"/>
                <a:ext cx="1600584" cy="325387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0986" name="그룹 75"/>
            <p:cNvGrpSpPr>
              <a:grpSpLocks/>
            </p:cNvGrpSpPr>
            <p:nvPr/>
          </p:nvGrpSpPr>
          <p:grpSpPr bwMode="auto">
            <a:xfrm>
              <a:off x="6493312" y="4474435"/>
              <a:ext cx="1498824" cy="1012271"/>
              <a:chOff x="2397536" y="3782508"/>
              <a:chExt cx="1749213" cy="1011288"/>
            </a:xfrm>
          </p:grpSpPr>
          <p:sp>
            <p:nvSpPr>
              <p:cNvPr id="40987" name="직사각형 76"/>
              <p:cNvSpPr>
                <a:spLocks noChangeArrowheads="1"/>
              </p:cNvSpPr>
              <p:nvPr/>
            </p:nvSpPr>
            <p:spPr bwMode="auto">
              <a:xfrm>
                <a:off x="2397536" y="4486318"/>
                <a:ext cx="1242583" cy="307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8F8F8"/>
                  </a:buClr>
                  <a:buSzPct val="75000"/>
                </a:pPr>
                <a:r>
                  <a:rPr lang="nn-NO" altLang="ko-KR" sz="1400">
                    <a:cs typeface="Times New Roman" charset="0"/>
                  </a:rPr>
                  <a:t>p1-&gt;address</a:t>
                </a:r>
              </a:p>
            </p:txBody>
          </p:sp>
          <p:cxnSp>
            <p:nvCxnSpPr>
              <p:cNvPr id="40988" name="Shape 71"/>
              <p:cNvCxnSpPr>
                <a:cxnSpLocks noChangeShapeType="1"/>
                <a:stCxn id="40983" idx="3"/>
                <a:endCxn id="40995" idx="1"/>
              </p:cNvCxnSpPr>
              <p:nvPr/>
            </p:nvCxnSpPr>
            <p:spPr bwMode="auto">
              <a:xfrm>
                <a:off x="2546165" y="3782508"/>
                <a:ext cx="1600584" cy="890739"/>
              </a:xfrm>
              <a:prstGeom prst="curvedConnector3">
                <a:avLst>
                  <a:gd name="adj1" fmla="val 15981"/>
                </a:avLst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116" name="직선 연결선 115"/>
          <p:cNvCxnSpPr>
            <a:cxnSpLocks noChangeShapeType="1"/>
          </p:cNvCxnSpPr>
          <p:nvPr/>
        </p:nvCxnSpPr>
        <p:spPr bwMode="auto">
          <a:xfrm flipH="1">
            <a:off x="2220913" y="3946525"/>
            <a:ext cx="93662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직선 연결선 117"/>
          <p:cNvCxnSpPr>
            <a:cxnSpLocks noChangeShapeType="1"/>
          </p:cNvCxnSpPr>
          <p:nvPr/>
        </p:nvCxnSpPr>
        <p:spPr bwMode="auto">
          <a:xfrm rot="16200000" flipH="1">
            <a:off x="2035968" y="4075907"/>
            <a:ext cx="417513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" name="TextBox 39"/>
          <p:cNvSpPr txBox="1">
            <a:spLocks noChangeArrowheads="1"/>
          </p:cNvSpPr>
          <p:nvPr/>
        </p:nvSpPr>
        <p:spPr bwMode="auto">
          <a:xfrm>
            <a:off x="1593850" y="2354263"/>
            <a:ext cx="2047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  <a:sym typeface="Wingdings" charset="2"/>
              </a:rPr>
              <a:t> </a:t>
            </a:r>
            <a:r>
              <a:rPr kumimoji="1" lang="en-US" altLang="ko-KR" sz="1600">
                <a:latin typeface="Times New Roman" charset="0"/>
                <a:ea typeface="굴림" charset="-127"/>
              </a:rPr>
              <a:t>Object of Subclass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135" name="TextBox 40"/>
          <p:cNvSpPr txBox="1">
            <a:spLocks noChangeArrowheads="1"/>
          </p:cNvSpPr>
          <p:nvPr/>
        </p:nvSpPr>
        <p:spPr bwMode="auto">
          <a:xfrm>
            <a:off x="1057275" y="2016125"/>
            <a:ext cx="1887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Object of Superclass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136" name="왼쪽 중괄호 135"/>
          <p:cNvSpPr>
            <a:spLocks/>
          </p:cNvSpPr>
          <p:nvPr/>
        </p:nvSpPr>
        <p:spPr bwMode="auto">
          <a:xfrm>
            <a:off x="830263" y="1258888"/>
            <a:ext cx="255587" cy="1328737"/>
          </a:xfrm>
          <a:prstGeom prst="leftBrace">
            <a:avLst>
              <a:gd name="adj1" fmla="val 886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234950" y="1735138"/>
            <a:ext cx="595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Rule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1186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  <p:bldP spid="37904" grpId="0"/>
      <p:bldP spid="37905" grpId="0"/>
      <p:bldP spid="44" grpId="0" animBg="1"/>
      <p:bldP spid="60" grpId="0"/>
      <p:bldP spid="61" grpId="0"/>
      <p:bldP spid="95" grpId="0"/>
      <p:bldP spid="134" grpId="0"/>
      <p:bldP spid="135" grpId="0"/>
      <p:bldP spid="136" grpId="0" animBg="1"/>
      <p:bldP spid="137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Overriding: From Subclass to Superclass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직사각형 54"/>
          <p:cNvSpPr>
            <a:spLocks noChangeArrowheads="1"/>
          </p:cNvSpPr>
          <p:nvPr/>
        </p:nvSpPr>
        <p:spPr bwMode="auto">
          <a:xfrm>
            <a:off x="852488" y="4092575"/>
            <a:ext cx="39576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class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Parent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...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public: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void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Work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( ) { ... }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void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Rest ( ) { ... }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};</a:t>
            </a:r>
          </a:p>
        </p:txBody>
      </p:sp>
      <p:sp>
        <p:nvSpPr>
          <p:cNvPr id="18436" name="직사각형 55"/>
          <p:cNvSpPr>
            <a:spLocks noChangeArrowheads="1"/>
          </p:cNvSpPr>
          <p:nvPr/>
        </p:nvSpPr>
        <p:spPr bwMode="auto">
          <a:xfrm>
            <a:off x="4806950" y="4092575"/>
            <a:ext cx="29479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class Child : public Parent{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    ...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public: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>
                <a:solidFill>
                  <a:srgbClr val="C00000"/>
                </a:solidFill>
                <a:cs typeface="Times New Roman" charset="0"/>
              </a:rPr>
              <a:t>void Work ( ) { ... }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C00000"/>
                </a:solidFill>
                <a:cs typeface="Times New Roman" charset="0"/>
              </a:rPr>
              <a:t>    void Rest ( ) { ... }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};</a:t>
            </a:r>
          </a:p>
        </p:txBody>
      </p:sp>
      <p:grpSp>
        <p:nvGrpSpPr>
          <p:cNvPr id="2" name="그룹 50"/>
          <p:cNvGrpSpPr>
            <a:grpSpLocks/>
          </p:cNvGrpSpPr>
          <p:nvPr/>
        </p:nvGrpSpPr>
        <p:grpSpPr bwMode="auto">
          <a:xfrm>
            <a:off x="1036638" y="1473200"/>
            <a:ext cx="1492250" cy="1343025"/>
            <a:chOff x="1237409" y="1362522"/>
            <a:chExt cx="1491915" cy="1341883"/>
          </a:xfrm>
        </p:grpSpPr>
        <p:sp>
          <p:nvSpPr>
            <p:cNvPr id="54" name="직사각형 53"/>
            <p:cNvSpPr>
              <a:spLocks noChangeArrowheads="1"/>
            </p:cNvSpPr>
            <p:nvPr/>
          </p:nvSpPr>
          <p:spPr bwMode="auto">
            <a:xfrm>
              <a:off x="1237409" y="1362522"/>
              <a:ext cx="1491915" cy="1341883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  <a:ea typeface="굴림" pitchFamily="50" charset="-127"/>
              </a:endParaRPr>
            </a:p>
          </p:txBody>
        </p:sp>
        <p:sp>
          <p:nvSpPr>
            <p:cNvPr id="43031" name="직사각형 57"/>
            <p:cNvSpPr>
              <a:spLocks noChangeArrowheads="1"/>
            </p:cNvSpPr>
            <p:nvPr/>
          </p:nvSpPr>
          <p:spPr bwMode="auto">
            <a:xfrm>
              <a:off x="1237409" y="1362523"/>
              <a:ext cx="1491915" cy="39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en-US" altLang="ko-KR" sz="2000"/>
                <a:t>Parent</a:t>
              </a:r>
              <a:endParaRPr lang="ko-KR" altLang="en-US" sz="2000"/>
            </a:p>
          </p:txBody>
        </p:sp>
        <p:sp>
          <p:nvSpPr>
            <p:cNvPr id="43032" name="직사각형 58"/>
            <p:cNvSpPr>
              <a:spLocks noChangeArrowheads="1"/>
            </p:cNvSpPr>
            <p:nvPr/>
          </p:nvSpPr>
          <p:spPr bwMode="auto">
            <a:xfrm>
              <a:off x="1373767" y="1716517"/>
              <a:ext cx="1227221" cy="2829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200"/>
                <a:t>name</a:t>
              </a:r>
              <a:endParaRPr lang="ko-KR" altLang="en-US" sz="1200"/>
            </a:p>
          </p:txBody>
        </p:sp>
        <p:sp>
          <p:nvSpPr>
            <p:cNvPr id="43033" name="직사각형 59"/>
            <p:cNvSpPr>
              <a:spLocks noChangeArrowheads="1"/>
            </p:cNvSpPr>
            <p:nvPr/>
          </p:nvSpPr>
          <p:spPr bwMode="auto">
            <a:xfrm>
              <a:off x="1373767" y="1999490"/>
              <a:ext cx="1227221" cy="2829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200"/>
                <a:t>Work( )</a:t>
              </a:r>
              <a:endParaRPr lang="ko-KR" altLang="en-US" sz="1200"/>
            </a:p>
          </p:txBody>
        </p:sp>
        <p:sp>
          <p:nvSpPr>
            <p:cNvPr id="43034" name="직사각형 60"/>
            <p:cNvSpPr>
              <a:spLocks noChangeArrowheads="1"/>
            </p:cNvSpPr>
            <p:nvPr/>
          </p:nvSpPr>
          <p:spPr bwMode="auto">
            <a:xfrm>
              <a:off x="1373767" y="2282463"/>
              <a:ext cx="1227221" cy="2829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200"/>
                <a:t>Rest( )</a:t>
              </a:r>
              <a:endParaRPr lang="ko-KR" altLang="en-US" sz="1200"/>
            </a:p>
          </p:txBody>
        </p:sp>
      </p:grpSp>
      <p:grpSp>
        <p:nvGrpSpPr>
          <p:cNvPr id="3" name="그룹 58"/>
          <p:cNvGrpSpPr>
            <a:grpSpLocks/>
          </p:cNvGrpSpPr>
          <p:nvPr/>
        </p:nvGrpSpPr>
        <p:grpSpPr bwMode="auto">
          <a:xfrm>
            <a:off x="4060825" y="1450975"/>
            <a:ext cx="1492250" cy="1878013"/>
            <a:chOff x="1237409" y="1362523"/>
            <a:chExt cx="1491915" cy="1877570"/>
          </a:xfrm>
        </p:grpSpPr>
        <p:sp>
          <p:nvSpPr>
            <p:cNvPr id="63" name="직사각형 62"/>
            <p:cNvSpPr>
              <a:spLocks noChangeArrowheads="1"/>
            </p:cNvSpPr>
            <p:nvPr/>
          </p:nvSpPr>
          <p:spPr bwMode="auto">
            <a:xfrm>
              <a:off x="1237409" y="1362523"/>
              <a:ext cx="1491915" cy="187757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  <a:ea typeface="굴림" pitchFamily="50" charset="-127"/>
              </a:endParaRPr>
            </a:p>
          </p:txBody>
        </p:sp>
        <p:sp>
          <p:nvSpPr>
            <p:cNvPr id="43024" name="직사각형 63"/>
            <p:cNvSpPr>
              <a:spLocks noChangeArrowheads="1"/>
            </p:cNvSpPr>
            <p:nvPr/>
          </p:nvSpPr>
          <p:spPr bwMode="auto">
            <a:xfrm>
              <a:off x="1237409" y="1362523"/>
              <a:ext cx="1491915" cy="400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en-US" altLang="ko-KR" sz="2000"/>
                <a:t>Child</a:t>
              </a:r>
              <a:endParaRPr lang="ko-KR" altLang="en-US" sz="2000"/>
            </a:p>
          </p:txBody>
        </p:sp>
        <p:sp>
          <p:nvSpPr>
            <p:cNvPr id="43025" name="직사각형 64"/>
            <p:cNvSpPr>
              <a:spLocks noChangeArrowheads="1"/>
            </p:cNvSpPr>
            <p:nvPr/>
          </p:nvSpPr>
          <p:spPr bwMode="auto">
            <a:xfrm>
              <a:off x="1373767" y="1716517"/>
              <a:ext cx="1227221" cy="2829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200"/>
                <a:t>name</a:t>
              </a:r>
              <a:endParaRPr lang="ko-KR" altLang="en-US" sz="1200"/>
            </a:p>
          </p:txBody>
        </p:sp>
        <p:sp>
          <p:nvSpPr>
            <p:cNvPr id="43026" name="직사각형 65"/>
            <p:cNvSpPr>
              <a:spLocks noChangeArrowheads="1"/>
            </p:cNvSpPr>
            <p:nvPr/>
          </p:nvSpPr>
          <p:spPr bwMode="auto">
            <a:xfrm>
              <a:off x="1373767" y="1999490"/>
              <a:ext cx="1227221" cy="2829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200"/>
                <a:t>Work( )</a:t>
              </a:r>
              <a:endParaRPr lang="ko-KR" altLang="en-US" sz="1200"/>
            </a:p>
          </p:txBody>
        </p:sp>
        <p:sp>
          <p:nvSpPr>
            <p:cNvPr id="43027" name="직사각형 69"/>
            <p:cNvSpPr>
              <a:spLocks noChangeArrowheads="1"/>
            </p:cNvSpPr>
            <p:nvPr/>
          </p:nvSpPr>
          <p:spPr bwMode="auto">
            <a:xfrm>
              <a:off x="1373767" y="2282463"/>
              <a:ext cx="1227221" cy="2829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200"/>
                <a:t>Rest( )</a:t>
              </a:r>
              <a:endParaRPr lang="ko-KR" altLang="en-US" sz="1200"/>
            </a:p>
          </p:txBody>
        </p:sp>
        <p:sp>
          <p:nvSpPr>
            <p:cNvPr id="71" name="직사각형 70"/>
            <p:cNvSpPr/>
            <p:nvPr/>
          </p:nvSpPr>
          <p:spPr bwMode="auto">
            <a:xfrm>
              <a:off x="1369142" y="2565564"/>
              <a:ext cx="1228449" cy="2825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200" dirty="0">
                  <a:latin typeface="Times New Roman" panose="02020603050405020304" pitchFamily="18" charset="0"/>
                </a:rPr>
                <a:t>Work( )</a:t>
              </a:r>
              <a:endParaRPr lang="ko-KR" altLang="en-US" sz="1200" dirty="0">
                <a:latin typeface="Times New Roman" panose="02020603050405020304" pitchFamily="18" charset="0"/>
                <a:ea typeface="굴림" pitchFamily="50" charset="-127"/>
              </a:endParaRPr>
            </a:p>
          </p:txBody>
        </p:sp>
        <p:sp>
          <p:nvSpPr>
            <p:cNvPr id="72" name="직사각형 71"/>
            <p:cNvSpPr/>
            <p:nvPr/>
          </p:nvSpPr>
          <p:spPr bwMode="auto">
            <a:xfrm>
              <a:off x="1369142" y="2848072"/>
              <a:ext cx="1228449" cy="2840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1200" dirty="0">
                  <a:latin typeface="Times New Roman" panose="02020603050405020304" pitchFamily="18" charset="0"/>
                </a:rPr>
                <a:t>Rest( )</a:t>
              </a:r>
              <a:endParaRPr lang="ko-KR" altLang="en-US" sz="1200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8439" name="직선 화살표 연결선 72"/>
          <p:cNvCxnSpPr>
            <a:cxnSpLocks noChangeShapeType="1"/>
          </p:cNvCxnSpPr>
          <p:nvPr/>
        </p:nvCxnSpPr>
        <p:spPr bwMode="auto">
          <a:xfrm>
            <a:off x="2528888" y="1641475"/>
            <a:ext cx="1531937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0" name="직사각형 73"/>
          <p:cNvSpPr>
            <a:spLocks noChangeArrowheads="1"/>
          </p:cNvSpPr>
          <p:nvPr/>
        </p:nvSpPr>
        <p:spPr bwMode="auto">
          <a:xfrm>
            <a:off x="2528888" y="1304925"/>
            <a:ext cx="153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ko-KR" sz="2000"/>
              <a:t>derivation</a:t>
            </a:r>
            <a:endParaRPr lang="ko-KR" altLang="en-US" sz="2000"/>
          </a:p>
        </p:txBody>
      </p:sp>
      <p:cxnSp>
        <p:nvCxnSpPr>
          <p:cNvPr id="18441" name="구부러진 연결선 75"/>
          <p:cNvCxnSpPr>
            <a:cxnSpLocks noChangeShapeType="1"/>
          </p:cNvCxnSpPr>
          <p:nvPr/>
        </p:nvCxnSpPr>
        <p:spPr bwMode="auto">
          <a:xfrm flipV="1">
            <a:off x="5419725" y="2230438"/>
            <a:ext cx="4763" cy="565150"/>
          </a:xfrm>
          <a:prstGeom prst="curvedConnector3">
            <a:avLst>
              <a:gd name="adj1" fmla="val 5799324"/>
            </a:avLst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구부러진 연결선 77"/>
          <p:cNvCxnSpPr>
            <a:cxnSpLocks noChangeShapeType="1"/>
          </p:cNvCxnSpPr>
          <p:nvPr/>
        </p:nvCxnSpPr>
        <p:spPr bwMode="auto">
          <a:xfrm rot="10800000" flipH="1">
            <a:off x="4192588" y="2513013"/>
            <a:ext cx="4762" cy="565150"/>
          </a:xfrm>
          <a:prstGeom prst="curvedConnector3">
            <a:avLst>
              <a:gd name="adj1" fmla="val -5699324"/>
            </a:avLst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3" name="직사각형 80"/>
          <p:cNvSpPr>
            <a:spLocks noChangeArrowheads="1"/>
          </p:cNvSpPr>
          <p:nvPr/>
        </p:nvSpPr>
        <p:spPr bwMode="auto">
          <a:xfrm>
            <a:off x="5653088" y="2316163"/>
            <a:ext cx="1431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ko-KR" sz="2000">
                <a:solidFill>
                  <a:srgbClr val="C00000"/>
                </a:solidFill>
              </a:rPr>
              <a:t>overriding</a:t>
            </a:r>
            <a:endParaRPr lang="ko-KR" altLang="en-US" sz="2000">
              <a:solidFill>
                <a:srgbClr val="C00000"/>
              </a:solidFill>
            </a:endParaRPr>
          </a:p>
        </p:txBody>
      </p:sp>
      <p:cxnSp>
        <p:nvCxnSpPr>
          <p:cNvPr id="18444" name="직선 화살표 연결선 85"/>
          <p:cNvCxnSpPr>
            <a:cxnSpLocks noChangeShapeType="1"/>
          </p:cNvCxnSpPr>
          <p:nvPr/>
        </p:nvCxnSpPr>
        <p:spPr bwMode="auto">
          <a:xfrm flipH="1" flipV="1">
            <a:off x="2971800" y="5159375"/>
            <a:ext cx="1706563" cy="0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5" name="직사각형 88"/>
          <p:cNvSpPr>
            <a:spLocks noChangeArrowheads="1"/>
          </p:cNvSpPr>
          <p:nvPr/>
        </p:nvSpPr>
        <p:spPr bwMode="auto">
          <a:xfrm>
            <a:off x="3149600" y="4748213"/>
            <a:ext cx="1592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ko-KR">
                <a:solidFill>
                  <a:srgbClr val="C00000"/>
                </a:solidFill>
              </a:rPr>
              <a:t>overriding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0816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40" grpId="0"/>
      <p:bldP spid="18443" grpId="0"/>
      <p:bldP spid="18445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Example: Overriding (1/2)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150938"/>
          <a:ext cx="5284788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348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void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 )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"I'm your father."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Child : public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void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 )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"I'm your son."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</a:txBody>
                  <a:tcPr marL="91446" marR="914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6" marR="914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6" marR="9144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9463" name="구부러진 연결선 4"/>
          <p:cNvCxnSpPr>
            <a:cxnSpLocks noChangeShapeType="1"/>
          </p:cNvCxnSpPr>
          <p:nvPr/>
        </p:nvCxnSpPr>
        <p:spPr bwMode="auto">
          <a:xfrm rot="5400000" flipH="1" flipV="1">
            <a:off x="632618" y="3818732"/>
            <a:ext cx="1846263" cy="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4" name="직사각형 5"/>
          <p:cNvSpPr>
            <a:spLocks noChangeArrowheads="1"/>
          </p:cNvSpPr>
          <p:nvPr/>
        </p:nvSpPr>
        <p:spPr bwMode="auto">
          <a:xfrm>
            <a:off x="1557338" y="3551238"/>
            <a:ext cx="2100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ko-KR">
                <a:solidFill>
                  <a:srgbClr val="C00000"/>
                </a:solidFill>
              </a:rPr>
              <a:t>overriding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99188" y="1422400"/>
            <a:ext cx="1617662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main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()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Child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child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child.</a:t>
            </a:r>
            <a:r>
              <a:rPr kumimoji="1" lang="nn-NO" altLang="ko-KR" sz="1600" dirty="0" err="1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print</a:t>
            </a:r>
            <a:r>
              <a:rPr kumimoji="1" lang="nn-NO" altLang="ko-KR" sz="1600" dirty="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( )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return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0;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 dirty="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35713" y="3551238"/>
            <a:ext cx="12668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I'm your son.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 dirty="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41495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6" grpId="0"/>
      <p:bldP spid="7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Example: Overriding (2/2)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150938"/>
          <a:ext cx="5486400" cy="501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31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void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 )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"I'm your father."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Child : public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void 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print(int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= 1)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for (int j = 0; j 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 j++)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cout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&lt;&lt; "I'm your son."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endl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1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487" name="구부러진 연결선 4"/>
          <p:cNvCxnSpPr>
            <a:cxnSpLocks noChangeShapeType="1"/>
          </p:cNvCxnSpPr>
          <p:nvPr/>
        </p:nvCxnSpPr>
        <p:spPr bwMode="auto">
          <a:xfrm rot="5400000" flipH="1" flipV="1">
            <a:off x="632618" y="3818732"/>
            <a:ext cx="1846263" cy="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직사각형 5"/>
          <p:cNvSpPr>
            <a:spLocks noChangeArrowheads="1"/>
          </p:cNvSpPr>
          <p:nvPr/>
        </p:nvSpPr>
        <p:spPr bwMode="auto">
          <a:xfrm>
            <a:off x="1557338" y="3551238"/>
            <a:ext cx="2633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ko-KR">
                <a:solidFill>
                  <a:srgbClr val="C00000"/>
                </a:solidFill>
              </a:rPr>
              <a:t>overriding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1295400"/>
            <a:ext cx="14382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main()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Child child;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child.</a:t>
            </a:r>
            <a:r>
              <a:rPr kumimoji="1" lang="en-US" altLang="ko-KR" sz="1600" dirty="0" err="1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print</a:t>
            </a:r>
            <a:r>
              <a:rPr kumimoji="1" lang="en-US" altLang="ko-KR" sz="1600" dirty="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( )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child.</a:t>
            </a:r>
            <a:r>
              <a:rPr kumimoji="1" lang="en-US" altLang="ko-KR" sz="1600" dirty="0" err="1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print</a:t>
            </a:r>
            <a:r>
              <a:rPr kumimoji="1" lang="en-US" altLang="ko-KR" sz="1600" dirty="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(3)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return 0;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 dirty="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0" y="3756025"/>
            <a:ext cx="12668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I'm your son.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I'm your son.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I'm your son.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I'm your son.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 dirty="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70956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6" grpId="0"/>
      <p:bldP spid="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Call Overridden Functions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150938"/>
          <a:ext cx="605155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348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void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print( )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cout &lt;&lt; "I'm your father."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Child : public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void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print( )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cout &lt;&lt; "I'm your son."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</a:txBody>
                  <a:tcPr marL="91429" marR="914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29" marR="914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29" marR="914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535" name="구부러진 연결선 4"/>
          <p:cNvCxnSpPr>
            <a:cxnSpLocks noChangeShapeType="1"/>
          </p:cNvCxnSpPr>
          <p:nvPr/>
        </p:nvCxnSpPr>
        <p:spPr bwMode="auto">
          <a:xfrm rot="5400000" flipH="1" flipV="1">
            <a:off x="632618" y="3818732"/>
            <a:ext cx="1846263" cy="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직사각형 5"/>
          <p:cNvSpPr>
            <a:spLocks noChangeArrowheads="1"/>
          </p:cNvSpPr>
          <p:nvPr/>
        </p:nvSpPr>
        <p:spPr bwMode="auto">
          <a:xfrm>
            <a:off x="1557338" y="3551238"/>
            <a:ext cx="1719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ko-KR">
                <a:solidFill>
                  <a:srgbClr val="C00000"/>
                </a:solidFill>
              </a:rPr>
              <a:t>overriding</a:t>
            </a: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83275" y="1270000"/>
            <a:ext cx="21812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main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()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Child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child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child.</a:t>
            </a:r>
            <a:r>
              <a:rPr kumimoji="1" lang="nn-NO" altLang="ko-KR" sz="1600" dirty="0" err="1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print</a:t>
            </a:r>
            <a:r>
              <a:rPr kumimoji="1" lang="nn-NO" altLang="ko-KR" sz="1600" dirty="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( )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b="1" dirty="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child.</a:t>
            </a:r>
            <a:r>
              <a:rPr kumimoji="1" lang="nn-NO" altLang="ko-KR" sz="1600" b="1" dirty="0" err="1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Parent</a:t>
            </a:r>
            <a:r>
              <a:rPr kumimoji="1" lang="nn-NO" altLang="ko-KR" sz="1600" b="1" dirty="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::</a:t>
            </a:r>
            <a:r>
              <a:rPr kumimoji="1" lang="nn-NO" altLang="ko-KR" sz="1600" b="1" dirty="0" err="1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print</a:t>
            </a:r>
            <a:r>
              <a:rPr kumimoji="1" lang="nn-NO" altLang="ko-KR" sz="1600" b="1" dirty="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return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0;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</a:t>
            </a:r>
            <a:endParaRPr kumimoji="1" lang="en-US" altLang="ko-KR" sz="1600" dirty="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 dirty="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83275" y="3749675"/>
            <a:ext cx="145097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I'm your son.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I'm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your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father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.</a:t>
            </a:r>
            <a:endParaRPr kumimoji="1" lang="en-US" altLang="ko-KR" sz="1600" dirty="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 dirty="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86423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6" grpId="0"/>
      <p:bldP spid="7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Static Binding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150938"/>
          <a:ext cx="6440488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348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void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 )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"I'm your father."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Child : public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void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 )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"I'm your son."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3559" name="구부러진 연결선 4"/>
          <p:cNvCxnSpPr>
            <a:cxnSpLocks noChangeShapeType="1"/>
          </p:cNvCxnSpPr>
          <p:nvPr/>
        </p:nvCxnSpPr>
        <p:spPr bwMode="auto">
          <a:xfrm rot="5400000" flipH="1" flipV="1">
            <a:off x="632618" y="3818732"/>
            <a:ext cx="1846263" cy="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직사각형 5"/>
          <p:cNvSpPr>
            <a:spLocks noChangeArrowheads="1"/>
          </p:cNvSpPr>
          <p:nvPr/>
        </p:nvSpPr>
        <p:spPr bwMode="auto">
          <a:xfrm>
            <a:off x="1557338" y="3551238"/>
            <a:ext cx="1719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ko-KR">
                <a:solidFill>
                  <a:srgbClr val="C00000"/>
                </a:solidFill>
              </a:rPr>
              <a:t>overriding</a:t>
            </a:r>
            <a:endParaRPr lang="ko-KR" altLang="en-US">
              <a:solidFill>
                <a:srgbClr val="C00000"/>
              </a:solidFill>
            </a:endParaRPr>
          </a:p>
        </p:txBody>
      </p:sp>
      <p:grpSp>
        <p:nvGrpSpPr>
          <p:cNvPr id="2" name="그룹 24"/>
          <p:cNvGrpSpPr>
            <a:grpSpLocks/>
          </p:cNvGrpSpPr>
          <p:nvPr/>
        </p:nvGrpSpPr>
        <p:grpSpPr bwMode="auto">
          <a:xfrm>
            <a:off x="6070600" y="2622550"/>
            <a:ext cx="3073400" cy="642938"/>
            <a:chOff x="6777789" y="2310730"/>
            <a:chExt cx="3072311" cy="642510"/>
          </a:xfrm>
        </p:grpSpPr>
        <p:sp>
          <p:nvSpPr>
            <p:cNvPr id="51220" name="직사각형 10"/>
            <p:cNvSpPr>
              <a:spLocks noChangeArrowheads="1"/>
            </p:cNvSpPr>
            <p:nvPr/>
          </p:nvSpPr>
          <p:spPr bwMode="auto">
            <a:xfrm>
              <a:off x="7260643" y="2310730"/>
              <a:ext cx="1763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ko-KR" sz="1800">
                  <a:solidFill>
                    <a:srgbClr val="C00000"/>
                  </a:solidFill>
                </a:rPr>
                <a:t>Static binding</a:t>
              </a:r>
              <a:endParaRPr lang="ko-KR" altLang="en-US" sz="1800">
                <a:solidFill>
                  <a:srgbClr val="C00000"/>
                </a:solidFill>
              </a:endParaRPr>
            </a:p>
          </p:txBody>
        </p:sp>
        <p:cxnSp>
          <p:nvCxnSpPr>
            <p:cNvPr id="51221" name="직선 화살표 연결선 14"/>
            <p:cNvCxnSpPr>
              <a:cxnSpLocks noChangeShapeType="1"/>
              <a:stCxn id="51220" idx="1"/>
            </p:cNvCxnSpPr>
            <p:nvPr/>
          </p:nvCxnSpPr>
          <p:spPr bwMode="auto">
            <a:xfrm rot="10800000" flipV="1">
              <a:off x="6777789" y="2495395"/>
              <a:ext cx="482854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22" name="직사각형 25"/>
            <p:cNvSpPr>
              <a:spLocks noChangeArrowheads="1"/>
            </p:cNvSpPr>
            <p:nvPr/>
          </p:nvSpPr>
          <p:spPr bwMode="auto">
            <a:xfrm>
              <a:off x="7260644" y="2583728"/>
              <a:ext cx="2589456" cy="36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ko-KR" sz="1800">
                  <a:solidFill>
                    <a:srgbClr val="C00000"/>
                  </a:solidFill>
                </a:rPr>
                <a:t>(compile-time  binding)</a:t>
              </a:r>
              <a:endParaRPr lang="ko-KR" altLang="en-US" sz="180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그룹 17"/>
          <p:cNvGrpSpPr>
            <a:grpSpLocks/>
          </p:cNvGrpSpPr>
          <p:nvPr/>
        </p:nvGrpSpPr>
        <p:grpSpPr bwMode="auto">
          <a:xfrm>
            <a:off x="6088063" y="5087938"/>
            <a:ext cx="2935287" cy="1022350"/>
            <a:chOff x="6853990" y="2937401"/>
            <a:chExt cx="2936058" cy="1021155"/>
          </a:xfrm>
        </p:grpSpPr>
        <p:sp>
          <p:nvSpPr>
            <p:cNvPr id="51217" name="오른쪽 화살표 18"/>
            <p:cNvSpPr>
              <a:spLocks noChangeArrowheads="1"/>
            </p:cNvSpPr>
            <p:nvPr/>
          </p:nvSpPr>
          <p:spPr bwMode="auto">
            <a:xfrm>
              <a:off x="6853990" y="2937401"/>
              <a:ext cx="681790" cy="6881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51218" name="직사각형 19"/>
            <p:cNvSpPr>
              <a:spLocks noChangeArrowheads="1"/>
            </p:cNvSpPr>
            <p:nvPr/>
          </p:nvSpPr>
          <p:spPr bwMode="auto">
            <a:xfrm>
              <a:off x="7620063" y="2979185"/>
              <a:ext cx="2169985" cy="6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ko-KR" sz="1800">
                  <a:solidFill>
                    <a:srgbClr val="C00000"/>
                  </a:solidFill>
                </a:rPr>
                <a:t>How does father do as child ?</a:t>
              </a:r>
              <a:endParaRPr lang="ko-KR" altLang="en-US" sz="1800">
                <a:solidFill>
                  <a:srgbClr val="C00000"/>
                </a:solidFill>
              </a:endParaRPr>
            </a:p>
          </p:txBody>
        </p:sp>
        <p:sp>
          <p:nvSpPr>
            <p:cNvPr id="51219" name="직사각형 23"/>
            <p:cNvSpPr>
              <a:spLocks noChangeArrowheads="1"/>
            </p:cNvSpPr>
            <p:nvPr/>
          </p:nvSpPr>
          <p:spPr bwMode="auto">
            <a:xfrm>
              <a:off x="7620063" y="3620143"/>
              <a:ext cx="2169985" cy="33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ko-KR" sz="1600">
                  <a:solidFill>
                    <a:srgbClr val="C00000"/>
                  </a:solidFill>
                  <a:sym typeface="Wingdings" charset="2"/>
                </a:rPr>
                <a:t> Dynamic binding</a:t>
              </a:r>
              <a:endParaRPr lang="ko-KR" altLang="en-US" sz="160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685800" y="1150938"/>
          <a:ext cx="6440488" cy="428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345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Child *child = new Child(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child-&gt;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 )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Parent *father = child;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father-&gt;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 )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delete child;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</a:t>
                      </a: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57700" y="4964113"/>
            <a:ext cx="145097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I'm your son.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I'm your father.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 dirty="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84625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C++ Classes</a:t>
            </a:r>
            <a:endParaRPr lang="ko-KR" altLang="en-US"/>
          </a:p>
        </p:txBody>
      </p:sp>
      <p:sp>
        <p:nvSpPr>
          <p:cNvPr id="13315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altLang="ko-KR"/>
              <a:t>Similar to structure in C</a:t>
            </a:r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 bwMode="auto">
          <a:xfrm rot="5400000">
            <a:off x="2132013" y="3863975"/>
            <a:ext cx="4278312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3317" name="그룹 22"/>
          <p:cNvGrpSpPr>
            <a:grpSpLocks/>
          </p:cNvGrpSpPr>
          <p:nvPr/>
        </p:nvGrpSpPr>
        <p:grpSpPr bwMode="auto">
          <a:xfrm>
            <a:off x="788001" y="1622425"/>
            <a:ext cx="3417664" cy="3542735"/>
            <a:chOff x="514993" y="1386551"/>
            <a:chExt cx="3416830" cy="3542242"/>
          </a:xfrm>
        </p:grpSpPr>
        <p:sp>
          <p:nvSpPr>
            <p:cNvPr id="13326" name="직사각형 18"/>
            <p:cNvSpPr>
              <a:spLocks noChangeArrowheads="1"/>
            </p:cNvSpPr>
            <p:nvPr/>
          </p:nvSpPr>
          <p:spPr bwMode="auto">
            <a:xfrm>
              <a:off x="650507" y="1900693"/>
              <a:ext cx="3281316" cy="302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i="1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class </a:t>
              </a:r>
              <a:r>
                <a:rPr lang="en-US" altLang="ko-KR" sz="1800" i="1" dirty="0" err="1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class_name</a:t>
              </a:r>
              <a:r>
                <a:rPr lang="en-US" altLang="ko-KR" sz="18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{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public: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   // </a:t>
              </a:r>
              <a:r>
                <a:rPr lang="en-US" altLang="ko-KR" sz="1800" i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member variables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  </a:t>
              </a:r>
              <a:r>
                <a:rPr lang="en-US" altLang="ko-KR" sz="1800" i="1" dirty="0" err="1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int</a:t>
              </a:r>
              <a:r>
                <a:rPr lang="en-US" altLang="ko-KR" sz="18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a, b, c;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  …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  // </a:t>
              </a:r>
              <a:r>
                <a:rPr lang="en-US" altLang="ko-KR" sz="1800" i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member methods (functions)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  void print(void);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  …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} ;</a:t>
              </a:r>
            </a:p>
          </p:txBody>
        </p:sp>
        <p:sp>
          <p:nvSpPr>
            <p:cNvPr id="13327" name="직사각형 21"/>
            <p:cNvSpPr>
              <a:spLocks noChangeArrowheads="1"/>
            </p:cNvSpPr>
            <p:nvPr/>
          </p:nvSpPr>
          <p:spPr bwMode="auto">
            <a:xfrm>
              <a:off x="514993" y="1386551"/>
              <a:ext cx="1649985" cy="46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2400">
                  <a:latin typeface="Calibri" charset="0"/>
                  <a:ea typeface="Calibri" charset="0"/>
                  <a:cs typeface="Calibri" charset="0"/>
                </a:rPr>
                <a:t>Class in C++</a:t>
              </a:r>
              <a:endParaRPr lang="ko-KR" altLang="en-US" sz="24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3318" name="그룹 24"/>
          <p:cNvGrpSpPr>
            <a:grpSpLocks/>
          </p:cNvGrpSpPr>
          <p:nvPr/>
        </p:nvGrpSpPr>
        <p:grpSpPr bwMode="auto">
          <a:xfrm>
            <a:off x="4287694" y="1622425"/>
            <a:ext cx="2430095" cy="2897719"/>
            <a:chOff x="4495822" y="1386550"/>
            <a:chExt cx="2429257" cy="2897125"/>
          </a:xfrm>
        </p:grpSpPr>
        <p:sp>
          <p:nvSpPr>
            <p:cNvPr id="13324" name="직사각형 19"/>
            <p:cNvSpPr>
              <a:spLocks noChangeArrowheads="1"/>
            </p:cNvSpPr>
            <p:nvPr/>
          </p:nvSpPr>
          <p:spPr bwMode="auto">
            <a:xfrm>
              <a:off x="4713377" y="2037366"/>
              <a:ext cx="2211702" cy="224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2000" dirty="0" err="1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struct</a:t>
              </a:r>
              <a:r>
                <a:rPr lang="en-US" altLang="ko-KR" sz="20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altLang="ko-KR" sz="2000" i="1" dirty="0" err="1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tag_name</a:t>
              </a:r>
              <a:r>
                <a:rPr lang="en-US" altLang="ko-KR" sz="2000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{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20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   type1	member1</a:t>
              </a:r>
              <a:r>
                <a:rPr lang="en-US" altLang="ko-KR" sz="2000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;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20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   type2	member2</a:t>
              </a:r>
              <a:r>
                <a:rPr lang="en-US" altLang="ko-KR" sz="2000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;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20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   …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20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    </a:t>
              </a:r>
              <a:r>
                <a:rPr lang="en-US" altLang="ko-KR" sz="2000" i="1" dirty="0" err="1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typeN</a:t>
              </a:r>
              <a:r>
                <a:rPr lang="en-US" altLang="ko-KR" sz="2000" i="1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	</a:t>
              </a:r>
              <a:r>
                <a:rPr lang="en-US" altLang="ko-KR" sz="2000" i="1" dirty="0" err="1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memberN</a:t>
              </a:r>
              <a:r>
                <a:rPr lang="en-US" altLang="ko-KR" sz="2000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;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2000" dirty="0">
                  <a:solidFill>
                    <a:srgbClr val="002060"/>
                  </a:solidFill>
                  <a:latin typeface="Calibri" charset="0"/>
                  <a:ea typeface="Calibri" charset="0"/>
                  <a:cs typeface="Calibri" charset="0"/>
                </a:rPr>
                <a:t>} ;</a:t>
              </a:r>
            </a:p>
          </p:txBody>
        </p:sp>
        <p:sp>
          <p:nvSpPr>
            <p:cNvPr id="13325" name="직사각형 23"/>
            <p:cNvSpPr>
              <a:spLocks noChangeArrowheads="1"/>
            </p:cNvSpPr>
            <p:nvPr/>
          </p:nvSpPr>
          <p:spPr bwMode="auto">
            <a:xfrm>
              <a:off x="4495822" y="1386550"/>
              <a:ext cx="1882430" cy="46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2400">
                  <a:latin typeface="Calibri" charset="0"/>
                  <a:ea typeface="Calibri" charset="0"/>
                  <a:cs typeface="Calibri" charset="0"/>
                </a:rPr>
                <a:t>Structure in C</a:t>
              </a:r>
              <a:endParaRPr lang="ko-KR" altLang="en-US" sz="24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4430858" y="5665788"/>
            <a:ext cx="3962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2000">
                <a:latin typeface="Calibri" charset="0"/>
                <a:ea typeface="Calibri" charset="0"/>
                <a:cs typeface="Calibri" charset="0"/>
              </a:rPr>
              <a:t>a collection of  heterogeneous types</a:t>
            </a:r>
            <a:endParaRPr kumimoji="1" lang="ko-KR" altLang="en-US" sz="20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704166" y="5530850"/>
            <a:ext cx="2781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2000">
                <a:latin typeface="Calibri" charset="0"/>
                <a:ea typeface="Calibri" charset="0"/>
                <a:cs typeface="Calibri" charset="0"/>
              </a:rPr>
              <a:t>a collection of  types and</a:t>
            </a: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2000">
                <a:latin typeface="Calibri" charset="0"/>
                <a:ea typeface="Calibri" charset="0"/>
                <a:cs typeface="Calibri" charset="0"/>
              </a:rPr>
              <a:t>associated functions</a:t>
            </a:r>
            <a:endParaRPr kumimoji="1" lang="ko-KR" altLang="en-US" sz="20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321" name="직사각형 13"/>
          <p:cNvSpPr>
            <a:spLocks noChangeArrowheads="1"/>
          </p:cNvSpPr>
          <p:nvPr/>
        </p:nvSpPr>
        <p:spPr bwMode="auto">
          <a:xfrm>
            <a:off x="958850" y="2127250"/>
            <a:ext cx="3211513" cy="30384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latinLnBrk="0">
              <a:spcBef>
                <a:spcPct val="50000"/>
              </a:spcBef>
              <a:buFontTx/>
              <a:buNone/>
            </a:pPr>
            <a:endParaRPr lang="ko-KR" alt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322" name="직사각형 15"/>
          <p:cNvSpPr>
            <a:spLocks noChangeArrowheads="1"/>
          </p:cNvSpPr>
          <p:nvPr/>
        </p:nvSpPr>
        <p:spPr bwMode="auto">
          <a:xfrm>
            <a:off x="4464050" y="2122488"/>
            <a:ext cx="2884488" cy="27019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endParaRPr lang="ko-KR" altLang="en-US" sz="20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82305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Dynamic Binding: Virtual Functions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150938"/>
          <a:ext cx="6440488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348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nn-NO" altLang="ko-K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virtual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void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 )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"I'm your father."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Child : public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void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 )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"I'm your son."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4583" name="구부러진 연결선 4"/>
          <p:cNvCxnSpPr>
            <a:cxnSpLocks noChangeShapeType="1"/>
          </p:cNvCxnSpPr>
          <p:nvPr/>
        </p:nvCxnSpPr>
        <p:spPr bwMode="auto">
          <a:xfrm rot="5400000" flipH="1" flipV="1">
            <a:off x="632618" y="3818732"/>
            <a:ext cx="1846263" cy="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직사각형 5"/>
          <p:cNvSpPr>
            <a:spLocks noChangeArrowheads="1"/>
          </p:cNvSpPr>
          <p:nvPr/>
        </p:nvSpPr>
        <p:spPr bwMode="auto">
          <a:xfrm>
            <a:off x="1557338" y="3551238"/>
            <a:ext cx="1719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ko-KR">
                <a:solidFill>
                  <a:srgbClr val="C00000"/>
                </a:solidFill>
              </a:rPr>
              <a:t>overriding</a:t>
            </a:r>
            <a:endParaRPr lang="ko-KR" altLang="en-US">
              <a:solidFill>
                <a:srgbClr val="C00000"/>
              </a:solidFill>
            </a:endParaRPr>
          </a:p>
        </p:txBody>
      </p:sp>
      <p:grpSp>
        <p:nvGrpSpPr>
          <p:cNvPr id="2" name="그룹 6"/>
          <p:cNvGrpSpPr>
            <a:grpSpLocks/>
          </p:cNvGrpSpPr>
          <p:nvPr/>
        </p:nvGrpSpPr>
        <p:grpSpPr bwMode="auto">
          <a:xfrm>
            <a:off x="7013575" y="2563813"/>
            <a:ext cx="2203450" cy="625475"/>
            <a:chOff x="6777789" y="2310730"/>
            <a:chExt cx="2340221" cy="625097"/>
          </a:xfrm>
        </p:grpSpPr>
        <p:sp>
          <p:nvSpPr>
            <p:cNvPr id="53268" name="직사각형 7"/>
            <p:cNvSpPr>
              <a:spLocks noChangeArrowheads="1"/>
            </p:cNvSpPr>
            <p:nvPr/>
          </p:nvSpPr>
          <p:spPr bwMode="auto">
            <a:xfrm>
              <a:off x="7125939" y="2310730"/>
              <a:ext cx="18977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ko-KR" sz="1800">
                  <a:solidFill>
                    <a:srgbClr val="C00000"/>
                  </a:solidFill>
                </a:rPr>
                <a:t>Dynamic binding</a:t>
              </a:r>
              <a:endParaRPr lang="ko-KR" altLang="en-US" sz="1800">
                <a:solidFill>
                  <a:srgbClr val="C00000"/>
                </a:solidFill>
              </a:endParaRPr>
            </a:p>
          </p:txBody>
        </p:sp>
        <p:cxnSp>
          <p:nvCxnSpPr>
            <p:cNvPr id="53269" name="직선 화살표 연결선 8"/>
            <p:cNvCxnSpPr>
              <a:cxnSpLocks noChangeShapeType="1"/>
              <a:stCxn id="53268" idx="1"/>
            </p:cNvCxnSpPr>
            <p:nvPr/>
          </p:nvCxnSpPr>
          <p:spPr bwMode="auto">
            <a:xfrm rot="10800000">
              <a:off x="6777789" y="2495396"/>
              <a:ext cx="348150" cy="15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70" name="직사각형 14"/>
            <p:cNvSpPr>
              <a:spLocks noChangeArrowheads="1"/>
            </p:cNvSpPr>
            <p:nvPr/>
          </p:nvSpPr>
          <p:spPr bwMode="auto">
            <a:xfrm>
              <a:off x="7220265" y="2566267"/>
              <a:ext cx="1897745" cy="369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ko-KR" sz="1800">
                  <a:solidFill>
                    <a:srgbClr val="C00000"/>
                  </a:solidFill>
                </a:rPr>
                <a:t>(run-time binding)</a:t>
              </a:r>
              <a:endParaRPr lang="ko-KR" altLang="en-US" sz="180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2085975" y="2127250"/>
            <a:ext cx="2365375" cy="552450"/>
            <a:chOff x="6657475" y="2310730"/>
            <a:chExt cx="2366209" cy="552410"/>
          </a:xfrm>
        </p:grpSpPr>
        <p:sp>
          <p:nvSpPr>
            <p:cNvPr id="53266" name="직사각형 11"/>
            <p:cNvSpPr>
              <a:spLocks noChangeArrowheads="1"/>
            </p:cNvSpPr>
            <p:nvPr/>
          </p:nvSpPr>
          <p:spPr bwMode="auto">
            <a:xfrm>
              <a:off x="7125939" y="2310730"/>
              <a:ext cx="18977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ko-KR" sz="1800">
                  <a:solidFill>
                    <a:srgbClr val="C00000"/>
                  </a:solidFill>
                </a:rPr>
                <a:t>virtual function</a:t>
              </a:r>
              <a:endParaRPr lang="ko-KR" altLang="en-US" sz="1800">
                <a:solidFill>
                  <a:srgbClr val="C00000"/>
                </a:solidFill>
              </a:endParaRPr>
            </a:p>
          </p:txBody>
        </p:sp>
        <p:cxnSp>
          <p:nvCxnSpPr>
            <p:cNvPr id="53267" name="직선 화살표 연결선 12"/>
            <p:cNvCxnSpPr>
              <a:cxnSpLocks noChangeShapeType="1"/>
              <a:stCxn id="53266" idx="1"/>
            </p:cNvCxnSpPr>
            <p:nvPr/>
          </p:nvCxnSpPr>
          <p:spPr bwMode="auto">
            <a:xfrm rot="10800000" flipV="1">
              <a:off x="6657475" y="2495396"/>
              <a:ext cx="468464" cy="3677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85800" y="1150938"/>
          <a:ext cx="6440488" cy="428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345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Child *child = new Child(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child-&gt;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 )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Parent *father = child;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father-&gt;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 )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delete child;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</a:t>
                      </a: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81888" y="3551238"/>
            <a:ext cx="12668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I'm your son.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I'm your son.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 dirty="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62438" y="4919663"/>
            <a:ext cx="48418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spcBef>
                <a:spcPts val="600"/>
              </a:spcBef>
              <a:buFont typeface="Wingdings" charset="2"/>
              <a:buChar char="u"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 Polymorphism  </a:t>
            </a:r>
            <a:r>
              <a:rPr kumimoji="1" lang="en-US" altLang="ko-KR" sz="1800">
                <a:latin typeface="Times New Roman" charset="0"/>
                <a:ea typeface="굴림" charset="-127"/>
                <a:sym typeface="Wingdings" charset="2"/>
              </a:rPr>
              <a:t></a:t>
            </a:r>
            <a:r>
              <a:rPr kumimoji="1" lang="en-US" altLang="ko-KR" sz="1600" b="1">
                <a:latin typeface="Times New Roman" charset="0"/>
                <a:ea typeface="굴림" charset="-127"/>
              </a:rPr>
              <a:t>  </a:t>
            </a:r>
            <a:r>
              <a:rPr kumimoji="1" lang="en-US" altLang="ko-KR" sz="1600">
                <a:latin typeface="Times New Roman" charset="0"/>
                <a:ea typeface="굴림" charset="-127"/>
              </a:rPr>
              <a:t>Ability to have many forms</a:t>
            </a:r>
          </a:p>
          <a:p>
            <a:pPr algn="l" eaLnBrk="1" latinLnBrk="0" hangingPunct="1">
              <a:spcBef>
                <a:spcPts val="600"/>
              </a:spcBef>
              <a:buFontTx/>
              <a:buNone/>
            </a:pPr>
            <a:r>
              <a:rPr kumimoji="1" lang="en-US" altLang="ko-KR" sz="1600" dirty="0">
                <a:latin typeface="Times New Roman" charset="0"/>
                <a:ea typeface="굴림" charset="-127"/>
              </a:rPr>
              <a:t>     -  Objects with different internal structures can share </a:t>
            </a:r>
          </a:p>
          <a:p>
            <a:pPr algn="l" eaLnBrk="1" latinLnBrk="0" hangingPunct="1">
              <a:spcBef>
                <a:spcPts val="600"/>
              </a:spcBef>
              <a:buFontTx/>
              <a:buNone/>
            </a:pPr>
            <a:r>
              <a:rPr kumimoji="1" lang="en-US" altLang="ko-KR" sz="1600" dirty="0">
                <a:latin typeface="Times New Roman" charset="0"/>
                <a:ea typeface="굴림" charset="-127"/>
              </a:rPr>
              <a:t>        the same external interface</a:t>
            </a:r>
          </a:p>
          <a:p>
            <a:pPr algn="l" eaLnBrk="1" latinLnBrk="0" hangingPunct="1">
              <a:spcBef>
                <a:spcPts val="600"/>
              </a:spcBef>
              <a:buFontTx/>
              <a:buNone/>
            </a:pPr>
            <a:r>
              <a:rPr kumimoji="1" lang="en-US" altLang="ko-KR" sz="1600" dirty="0">
                <a:latin typeface="Times New Roman" charset="0"/>
                <a:ea typeface="굴림" charset="-127"/>
              </a:rPr>
              <a:t>     -  virtual function  and class derivation are  means to      </a:t>
            </a:r>
          </a:p>
          <a:p>
            <a:pPr algn="l" eaLnBrk="1" latinLnBrk="0" hangingPunct="1">
              <a:spcBef>
                <a:spcPts val="600"/>
              </a:spcBef>
              <a:buFontTx/>
              <a:buNone/>
            </a:pPr>
            <a:r>
              <a:rPr kumimoji="1" lang="en-US" altLang="ko-KR" sz="1600" dirty="0">
                <a:latin typeface="Times New Roman" charset="0"/>
                <a:ea typeface="굴림" charset="-127"/>
              </a:rPr>
              <a:t>         realize polymorphism</a:t>
            </a:r>
            <a:endParaRPr kumimoji="1" lang="ko-KR" altLang="en-US" sz="1600" b="1" dirty="0">
              <a:latin typeface="Times New Roman" charset="0"/>
              <a:ea typeface="굴림" charset="-12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71718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14" grpId="0"/>
      <p:bldP spid="15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Virtual and Non-Virtual Functions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85800" y="1139825"/>
          <a:ext cx="7772400" cy="355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2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954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virtual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void vpr( ) { cout &lt;&lt; ”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vpr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: parent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" &lt;&lt; endl;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void nv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( ) { cout &lt;&lt; ”n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vpr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: parent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" &lt;&lt; endl; }</a:t>
                      </a: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Child : public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void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vpr( )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{ cout &lt;&lt; ”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vpr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: child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" &lt;&lt; endl; }</a:t>
                      </a: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void nvpr( )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{ cout &lt;&lt; ”n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vpr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: child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" &lt;&lt; endl; }</a:t>
                      </a: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8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80063" y="3992563"/>
            <a:ext cx="32416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spcBef>
                <a:spcPts val="60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  <a:cs typeface="Times New Roman" charset="0"/>
              </a:rPr>
              <a:t>father.vpr()                 </a:t>
            </a: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  vpr:</a:t>
            </a:r>
            <a:r>
              <a: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 </a:t>
            </a: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parent</a:t>
            </a:r>
            <a:endParaRPr kumimoji="1" lang="en-US" altLang="ko-KR" sz="1600">
              <a:solidFill>
                <a:srgbClr val="FF000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spcBef>
                <a:spcPts val="60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  <a:cs typeface="Times New Roman" charset="0"/>
              </a:rPr>
              <a:t>father.nvpr()               </a:t>
            </a: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 nvpr: parent</a:t>
            </a:r>
            <a:endParaRPr kumimoji="1" lang="ko-KR" altLang="en-US" sz="1600">
              <a:solidFill>
                <a:srgbClr val="FF0000"/>
              </a:solidFill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95938" y="4592638"/>
            <a:ext cx="31607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spcBef>
                <a:spcPts val="600"/>
              </a:spcBef>
              <a:buFontTx/>
              <a:buNone/>
            </a:pPr>
            <a:r>
              <a:rPr kumimoji="1" lang="en-US" altLang="ko-KR" sz="1600" dirty="0" err="1">
                <a:latin typeface="Times New Roman" charset="0"/>
                <a:ea typeface="굴림" charset="-127"/>
                <a:cs typeface="Times New Roman" charset="0"/>
              </a:rPr>
              <a:t>son.vpr</a:t>
            </a:r>
            <a:r>
              <a:rPr kumimoji="1" lang="en-US" altLang="ko-KR" sz="1600" dirty="0">
                <a:latin typeface="Times New Roman" charset="0"/>
                <a:ea typeface="굴림" charset="-127"/>
                <a:cs typeface="Times New Roman" charset="0"/>
              </a:rPr>
              <a:t>()                      </a:t>
            </a:r>
            <a:r>
              <a:rPr kumimoji="1" lang="en-US" altLang="ko-KR" sz="1600" dirty="0">
                <a:solidFill>
                  <a:srgbClr val="FF000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 </a:t>
            </a:r>
            <a:r>
              <a:rPr kumimoji="1" lang="en-US" altLang="ko-KR" sz="1600" dirty="0" err="1">
                <a:solidFill>
                  <a:srgbClr val="FF000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vpr</a:t>
            </a:r>
            <a:r>
              <a:rPr kumimoji="1" lang="en-US" altLang="ko-KR" sz="1600" dirty="0">
                <a:solidFill>
                  <a:srgbClr val="FF000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: child</a:t>
            </a:r>
            <a:endParaRPr kumimoji="1" lang="en-US" altLang="ko-KR" sz="1600" dirty="0">
              <a:solidFill>
                <a:srgbClr val="FF000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spcBef>
                <a:spcPts val="600"/>
              </a:spcBef>
              <a:buFontTx/>
              <a:buNone/>
            </a:pPr>
            <a:r>
              <a:rPr kumimoji="1" lang="en-US" altLang="ko-KR" sz="1600" dirty="0" err="1">
                <a:latin typeface="Times New Roman" charset="0"/>
                <a:ea typeface="굴림" charset="-127"/>
                <a:cs typeface="Times New Roman" charset="0"/>
              </a:rPr>
              <a:t>son.nvpr</a:t>
            </a:r>
            <a:r>
              <a:rPr kumimoji="1" lang="en-US" altLang="ko-KR" sz="1600" dirty="0">
                <a:latin typeface="Times New Roman" charset="0"/>
                <a:ea typeface="굴림" charset="-127"/>
                <a:cs typeface="Times New Roman" charset="0"/>
              </a:rPr>
              <a:t>()                   </a:t>
            </a:r>
            <a:r>
              <a:rPr kumimoji="1" lang="en-US" altLang="ko-KR" sz="1600" dirty="0">
                <a:solidFill>
                  <a:srgbClr val="FF000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 </a:t>
            </a:r>
            <a:r>
              <a:rPr kumimoji="1" lang="en-US" altLang="ko-KR" sz="1600" dirty="0" err="1">
                <a:solidFill>
                  <a:srgbClr val="FF000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nvpr</a:t>
            </a:r>
            <a:r>
              <a:rPr kumimoji="1" lang="en-US" altLang="ko-KR" sz="1600" dirty="0">
                <a:solidFill>
                  <a:srgbClr val="FF000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: child</a:t>
            </a:r>
            <a:endParaRPr kumimoji="1" lang="ko-KR" altLang="en-US" sz="1600" dirty="0">
              <a:solidFill>
                <a:srgbClr val="FF0000"/>
              </a:solidFill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99113" y="5256213"/>
            <a:ext cx="3276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spcBef>
                <a:spcPts val="60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  <a:cs typeface="Times New Roman" charset="0"/>
              </a:rPr>
              <a:t>par_pt -&gt; vpr()           </a:t>
            </a:r>
            <a:r>
              <a:rPr kumimoji="1" lang="en-US" altLang="ko-KR" sz="1600"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 </a:t>
            </a: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 vpr: child</a:t>
            </a:r>
            <a:endParaRPr kumimoji="1" lang="en-US" altLang="ko-KR" sz="1600">
              <a:solidFill>
                <a:srgbClr val="FF000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spcBef>
                <a:spcPts val="60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  <a:cs typeface="Times New Roman" charset="0"/>
              </a:rPr>
              <a:t>par_pt -&gt; nvpr()          </a:t>
            </a: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 nvpr: parent</a:t>
            </a:r>
            <a:endParaRPr kumimoji="1" lang="ko-KR" altLang="en-US" sz="1600">
              <a:solidFill>
                <a:srgbClr val="FF0000"/>
              </a:solidFill>
              <a:latin typeface="Times New Roman" charset="0"/>
              <a:ea typeface="굴림" charset="-127"/>
              <a:cs typeface="Times New Roman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679450" y="1157288"/>
          <a:ext cx="7772400" cy="311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2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942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Parent father;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Child  son;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Parent *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par_pt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= &amp;son</a:t>
                      </a:r>
                    </a:p>
                  </a:txBody>
                  <a:tcPr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91751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Virtual Destructor (1/2) 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0800" y="1103313"/>
          <a:ext cx="9653587" cy="516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5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#include 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char* familyName;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Parent(char* _familyName)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familyName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=  new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char[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strlen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(_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familyName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)+1];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strcpy(familyName, _familyName);                                             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~Parent( )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"~Parent()"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delete familyName;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virtual void PrintName()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familyName &lt;&lt; ',';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</a:txBody>
                  <a:tcPr marL="91443" marR="91443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Child : public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char* 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Child(char* _familyName, char* _name)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  : Parent(_familyName)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name = new char[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strlen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(_name)+1];</a:t>
                      </a: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strcpy(name, _name);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~Child( )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"~Child()"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delete 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virtual void PrintName()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Parent::PrintName();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name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</a:txBody>
                  <a:tcPr marL="91443" marR="91443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Parent *parent = new Child("KIM", "JH");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Child *child = new Child("KIM", "HS");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parent-&gt;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child-&gt;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cout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endl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delete child;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cout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endl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delete parent;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3" marR="91443" marT="45710" marB="457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55" name="직사각형 4"/>
          <p:cNvSpPr>
            <a:spLocks noChangeArrowheads="1"/>
          </p:cNvSpPr>
          <p:nvPr/>
        </p:nvSpPr>
        <p:spPr bwMode="auto">
          <a:xfrm>
            <a:off x="7434263" y="4592638"/>
            <a:ext cx="12160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400">
                <a:cs typeface="Times New Roman" charset="0"/>
              </a:rPr>
              <a:t>result&gt;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400" dirty="0">
                <a:cs typeface="Times New Roman" charset="0"/>
              </a:rPr>
              <a:t>KIM,JH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400" dirty="0">
                <a:cs typeface="Times New Roman" charset="0"/>
              </a:rPr>
              <a:t>KIM,HS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endParaRPr lang="en-US" altLang="ko-KR" sz="1400" dirty="0">
              <a:cs typeface="Times New Roman" charset="0"/>
            </a:endParaRP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400" dirty="0">
                <a:cs typeface="Times New Roman" charset="0"/>
              </a:rPr>
              <a:t>~Child()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400" dirty="0">
                <a:cs typeface="Times New Roman" charset="0"/>
              </a:rPr>
              <a:t>~Parent()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endParaRPr lang="en-US" altLang="ko-KR" sz="1400" dirty="0">
              <a:cs typeface="Times New Roman" charset="0"/>
            </a:endParaRP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400" dirty="0">
                <a:cs typeface="Times New Roman" charset="0"/>
              </a:rPr>
              <a:t>~Parent()</a:t>
            </a:r>
          </a:p>
        </p:txBody>
      </p:sp>
      <p:grpSp>
        <p:nvGrpSpPr>
          <p:cNvPr id="2" name="그룹 23"/>
          <p:cNvGrpSpPr>
            <a:grpSpLocks/>
          </p:cNvGrpSpPr>
          <p:nvPr/>
        </p:nvGrpSpPr>
        <p:grpSpPr bwMode="auto">
          <a:xfrm>
            <a:off x="461963" y="2873375"/>
            <a:ext cx="6356350" cy="1503363"/>
            <a:chOff x="457200" y="2453087"/>
            <a:chExt cx="6356684" cy="1236597"/>
          </a:xfrm>
        </p:grpSpPr>
        <p:sp>
          <p:nvSpPr>
            <p:cNvPr id="57361" name="직사각형 13"/>
            <p:cNvSpPr>
              <a:spLocks noChangeArrowheads="1"/>
            </p:cNvSpPr>
            <p:nvPr/>
          </p:nvSpPr>
          <p:spPr bwMode="auto">
            <a:xfrm>
              <a:off x="457200" y="3408273"/>
              <a:ext cx="814136" cy="28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57362" name="직사각형 14"/>
            <p:cNvSpPr>
              <a:spLocks noChangeArrowheads="1"/>
            </p:cNvSpPr>
            <p:nvPr/>
          </p:nvSpPr>
          <p:spPr bwMode="auto">
            <a:xfrm>
              <a:off x="5999748" y="2526632"/>
              <a:ext cx="814136" cy="28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cxnSp>
          <p:nvCxnSpPr>
            <p:cNvPr id="57363" name="구부러진 연결선 16"/>
            <p:cNvCxnSpPr>
              <a:cxnSpLocks noChangeShapeType="1"/>
            </p:cNvCxnSpPr>
            <p:nvPr/>
          </p:nvCxnSpPr>
          <p:spPr bwMode="auto">
            <a:xfrm rot="10800000" flipV="1">
              <a:off x="864268" y="2453087"/>
              <a:ext cx="5135481" cy="1078818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64" name="직사각형 19"/>
            <p:cNvSpPr>
              <a:spLocks noChangeArrowheads="1"/>
            </p:cNvSpPr>
            <p:nvPr/>
          </p:nvSpPr>
          <p:spPr bwMode="auto">
            <a:xfrm>
              <a:off x="3128214" y="2975811"/>
              <a:ext cx="814136" cy="28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cxnSp>
          <p:nvCxnSpPr>
            <p:cNvPr id="57365" name="구부러진 연결선 16"/>
            <p:cNvCxnSpPr>
              <a:cxnSpLocks noChangeShapeType="1"/>
            </p:cNvCxnSpPr>
            <p:nvPr/>
          </p:nvCxnSpPr>
          <p:spPr bwMode="auto">
            <a:xfrm rot="10800000" flipV="1">
              <a:off x="3942350" y="2453089"/>
              <a:ext cx="2057398" cy="558767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30"/>
          <p:cNvGrpSpPr>
            <a:grpSpLocks/>
          </p:cNvGrpSpPr>
          <p:nvPr/>
        </p:nvGrpSpPr>
        <p:grpSpPr bwMode="auto">
          <a:xfrm>
            <a:off x="1143000" y="3346450"/>
            <a:ext cx="5743575" cy="1003300"/>
            <a:chOff x="1069967" y="2927139"/>
            <a:chExt cx="5743917" cy="1024755"/>
          </a:xfrm>
        </p:grpSpPr>
        <p:sp>
          <p:nvSpPr>
            <p:cNvPr id="57359" name="직사각형 26"/>
            <p:cNvSpPr>
              <a:spLocks noChangeArrowheads="1"/>
            </p:cNvSpPr>
            <p:nvPr/>
          </p:nvSpPr>
          <p:spPr bwMode="auto">
            <a:xfrm>
              <a:off x="5999748" y="2975811"/>
              <a:ext cx="814136" cy="28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cxnSp>
          <p:nvCxnSpPr>
            <p:cNvPr id="57360" name="구부러진 연결선 16"/>
            <p:cNvCxnSpPr>
              <a:cxnSpLocks noChangeShapeType="1"/>
            </p:cNvCxnSpPr>
            <p:nvPr/>
          </p:nvCxnSpPr>
          <p:spPr bwMode="auto">
            <a:xfrm rot="10800000" flipV="1">
              <a:off x="1069967" y="2927139"/>
              <a:ext cx="4862527" cy="1024755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658" name="오른쪽 화살표 33"/>
          <p:cNvSpPr>
            <a:spLocks noChangeArrowheads="1"/>
          </p:cNvSpPr>
          <p:nvPr/>
        </p:nvSpPr>
        <p:spPr bwMode="auto">
          <a:xfrm rot="2373697">
            <a:off x="7108825" y="2900363"/>
            <a:ext cx="681038" cy="6873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27659" name="직사각형 34"/>
          <p:cNvSpPr>
            <a:spLocks noChangeArrowheads="1"/>
          </p:cNvSpPr>
          <p:nvPr/>
        </p:nvSpPr>
        <p:spPr bwMode="auto">
          <a:xfrm>
            <a:off x="7434263" y="3476625"/>
            <a:ext cx="1619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ko-KR" sz="2000" dirty="0">
                <a:solidFill>
                  <a:srgbClr val="C00000"/>
                </a:solidFill>
              </a:rPr>
              <a:t>How to delete child’s name?</a:t>
            </a:r>
            <a:endParaRPr lang="ko-KR" altLang="en-US" sz="2000" dirty="0">
              <a:solidFill>
                <a:srgbClr val="C00000"/>
              </a:solidFill>
            </a:endParaRPr>
          </a:p>
        </p:txBody>
      </p:sp>
      <p:cxnSp>
        <p:nvCxnSpPr>
          <p:cNvPr id="57356" name="직선 연결선 18"/>
          <p:cNvCxnSpPr>
            <a:cxnSpLocks noChangeShapeType="1"/>
          </p:cNvCxnSpPr>
          <p:nvPr/>
        </p:nvCxnSpPr>
        <p:spPr bwMode="auto">
          <a:xfrm rot="5400000">
            <a:off x="704057" y="3204369"/>
            <a:ext cx="4005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7" name="직선 연결선 21"/>
          <p:cNvCxnSpPr>
            <a:cxnSpLocks noChangeShapeType="1"/>
          </p:cNvCxnSpPr>
          <p:nvPr/>
        </p:nvCxnSpPr>
        <p:spPr bwMode="auto">
          <a:xfrm rot="5400000">
            <a:off x="3877469" y="3251994"/>
            <a:ext cx="4005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666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8" grpId="0" animBg="1"/>
      <p:bldP spid="27659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Virtual Destructor (2/2) 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60363" y="1198563"/>
          <a:ext cx="8936037" cy="491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3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#include 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char* familyName;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Parent(char* _familyName)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familyName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= new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char[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strlen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(_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familyName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)+1];</a:t>
                      </a: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strcpy(familyName, _familyName);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nn-NO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virtual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~Parent( )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"~Parent()"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delete familyName;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virtual void PrintName()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familyName &lt;&lt; ',';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</a:txBody>
                  <a:tcPr marL="91443" marR="91443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Child : public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char* 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Child(char* _familyName, char* _name) : Parent(_familyName)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name = new char[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strlen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(_name)+1];</a:t>
                      </a: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strcpy(name, _name);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~Child( )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"~Child()"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delete 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virtual void PrintName()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Parent::PrintName();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name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</a:txBody>
                  <a:tcPr marL="91443" marR="91443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Parent *parent = new Child("KIM", "JH");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Child *child = new Child("KIM", "HS");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parent-&gt;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child-&gt;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cout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endl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delete child;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cout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endl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delete parent;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3" marR="91443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679" name="직사각형 4"/>
          <p:cNvSpPr>
            <a:spLocks noChangeArrowheads="1"/>
          </p:cNvSpPr>
          <p:nvPr/>
        </p:nvSpPr>
        <p:spPr bwMode="auto">
          <a:xfrm>
            <a:off x="7391400" y="4324350"/>
            <a:ext cx="15986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400">
                <a:cs typeface="Times New Roman" charset="0"/>
              </a:rPr>
              <a:t>result&gt;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400" dirty="0">
                <a:cs typeface="Times New Roman" charset="0"/>
              </a:rPr>
              <a:t>KIM,JH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400" dirty="0">
                <a:cs typeface="Times New Roman" charset="0"/>
              </a:rPr>
              <a:t>KIM,HS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endParaRPr lang="en-US" altLang="ko-KR" sz="1400" dirty="0">
              <a:cs typeface="Times New Roman" charset="0"/>
            </a:endParaRP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400" dirty="0">
                <a:cs typeface="Times New Roman" charset="0"/>
              </a:rPr>
              <a:t>~Child()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400" dirty="0">
                <a:cs typeface="Times New Roman" charset="0"/>
              </a:rPr>
              <a:t>~Parent()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endParaRPr lang="en-US" altLang="ko-KR" sz="1400" dirty="0">
              <a:cs typeface="Times New Roman" charset="0"/>
            </a:endParaRP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400" dirty="0">
                <a:cs typeface="Times New Roman" charset="0"/>
              </a:rPr>
              <a:t>~Child()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en-US" altLang="ko-KR" sz="1400" dirty="0">
                <a:cs typeface="Times New Roman" charset="0"/>
              </a:rPr>
              <a:t>~Parent()</a:t>
            </a:r>
          </a:p>
        </p:txBody>
      </p:sp>
      <p:cxnSp>
        <p:nvCxnSpPr>
          <p:cNvPr id="59400" name="직선 연결선 6"/>
          <p:cNvCxnSpPr>
            <a:cxnSpLocks noChangeShapeType="1"/>
          </p:cNvCxnSpPr>
          <p:nvPr/>
        </p:nvCxnSpPr>
        <p:spPr bwMode="auto">
          <a:xfrm rot="5400000">
            <a:off x="1197768" y="3240882"/>
            <a:ext cx="40052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1" name="직선 연결선 8"/>
          <p:cNvCxnSpPr>
            <a:cxnSpLocks noChangeShapeType="1"/>
          </p:cNvCxnSpPr>
          <p:nvPr/>
        </p:nvCxnSpPr>
        <p:spPr bwMode="auto">
          <a:xfrm rot="5400000">
            <a:off x="3864768" y="3240882"/>
            <a:ext cx="40052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701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250" y="2971800"/>
            <a:ext cx="8156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Template: Function and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134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994002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Template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3200400"/>
          </a:xfrm>
        </p:spPr>
        <p:txBody>
          <a:bodyPr/>
          <a:lstStyle/>
          <a:p>
            <a:r>
              <a:rPr lang="en-US" dirty="0"/>
              <a:t>Useful, but what about min of two doubles?</a:t>
            </a:r>
          </a:p>
          <a:p>
            <a:pPr lvl="1"/>
            <a:r>
              <a:rPr lang="en-US" dirty="0"/>
              <a:t>C-style answer: double </a:t>
            </a:r>
            <a:r>
              <a:rPr lang="en-US" dirty="0" err="1"/>
              <a:t>doubleMin</a:t>
            </a:r>
            <a:r>
              <a:rPr lang="en-US" dirty="0"/>
              <a:t>(double a, double b)</a:t>
            </a:r>
          </a:p>
          <a:p>
            <a:pPr lvl="1"/>
            <a:endParaRPr lang="en-US" dirty="0"/>
          </a:p>
          <a:p>
            <a:r>
              <a:rPr lang="en-US" dirty="0"/>
              <a:t>Function template is a mechanism that enables this</a:t>
            </a:r>
          </a:p>
          <a:p>
            <a:pPr lvl="1"/>
            <a:r>
              <a:rPr lang="en-US" dirty="0"/>
              <a:t>Produces a generic function for an arbitrary type 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295400"/>
            <a:ext cx="8864600" cy="97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4940300"/>
            <a:ext cx="8801100" cy="1549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202669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Template (2)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5" y="3733800"/>
            <a:ext cx="8496300" cy="125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05" y="1219200"/>
            <a:ext cx="8801100" cy="1549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3861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Overloading vs. Function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114800" cy="5181600"/>
          </a:xfrm>
        </p:spPr>
        <p:txBody>
          <a:bodyPr/>
          <a:lstStyle/>
          <a:p>
            <a:r>
              <a:rPr lang="en-US" sz="2400" dirty="0"/>
              <a:t>Function overloading</a:t>
            </a:r>
          </a:p>
          <a:p>
            <a:pPr lvl="1"/>
            <a:r>
              <a:rPr lang="en-US" sz="2000" dirty="0"/>
              <a:t>Same function name, but different function prototypes</a:t>
            </a:r>
          </a:p>
          <a:p>
            <a:pPr lvl="1"/>
            <a:r>
              <a:rPr lang="en-US" sz="2000" dirty="0"/>
              <a:t>These functions do not have to have the same code</a:t>
            </a:r>
          </a:p>
          <a:p>
            <a:pPr lvl="1"/>
            <a:r>
              <a:rPr lang="en-US" sz="2000" dirty="0"/>
              <a:t>Does not help in code reuse, but helps in having a consistent name</a:t>
            </a:r>
          </a:p>
          <a:p>
            <a:pPr lvl="1"/>
            <a:endParaRPr lang="en-US" sz="2000" dirty="0"/>
          </a:p>
          <a:p>
            <a:r>
              <a:rPr lang="en-US" sz="2400" dirty="0"/>
              <a:t>Function template</a:t>
            </a:r>
          </a:p>
          <a:p>
            <a:pPr lvl="1"/>
            <a:r>
              <a:rPr lang="en-US" sz="2000" dirty="0"/>
              <a:t>Same code piece, which applies to only different types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137</a:t>
            </a:fld>
            <a:endParaRPr lang="en-US" altLang="ko-K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29200" y="1240708"/>
            <a:ext cx="3794125" cy="437658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>
              <a:buClr>
                <a:srgbClr val="F8F8F8"/>
              </a:buClr>
              <a:buSzPct val="75000"/>
            </a:pPr>
            <a:r>
              <a:rPr lang="nn-NO" altLang="ko-KR" sz="1200" b="1" dirty="0">
                <a:latin typeface="Courier New" charset="0"/>
                <a:cs typeface="Courier New" charset="0"/>
              </a:rPr>
              <a:t>#</a:t>
            </a:r>
            <a:r>
              <a:rPr lang="nn-NO" altLang="ko-KR" sz="1200" b="1" dirty="0" err="1">
                <a:latin typeface="Courier New" charset="0"/>
                <a:cs typeface="Courier New" charset="0"/>
              </a:rPr>
              <a:t>include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&lt;</a:t>
            </a:r>
            <a:r>
              <a:rPr lang="nn-NO" altLang="ko-KR" sz="1200" b="1" dirty="0" err="1">
                <a:latin typeface="Courier New" charset="0"/>
                <a:cs typeface="Courier New" charset="0"/>
              </a:rPr>
              <a:t>iostream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&gt;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200" b="1" dirty="0" err="1">
                <a:latin typeface="Courier New" charset="0"/>
                <a:cs typeface="Courier New" charset="0"/>
              </a:rPr>
              <a:t>using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200" b="1" dirty="0" err="1">
                <a:latin typeface="Courier New" charset="0"/>
                <a:cs typeface="Courier New" charset="0"/>
              </a:rPr>
              <a:t>namespace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200" b="1" dirty="0" err="1">
                <a:latin typeface="Courier New" charset="0"/>
                <a:cs typeface="Courier New" charset="0"/>
              </a:rPr>
              <a:t>std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;</a:t>
            </a:r>
          </a:p>
          <a:p>
            <a:pPr algn="l">
              <a:buClr>
                <a:srgbClr val="F8F8F8"/>
              </a:buClr>
              <a:buSzPct val="75000"/>
            </a:pPr>
            <a:endParaRPr lang="nn-NO" altLang="ko-KR" sz="1200" b="1" dirty="0">
              <a:latin typeface="Courier New" charset="0"/>
              <a:cs typeface="Courier New" charset="0"/>
            </a:endParaRP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2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200" b="1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abs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(</a:t>
            </a:r>
            <a:r>
              <a:rPr lang="nn-NO" altLang="ko-KR" sz="12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 n) {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2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200" b="1" dirty="0" err="1">
                <a:latin typeface="Courier New" charset="0"/>
                <a:cs typeface="Courier New" charset="0"/>
              </a:rPr>
              <a:t>return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 n &gt;= 0 ? n : -n;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200" b="1" dirty="0">
                <a:latin typeface="Courier New" charset="0"/>
                <a:cs typeface="Courier New" charset="0"/>
              </a:rPr>
              <a:t>}</a:t>
            </a:r>
          </a:p>
          <a:p>
            <a:pPr algn="l">
              <a:buClr>
                <a:srgbClr val="F8F8F8"/>
              </a:buClr>
              <a:buSzPct val="75000"/>
            </a:pPr>
            <a:endParaRPr lang="nn-NO" altLang="ko-KR" sz="1200" b="1" dirty="0">
              <a:latin typeface="Courier New" charset="0"/>
              <a:cs typeface="Courier New" charset="0"/>
            </a:endParaRP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200" b="1" dirty="0">
                <a:latin typeface="Courier New" charset="0"/>
                <a:cs typeface="Courier New" charset="0"/>
              </a:rPr>
              <a:t>double </a:t>
            </a:r>
            <a:r>
              <a:rPr lang="nn-NO" altLang="ko-KR" sz="1200" b="1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abs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(double n) {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2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200" b="1" dirty="0" err="1">
                <a:latin typeface="Courier New" charset="0"/>
                <a:cs typeface="Courier New" charset="0"/>
              </a:rPr>
              <a:t>return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 (n &gt;= 0 ? n : -n);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200" b="1" dirty="0">
                <a:latin typeface="Courier New" charset="0"/>
                <a:cs typeface="Courier New" charset="0"/>
              </a:rPr>
              <a:t>}</a:t>
            </a:r>
          </a:p>
          <a:p>
            <a:pPr algn="l">
              <a:buClr>
                <a:srgbClr val="F8F8F8"/>
              </a:buClr>
              <a:buSzPct val="75000"/>
            </a:pPr>
            <a:endParaRPr lang="nn-NO" altLang="ko-KR" sz="1200" b="1" dirty="0">
              <a:latin typeface="Courier New" charset="0"/>
              <a:cs typeface="Courier New" charset="0"/>
            </a:endParaRP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2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200" b="1" dirty="0" err="1">
                <a:latin typeface="Courier New" charset="0"/>
                <a:cs typeface="Courier New" charset="0"/>
              </a:rPr>
              <a:t>main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( ) {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2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200" b="1" dirty="0" err="1">
                <a:latin typeface="Courier New" charset="0"/>
                <a:cs typeface="Courier New" charset="0"/>
              </a:rPr>
              <a:t>cout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 &lt;&lt; </a:t>
            </a:r>
            <a:r>
              <a:rPr lang="en-US" altLang="ko-KR" sz="1200" b="1" dirty="0">
                <a:latin typeface="Courier New" charset="0"/>
                <a:cs typeface="Courier New" charset="0"/>
              </a:rPr>
              <a:t>“absolute value of ” &lt;&lt; -123;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en-US" altLang="ko-KR" sz="1200" b="1" dirty="0">
                <a:latin typeface="Courier New" charset="0"/>
                <a:cs typeface="Courier New" charset="0"/>
              </a:rPr>
              <a:t>    </a:t>
            </a:r>
            <a:r>
              <a:rPr lang="en-US" altLang="ko-KR" sz="1200" b="1" dirty="0" err="1">
                <a:latin typeface="Courier New" charset="0"/>
                <a:cs typeface="Courier New" charset="0"/>
              </a:rPr>
              <a:t>cout</a:t>
            </a:r>
            <a:r>
              <a:rPr lang="en-US" altLang="ko-KR" sz="1200" b="1" dirty="0">
                <a:latin typeface="Courier New" charset="0"/>
                <a:cs typeface="Courier New" charset="0"/>
              </a:rPr>
              <a:t> &lt;&lt; “ = ” &lt;&lt; </a:t>
            </a:r>
            <a:r>
              <a:rPr lang="en-US" altLang="ko-KR" sz="1200" b="1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abs</a:t>
            </a:r>
            <a:r>
              <a:rPr lang="en-US" altLang="ko-KR" sz="1200" b="1" dirty="0">
                <a:latin typeface="Courier New" charset="0"/>
                <a:cs typeface="Courier New" charset="0"/>
              </a:rPr>
              <a:t>(-123) &lt;&lt; </a:t>
            </a:r>
            <a:r>
              <a:rPr lang="en-US" altLang="ko-KR" sz="1200" b="1" dirty="0" err="1">
                <a:latin typeface="Courier New" charset="0"/>
                <a:cs typeface="Courier New" charset="0"/>
              </a:rPr>
              <a:t>endl</a:t>
            </a:r>
            <a:r>
              <a:rPr lang="en-US" altLang="ko-KR" sz="1200" b="1" dirty="0">
                <a:latin typeface="Courier New" charset="0"/>
                <a:cs typeface="Courier New" charset="0"/>
              </a:rPr>
              <a:t>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2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200" b="1" dirty="0" err="1">
                <a:latin typeface="Courier New" charset="0"/>
                <a:cs typeface="Courier New" charset="0"/>
              </a:rPr>
              <a:t>cout</a:t>
            </a:r>
            <a:r>
              <a:rPr lang="nn-NO" altLang="ko-KR" sz="1200" b="1" dirty="0">
                <a:latin typeface="Courier New" charset="0"/>
                <a:cs typeface="Courier New" charset="0"/>
              </a:rPr>
              <a:t> &lt;&lt; </a:t>
            </a:r>
            <a:r>
              <a:rPr lang="en-US" altLang="ko-KR" sz="1200" b="1" dirty="0">
                <a:latin typeface="Courier New" charset="0"/>
                <a:cs typeface="Courier New" charset="0"/>
              </a:rPr>
              <a:t>“absolute value of ” &lt;&lt; -1.23;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en-US" altLang="ko-KR" sz="1200" b="1" dirty="0">
                <a:latin typeface="Courier New" charset="0"/>
                <a:cs typeface="Courier New" charset="0"/>
              </a:rPr>
              <a:t>    </a:t>
            </a:r>
            <a:r>
              <a:rPr lang="en-US" altLang="ko-KR" sz="1200" b="1" dirty="0" err="1">
                <a:latin typeface="Courier New" charset="0"/>
                <a:cs typeface="Courier New" charset="0"/>
              </a:rPr>
              <a:t>cout</a:t>
            </a:r>
            <a:r>
              <a:rPr lang="en-US" altLang="ko-KR" sz="1200" b="1" dirty="0">
                <a:latin typeface="Courier New" charset="0"/>
                <a:cs typeface="Courier New" charset="0"/>
              </a:rPr>
              <a:t> &lt;&lt; “ = ” &lt;&lt; </a:t>
            </a:r>
            <a:r>
              <a:rPr lang="en-US" altLang="ko-KR" sz="1200" b="1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abs</a:t>
            </a:r>
            <a:r>
              <a:rPr lang="en-US" altLang="ko-KR" sz="1200" b="1" dirty="0">
                <a:latin typeface="Courier New" charset="0"/>
                <a:cs typeface="Courier New" charset="0"/>
              </a:rPr>
              <a:t>(-1.23) &lt;&lt; </a:t>
            </a:r>
            <a:r>
              <a:rPr lang="en-US" altLang="ko-KR" sz="1200" b="1" dirty="0" err="1">
                <a:latin typeface="Courier New" charset="0"/>
                <a:cs typeface="Courier New" charset="0"/>
              </a:rPr>
              <a:t>endl</a:t>
            </a:r>
            <a:r>
              <a:rPr lang="en-US" altLang="ko-KR" sz="1200" b="1" dirty="0">
                <a:latin typeface="Courier New" charset="0"/>
                <a:cs typeface="Courier New" charset="0"/>
              </a:rPr>
              <a:t>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en-US" altLang="ko-KR" sz="1200" b="1" dirty="0">
                <a:latin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295312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Template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1143000"/>
          </a:xfrm>
        </p:spPr>
        <p:txBody>
          <a:bodyPr/>
          <a:lstStyle/>
          <a:p>
            <a:r>
              <a:rPr lang="en-US" dirty="0"/>
              <a:t>In addition to function, we can define a generic template class</a:t>
            </a:r>
          </a:p>
          <a:p>
            <a:r>
              <a:rPr lang="en-US" dirty="0"/>
              <a:t>Example: </a:t>
            </a:r>
            <a:r>
              <a:rPr lang="en-US" dirty="0" err="1"/>
              <a:t>BasicVector</a:t>
            </a:r>
            <a:endParaRPr lang="en-US" dirty="0"/>
          </a:p>
          <a:p>
            <a:pPr lvl="1"/>
            <a:r>
              <a:rPr lang="en-US" dirty="0"/>
              <a:t>Stores a vector of elements</a:t>
            </a:r>
          </a:p>
          <a:p>
            <a:pPr lvl="1"/>
            <a:r>
              <a:rPr lang="en-US" dirty="0"/>
              <a:t>Can access </a:t>
            </a:r>
            <a:r>
              <a:rPr lang="en-US" dirty="0" err="1"/>
              <a:t>i-th</a:t>
            </a:r>
            <a:r>
              <a:rPr lang="en-US" dirty="0"/>
              <a:t> element using [] just like an array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505200"/>
            <a:ext cx="6115319" cy="2819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19486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Template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1143000"/>
          </a:xfrm>
        </p:spPr>
        <p:txBody>
          <a:bodyPr/>
          <a:lstStyle/>
          <a:p>
            <a:r>
              <a:rPr lang="en-US" dirty="0" err="1"/>
              <a:t>BasicVector</a:t>
            </a:r>
            <a:endParaRPr lang="en-US" dirty="0"/>
          </a:p>
          <a:p>
            <a:pPr lvl="1"/>
            <a:r>
              <a:rPr lang="en-US" dirty="0"/>
              <a:t>Constructor code?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to use?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2387379"/>
            <a:ext cx="7531100" cy="191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07" y="5021359"/>
            <a:ext cx="3733800" cy="128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919759"/>
            <a:ext cx="2540000" cy="1485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750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Class Declaration</a:t>
            </a:r>
            <a:endParaRPr lang="ko-KR" altLang="en-US" dirty="0"/>
          </a:p>
        </p:txBody>
      </p:sp>
      <p:sp>
        <p:nvSpPr>
          <p:cNvPr id="11268" name="직사각형 4"/>
          <p:cNvSpPr>
            <a:spLocks noChangeArrowheads="1"/>
          </p:cNvSpPr>
          <p:nvPr/>
        </p:nvSpPr>
        <p:spPr bwMode="auto">
          <a:xfrm>
            <a:off x="795338" y="1143000"/>
            <a:ext cx="6554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24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class_name</a:t>
            </a:r>
            <a:r>
              <a:rPr lang="en-US" altLang="ko-KR" sz="2400" i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instance_name1, instance_name2;</a:t>
            </a:r>
          </a:p>
        </p:txBody>
      </p:sp>
      <p:sp>
        <p:nvSpPr>
          <p:cNvPr id="11269" name="직사각형 5"/>
          <p:cNvSpPr>
            <a:spLocks noChangeArrowheads="1"/>
          </p:cNvSpPr>
          <p:nvPr/>
        </p:nvSpPr>
        <p:spPr bwMode="auto">
          <a:xfrm>
            <a:off x="1130300" y="1773238"/>
            <a:ext cx="400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800">
                <a:latin typeface="Times New Roman" charset="0"/>
                <a:cs typeface="Times New Roman" charset="0"/>
              </a:rPr>
              <a:t>C.f. </a:t>
            </a:r>
            <a:r>
              <a:rPr lang="en-US" altLang="ko-KR" sz="18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struct </a:t>
            </a:r>
            <a:r>
              <a:rPr lang="en-US" altLang="ko-KR" sz="1800" i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tag_name</a:t>
            </a:r>
            <a:r>
              <a:rPr lang="en-US" altLang="ko-KR" sz="18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ko-KR" sz="1800" i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struct_variable</a:t>
            </a:r>
            <a:r>
              <a:rPr lang="en-US" altLang="ko-KR" sz="18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, … ;</a:t>
            </a:r>
          </a:p>
        </p:txBody>
      </p:sp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4851400" y="3729038"/>
            <a:ext cx="1666875" cy="1725612"/>
            <a:chOff x="5158813" y="1903403"/>
            <a:chExt cx="1666222" cy="1725917"/>
          </a:xfrm>
        </p:grpSpPr>
        <p:sp>
          <p:nvSpPr>
            <p:cNvPr id="14371" name="직사각형 7"/>
            <p:cNvSpPr>
              <a:spLocks noChangeArrowheads="1"/>
            </p:cNvSpPr>
            <p:nvPr/>
          </p:nvSpPr>
          <p:spPr bwMode="auto">
            <a:xfrm>
              <a:off x="5308738" y="2056386"/>
              <a:ext cx="1505937" cy="15729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endParaRPr lang="en-US" altLang="ko-KR" sz="1600">
                <a:latin typeface="Times New Roman" charset="0"/>
              </a:endParaRPr>
            </a:p>
            <a:p>
              <a:pPr latinLnBrk="0">
                <a:spcBef>
                  <a:spcPct val="50000"/>
                </a:spcBef>
                <a:buFontTx/>
                <a:buNone/>
              </a:pPr>
              <a:endParaRPr lang="en-US" altLang="ko-KR" sz="1600">
                <a:latin typeface="Times New Roman" charset="0"/>
              </a:endParaRPr>
            </a:p>
          </p:txBody>
        </p:sp>
        <p:sp>
          <p:nvSpPr>
            <p:cNvPr id="7" name="직사각형 6"/>
            <p:cNvSpPr>
              <a:spLocks noChangeArrowheads="1"/>
            </p:cNvSpPr>
            <p:nvPr/>
          </p:nvSpPr>
          <p:spPr bwMode="auto">
            <a:xfrm>
              <a:off x="5158813" y="1903403"/>
              <a:ext cx="1666222" cy="33025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800" dirty="0">
                  <a:latin typeface="Times New Roman" panose="02020603050405020304" pitchFamily="18" charset="0"/>
                </a:rPr>
                <a:t>instance_name1</a:t>
              </a:r>
            </a:p>
          </p:txBody>
        </p:sp>
      </p:grpSp>
      <p:grpSp>
        <p:nvGrpSpPr>
          <p:cNvPr id="3" name="그룹 12"/>
          <p:cNvGrpSpPr>
            <a:grpSpLocks/>
          </p:cNvGrpSpPr>
          <p:nvPr/>
        </p:nvGrpSpPr>
        <p:grpSpPr bwMode="auto">
          <a:xfrm>
            <a:off x="6896100" y="2713038"/>
            <a:ext cx="1790700" cy="1725612"/>
            <a:chOff x="5158813" y="1903403"/>
            <a:chExt cx="1790807" cy="1725917"/>
          </a:xfrm>
        </p:grpSpPr>
        <p:sp>
          <p:nvSpPr>
            <p:cNvPr id="14369" name="직사각형 13"/>
            <p:cNvSpPr>
              <a:spLocks noChangeArrowheads="1"/>
            </p:cNvSpPr>
            <p:nvPr/>
          </p:nvSpPr>
          <p:spPr bwMode="auto">
            <a:xfrm>
              <a:off x="5308738" y="2056386"/>
              <a:ext cx="1505937" cy="15729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endParaRPr lang="en-US" altLang="ko-KR" sz="1600">
                <a:latin typeface="Times New Roman" charset="0"/>
              </a:endParaRPr>
            </a:p>
            <a:p>
              <a:pPr latinLnBrk="0">
                <a:spcBef>
                  <a:spcPct val="50000"/>
                </a:spcBef>
                <a:buFontTx/>
                <a:buNone/>
              </a:pPr>
              <a:endParaRPr lang="en-US" altLang="ko-KR" sz="1600">
                <a:latin typeface="Times New Roman" charset="0"/>
              </a:endParaRPr>
            </a:p>
          </p:txBody>
        </p:sp>
        <p:sp>
          <p:nvSpPr>
            <p:cNvPr id="15" name="직사각형 14"/>
            <p:cNvSpPr>
              <a:spLocks noChangeArrowheads="1"/>
            </p:cNvSpPr>
            <p:nvPr/>
          </p:nvSpPr>
          <p:spPr bwMode="auto">
            <a:xfrm>
              <a:off x="5158813" y="1903403"/>
              <a:ext cx="1790807" cy="33025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800" dirty="0">
                  <a:latin typeface="Times New Roman" panose="02020603050405020304" pitchFamily="18" charset="0"/>
                </a:rPr>
                <a:t>instance_name2</a:t>
              </a:r>
            </a:p>
          </p:txBody>
        </p:sp>
      </p:grpSp>
      <p:grpSp>
        <p:nvGrpSpPr>
          <p:cNvPr id="4" name="그룹 15"/>
          <p:cNvGrpSpPr>
            <a:grpSpLocks/>
          </p:cNvGrpSpPr>
          <p:nvPr/>
        </p:nvGrpSpPr>
        <p:grpSpPr bwMode="auto">
          <a:xfrm>
            <a:off x="2132013" y="2333625"/>
            <a:ext cx="1655762" cy="1725613"/>
            <a:chOff x="5158813" y="1903403"/>
            <a:chExt cx="1655862" cy="1725917"/>
          </a:xfrm>
        </p:grpSpPr>
        <p:sp>
          <p:nvSpPr>
            <p:cNvPr id="14367" name="직사각형 16"/>
            <p:cNvSpPr>
              <a:spLocks noChangeArrowheads="1"/>
            </p:cNvSpPr>
            <p:nvPr/>
          </p:nvSpPr>
          <p:spPr bwMode="auto">
            <a:xfrm>
              <a:off x="5308738" y="2056386"/>
              <a:ext cx="1505937" cy="15729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endParaRPr lang="en-US" altLang="ko-KR" sz="2000">
                <a:latin typeface="Times New Roman" charset="0"/>
              </a:endParaRPr>
            </a:p>
            <a:p>
              <a:pPr latinLnBrk="0">
                <a:spcBef>
                  <a:spcPct val="50000"/>
                </a:spcBef>
                <a:buFontTx/>
                <a:buNone/>
              </a:pPr>
              <a:endParaRPr lang="en-US" altLang="ko-KR" sz="2000">
                <a:latin typeface="Times New Roman" charset="0"/>
              </a:endParaRPr>
            </a:p>
          </p:txBody>
        </p:sp>
        <p:sp>
          <p:nvSpPr>
            <p:cNvPr id="18" name="직사각형 17"/>
            <p:cNvSpPr>
              <a:spLocks noChangeArrowheads="1"/>
            </p:cNvSpPr>
            <p:nvPr/>
          </p:nvSpPr>
          <p:spPr bwMode="auto">
            <a:xfrm>
              <a:off x="5158813" y="1903403"/>
              <a:ext cx="1506628" cy="33025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800" dirty="0" err="1">
                  <a:latin typeface="Times New Roman" panose="02020603050405020304" pitchFamily="18" charset="0"/>
                </a:rPr>
                <a:t>class_name</a:t>
              </a:r>
              <a:endParaRPr lang="en-US" altLang="ko-KR" sz="1800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273" name="Shape 19"/>
          <p:cNvCxnSpPr>
            <a:cxnSpLocks noChangeShapeType="1"/>
            <a:stCxn id="14367" idx="3"/>
            <a:endCxn id="15" idx="0"/>
          </p:cNvCxnSpPr>
          <p:nvPr/>
        </p:nvCxnSpPr>
        <p:spPr bwMode="auto">
          <a:xfrm flipV="1">
            <a:off x="3787775" y="2713038"/>
            <a:ext cx="3860800" cy="560387"/>
          </a:xfrm>
          <a:prstGeom prst="curvedConnector4">
            <a:avLst>
              <a:gd name="adj1" fmla="val 40245"/>
              <a:gd name="adj2" fmla="val 18119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Shape 22"/>
          <p:cNvCxnSpPr>
            <a:cxnSpLocks noChangeShapeType="1"/>
            <a:stCxn id="14367" idx="3"/>
            <a:endCxn id="7" idx="0"/>
          </p:cNvCxnSpPr>
          <p:nvPr/>
        </p:nvCxnSpPr>
        <p:spPr bwMode="auto">
          <a:xfrm>
            <a:off x="3787775" y="3273425"/>
            <a:ext cx="1817688" cy="45561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그룹 34"/>
          <p:cNvGrpSpPr>
            <a:grpSpLocks/>
          </p:cNvGrpSpPr>
          <p:nvPr/>
        </p:nvGrpSpPr>
        <p:grpSpPr bwMode="auto">
          <a:xfrm>
            <a:off x="2478088" y="4197350"/>
            <a:ext cx="1041400" cy="762000"/>
            <a:chOff x="6895326" y="1585843"/>
            <a:chExt cx="1040789" cy="761431"/>
          </a:xfrm>
        </p:grpSpPr>
        <p:sp>
          <p:nvSpPr>
            <p:cNvPr id="14365" name="직사각형 30"/>
            <p:cNvSpPr>
              <a:spLocks noChangeArrowheads="1"/>
            </p:cNvSpPr>
            <p:nvPr/>
          </p:nvSpPr>
          <p:spPr bwMode="auto">
            <a:xfrm>
              <a:off x="6895326" y="1585843"/>
              <a:ext cx="1040789" cy="7614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grpSp>
          <p:nvGrpSpPr>
            <p:cNvPr id="6" name="그룹 29"/>
            <p:cNvGrpSpPr/>
            <p:nvPr/>
          </p:nvGrpSpPr>
          <p:grpSpPr>
            <a:xfrm>
              <a:off x="6984356" y="1642405"/>
              <a:ext cx="895197" cy="648309"/>
              <a:chOff x="6145721" y="1652187"/>
              <a:chExt cx="895197" cy="648309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6" name="Picture 2" descr="C:\Documents and Settings\anonym0us\Local Settings\Temporary Internet Files\Content.IE5\Z3SBFSXK\MCj04175280000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6145721" y="1652187"/>
                <a:ext cx="895197" cy="64830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/>
            </p:spPr>
          </p:pic>
          <p:sp>
            <p:nvSpPr>
              <p:cNvPr id="29" name="타원 28"/>
              <p:cNvSpPr/>
              <p:nvPr/>
            </p:nvSpPr>
            <p:spPr bwMode="auto">
              <a:xfrm>
                <a:off x="6287950" y="1809946"/>
                <a:ext cx="256875" cy="11642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그룹 31"/>
          <p:cNvGrpSpPr>
            <a:grpSpLocks/>
          </p:cNvGrpSpPr>
          <p:nvPr/>
        </p:nvGrpSpPr>
        <p:grpSpPr bwMode="auto">
          <a:xfrm>
            <a:off x="7350125" y="4541838"/>
            <a:ext cx="895350" cy="649287"/>
            <a:chOff x="6145721" y="1652187"/>
            <a:chExt cx="895197" cy="648309"/>
          </a:xfrm>
        </p:grpSpPr>
        <p:pic>
          <p:nvPicPr>
            <p:cNvPr id="33" name="Picture 2" descr="C:\Documents and Settings\anonym0us\Local Settings\Temporary Internet Files\Content.IE5\Z3SBFSXK\MCj04175280000[1].wmf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</a:blip>
            <a:srcRect/>
            <a:stretch>
              <a:fillRect/>
            </a:stretch>
          </p:blipFill>
          <p:spPr bwMode="auto">
            <a:xfrm>
              <a:off x="6145721" y="1652187"/>
              <a:ext cx="895197" cy="64830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sp>
          <p:nvSpPr>
            <p:cNvPr id="34" name="타원 33"/>
            <p:cNvSpPr/>
            <p:nvPr/>
          </p:nvSpPr>
          <p:spPr bwMode="auto">
            <a:xfrm>
              <a:off x="6287950" y="1809946"/>
              <a:ext cx="256875" cy="11642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그룹 35"/>
          <p:cNvGrpSpPr>
            <a:grpSpLocks/>
          </p:cNvGrpSpPr>
          <p:nvPr/>
        </p:nvGrpSpPr>
        <p:grpSpPr bwMode="auto">
          <a:xfrm>
            <a:off x="5307013" y="5562600"/>
            <a:ext cx="895350" cy="649288"/>
            <a:chOff x="6145721" y="1652187"/>
            <a:chExt cx="895197" cy="648309"/>
          </a:xfrm>
        </p:grpSpPr>
        <p:pic>
          <p:nvPicPr>
            <p:cNvPr id="37" name="Picture 2" descr="C:\Documents and Settings\anonym0us\Local Settings\Temporary Internet Files\Content.IE5\Z3SBFSXK\MCj04175280000[1].wmf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</a:blip>
            <a:srcRect/>
            <a:stretch>
              <a:fillRect/>
            </a:stretch>
          </p:blipFill>
          <p:spPr bwMode="auto">
            <a:xfrm>
              <a:off x="6145721" y="1652187"/>
              <a:ext cx="895197" cy="64830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</p:pic>
        <p:sp>
          <p:nvSpPr>
            <p:cNvPr id="38" name="타원 37"/>
            <p:cNvSpPr/>
            <p:nvPr/>
          </p:nvSpPr>
          <p:spPr bwMode="auto">
            <a:xfrm>
              <a:off x="6287950" y="1809946"/>
              <a:ext cx="256875" cy="11642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1278" name="TextBox 27"/>
          <p:cNvSpPr txBox="1">
            <a:spLocks noChangeArrowheads="1"/>
          </p:cNvSpPr>
          <p:nvPr/>
        </p:nvSpPr>
        <p:spPr bwMode="auto">
          <a:xfrm>
            <a:off x="3962400" y="2665413"/>
            <a:ext cx="1541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instantiation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92350" y="3421063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methods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92350" y="2865438"/>
            <a:ext cx="1017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variables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053013" y="4816475"/>
            <a:ext cx="96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methods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10637" y="4260850"/>
            <a:ext cx="101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 dirty="0">
                <a:latin typeface="Times New Roman" charset="0"/>
                <a:ea typeface="굴림" charset="-127"/>
              </a:rPr>
              <a:t>variables</a:t>
            </a:r>
            <a:endParaRPr kumimoji="1" lang="ko-KR" altLang="en-US" sz="1800" dirty="0">
              <a:latin typeface="Times New Roman" charset="0"/>
              <a:ea typeface="굴림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75488" y="3821113"/>
            <a:ext cx="96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methods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075488" y="3265488"/>
            <a:ext cx="101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variables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25836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8" grpId="0"/>
      <p:bldP spid="30" grpId="0"/>
      <p:bldP spid="31" grpId="0"/>
      <p:bldP spid="32" grpId="0"/>
      <p:bldP spid="35" grpId="0"/>
      <p:bldP spid="36" grpId="0"/>
      <p:bldP spid="39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Template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1143000"/>
          </a:xfrm>
        </p:spPr>
        <p:txBody>
          <a:bodyPr/>
          <a:lstStyle/>
          <a:p>
            <a:r>
              <a:rPr lang="en-US" dirty="0"/>
              <a:t>The actual argument in the instantiation of a class template can itself be a templated type</a:t>
            </a:r>
          </a:p>
          <a:p>
            <a:r>
              <a:rPr lang="en-US" dirty="0"/>
              <a:t>Example: </a:t>
            </a:r>
            <a:r>
              <a:rPr lang="en-US" dirty="0" err="1"/>
              <a:t>Twodimensional</a:t>
            </a:r>
            <a:r>
              <a:rPr lang="en-US" dirty="0"/>
              <a:t> array of </a:t>
            </a:r>
            <a:r>
              <a:rPr lang="en-US" dirty="0" err="1"/>
              <a:t>int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BasicVector</a:t>
            </a:r>
            <a:r>
              <a:rPr lang="en-US" dirty="0"/>
              <a:t> consisting of 5 elements, each of which is a </a:t>
            </a:r>
            <a:r>
              <a:rPr lang="en-US" dirty="0" err="1"/>
              <a:t>BasicVector</a:t>
            </a:r>
            <a:r>
              <a:rPr lang="en-US" dirty="0"/>
              <a:t> consisting of 10 integers</a:t>
            </a:r>
          </a:p>
          <a:p>
            <a:pPr lvl="1"/>
            <a:r>
              <a:rPr lang="en-US" dirty="0"/>
              <a:t>In other words, 5 by 10 matrix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806700"/>
            <a:ext cx="7505700" cy="1244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676393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4947" y="2971800"/>
            <a:ext cx="3074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Exceptions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141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82292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Exceptions: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1143000"/>
          </a:xfrm>
        </p:spPr>
        <p:txBody>
          <a:bodyPr/>
          <a:lstStyle/>
          <a:p>
            <a:r>
              <a:rPr lang="en-US" dirty="0"/>
              <a:t>Exception</a:t>
            </a:r>
          </a:p>
          <a:p>
            <a:pPr lvl="1"/>
            <a:r>
              <a:rPr lang="en-US" dirty="0"/>
              <a:t>Unexpected event, e.g., divide by zero</a:t>
            </a:r>
          </a:p>
          <a:p>
            <a:pPr lvl="1"/>
            <a:r>
              <a:rPr lang="en-US" dirty="0"/>
              <a:t>Can be user-defined, e.g., input of </a:t>
            </a:r>
            <a:r>
              <a:rPr lang="en-US" dirty="0" err="1"/>
              <a:t>studentID</a:t>
            </a:r>
            <a:r>
              <a:rPr lang="en-US" dirty="0"/>
              <a:t> &gt; 1000</a:t>
            </a:r>
          </a:p>
          <a:p>
            <a:pPr lvl="1"/>
            <a:r>
              <a:rPr lang="en-US" dirty="0"/>
              <a:t>In C++, exception is said to be “thrown”</a:t>
            </a:r>
          </a:p>
          <a:p>
            <a:pPr lvl="1"/>
            <a:r>
              <a:rPr lang="en-US" dirty="0"/>
              <a:t>A thrown exception is said to be “caught” by other code (exception handler)</a:t>
            </a:r>
          </a:p>
          <a:p>
            <a:pPr lvl="1"/>
            <a:r>
              <a:rPr lang="en-US" dirty="0"/>
              <a:t>In C, we often check the value of a variable or the return value of a function, and if</a:t>
            </a:r>
            <a:r>
              <a:rPr lang="mr-IN" dirty="0"/>
              <a:t>…</a:t>
            </a:r>
            <a:r>
              <a:rPr lang="en-US" dirty="0"/>
              <a:t> else</a:t>
            </a:r>
            <a:r>
              <a:rPr lang="mr-IN" dirty="0"/>
              <a:t>…</a:t>
            </a:r>
            <a:r>
              <a:rPr lang="en-US" dirty="0"/>
              <a:t> handles exceptions</a:t>
            </a:r>
          </a:p>
          <a:p>
            <a:pPr lvl="2"/>
            <a:r>
              <a:rPr lang="en-US" dirty="0"/>
              <a:t>Dirty, inconvenient, hard to read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44243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Exception: Also a class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14" y="1524000"/>
            <a:ext cx="5778500" cy="18617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14" y="4534902"/>
            <a:ext cx="3601396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314" y="4568558"/>
            <a:ext cx="3802686" cy="12736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12" name="Straight Arrow Connector 11"/>
          <p:cNvCxnSpPr/>
          <p:nvPr/>
        </p:nvCxnSpPr>
        <p:spPr bwMode="auto">
          <a:xfrm flipH="1">
            <a:off x="2598114" y="3544302"/>
            <a:ext cx="1828800" cy="914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649164" y="3544302"/>
            <a:ext cx="2139950" cy="914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810638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Exception: Throwing and Catching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587500"/>
            <a:ext cx="8559800" cy="368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6799" y="5566717"/>
            <a:ext cx="521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ZeroDivide</a:t>
            </a:r>
            <a:r>
              <a:rPr lang="en-US" dirty="0"/>
              <a:t> “is a” </a:t>
            </a:r>
            <a:r>
              <a:rPr lang="en-US" dirty="0" err="1"/>
              <a:t>MathException</a:t>
            </a:r>
            <a:r>
              <a:rPr lang="en-US" dirty="0"/>
              <a:t>? Yes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915741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Example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145</a:t>
            </a:fld>
            <a:endParaRPr lang="en-US" altLang="ko-K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9437" y="1391734"/>
            <a:ext cx="7985125" cy="496135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#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include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&lt;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iostream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&gt;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 err="1">
                <a:latin typeface="Courier New" charset="0"/>
                <a:cs typeface="Courier New" charset="0"/>
              </a:rPr>
              <a:t>using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namespace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std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double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division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(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a,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b){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if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( b == 0 ) {   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throw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"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Division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by zero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condition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!";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}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return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(a/b);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}</a:t>
            </a:r>
          </a:p>
          <a:p>
            <a:pPr algn="l">
              <a:buClr>
                <a:srgbClr val="F8F8F8"/>
              </a:buClr>
              <a:buSzPct val="75000"/>
            </a:pPr>
            <a:endParaRPr lang="nn-NO" altLang="ko-KR" sz="1400" b="1" dirty="0">
              <a:latin typeface="Courier New" charset="0"/>
              <a:cs typeface="Courier New" charset="0"/>
            </a:endParaRP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main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() {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x = 50;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y = 0;   double z = 0; 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try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{   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      z =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division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(x, y);   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  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cout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&lt;&lt; z &lt;&lt;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endl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;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}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catch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(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const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char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*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msg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) {   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  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cerr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&lt;&lt;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msg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&lt;&lt;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endl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;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}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return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0;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}</a:t>
            </a:r>
            <a:endParaRPr lang="en-US" altLang="ko-KR" sz="1400" b="1" dirty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487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95" y="1026989"/>
            <a:ext cx="8686800" cy="3010894"/>
          </a:xfrm>
        </p:spPr>
        <p:txBody>
          <a:bodyPr/>
          <a:lstStyle/>
          <a:p>
            <a:r>
              <a:rPr lang="en-US" dirty="0"/>
              <a:t>In declaring a function, we should also specify the exceptions it might throw</a:t>
            </a:r>
          </a:p>
          <a:p>
            <a:pPr lvl="1"/>
            <a:r>
              <a:rPr lang="en-US" dirty="0"/>
              <a:t>Lets users know what to expect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Exceptions can be “passed through”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3200"/>
            <a:ext cx="6210300" cy="119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8872" y="3413780"/>
            <a:ext cx="5346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The function calculator (and any other functions it calls</a:t>
            </a:r>
            <a:r>
              <a:rPr lang="en-US" sz="1400">
                <a:solidFill>
                  <a:srgbClr val="FF0000"/>
                </a:solidFill>
              </a:rPr>
              <a:t>) </a:t>
            </a: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can throw two exceptions or exceptions derived from these types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728854"/>
            <a:ext cx="5981700" cy="184871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486461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Exception: Any Exception and No Exception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1295400"/>
            <a:ext cx="8166100" cy="1079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693431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Standard Exceptions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148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50" y="1481722"/>
            <a:ext cx="3898900" cy="49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5872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Example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149</a:t>
            </a:fld>
            <a:endParaRPr lang="en-US" altLang="ko-K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9437" y="1133206"/>
            <a:ext cx="7985125" cy="547842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#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include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&lt;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iostream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&gt;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#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include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&lt;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exception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&gt;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 err="1">
                <a:latin typeface="Courier New" charset="0"/>
                <a:cs typeface="Courier New" charset="0"/>
              </a:rPr>
              <a:t>using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namespace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std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;</a:t>
            </a:r>
          </a:p>
          <a:p>
            <a:pPr algn="l">
              <a:buClr>
                <a:srgbClr val="F8F8F8"/>
              </a:buClr>
              <a:buSzPct val="75000"/>
            </a:pPr>
            <a:endParaRPr lang="nn-NO" altLang="ko-KR" sz="1400" b="1" dirty="0">
              <a:latin typeface="Courier New" charset="0"/>
              <a:cs typeface="Courier New" charset="0"/>
            </a:endParaRP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 err="1">
                <a:latin typeface="Courier New" charset="0"/>
                <a:cs typeface="Courier New" charset="0"/>
              </a:rPr>
              <a:t>class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MyException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: public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exception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{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const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char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*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what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()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const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throw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(){   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return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"C++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Exception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";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}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}; </a:t>
            </a:r>
          </a:p>
          <a:p>
            <a:pPr algn="l">
              <a:buClr>
                <a:srgbClr val="F8F8F8"/>
              </a:buClr>
              <a:buSzPct val="75000"/>
            </a:pPr>
            <a:endParaRPr lang="nn-NO" altLang="ko-KR" sz="1400" b="1" dirty="0">
              <a:latin typeface="Courier New" charset="0"/>
              <a:cs typeface="Courier New" charset="0"/>
            </a:endParaRP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main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()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{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try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{   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throw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MyException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();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}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catch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(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MyException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&amp; e){   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std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::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cout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&lt;&lt; "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MyException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caught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" &lt;&lt;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std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::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endl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;   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 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std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::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cout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&lt;&lt;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e.what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() &lt;&lt;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std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::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endl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;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}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catch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(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std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::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exception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&amp; e){   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   //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Other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400" b="1" dirty="0" err="1">
                <a:latin typeface="Courier New" charset="0"/>
                <a:cs typeface="Courier New" charset="0"/>
              </a:rPr>
              <a:t>errors</a:t>
            </a:r>
            <a:r>
              <a:rPr lang="nn-NO" altLang="ko-KR" sz="1400" b="1" dirty="0">
                <a:latin typeface="Courier New" charset="0"/>
                <a:cs typeface="Courier New" charset="0"/>
              </a:rPr>
              <a:t>  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    }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400" b="1" dirty="0">
                <a:latin typeface="Courier New" charset="0"/>
                <a:cs typeface="Courier New" charset="0"/>
              </a:rPr>
              <a:t>}</a:t>
            </a:r>
            <a:endParaRPr lang="en-US" altLang="ko-KR" sz="1400" b="1" dirty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0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 Style Design (Procedural) (1/2)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3011" name="그룹 137"/>
          <p:cNvGrpSpPr>
            <a:grpSpLocks/>
          </p:cNvGrpSpPr>
          <p:nvPr/>
        </p:nvGrpSpPr>
        <p:grpSpPr bwMode="auto">
          <a:xfrm>
            <a:off x="173038" y="1404938"/>
            <a:ext cx="3916362" cy="4506912"/>
            <a:chOff x="74083" y="1411802"/>
            <a:chExt cx="3915834" cy="4506399"/>
          </a:xfrm>
        </p:grpSpPr>
        <p:sp>
          <p:nvSpPr>
            <p:cNvPr id="43036" name="TextBox 6"/>
            <p:cNvSpPr txBox="1">
              <a:spLocks noChangeArrowheads="1"/>
            </p:cNvSpPr>
            <p:nvPr/>
          </p:nvSpPr>
          <p:spPr bwMode="auto">
            <a:xfrm>
              <a:off x="1474601" y="1411802"/>
              <a:ext cx="10332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800" b="1">
                  <a:latin typeface="Times New Roman" charset="0"/>
                  <a:ea typeface="굴림" charset="-127"/>
                </a:rPr>
                <a:t>Bank</a:t>
              </a:r>
              <a:endParaRPr kumimoji="1" lang="ko-KR" altLang="en-US" sz="1800" b="1">
                <a:latin typeface="Times New Roman" charset="0"/>
                <a:ea typeface="굴림" charset="-127"/>
              </a:endParaRPr>
            </a:p>
          </p:txBody>
        </p:sp>
        <p:grpSp>
          <p:nvGrpSpPr>
            <p:cNvPr id="43037" name="그룹 134"/>
            <p:cNvGrpSpPr>
              <a:grpSpLocks/>
            </p:cNvGrpSpPr>
            <p:nvPr/>
          </p:nvGrpSpPr>
          <p:grpSpPr bwMode="auto">
            <a:xfrm>
              <a:off x="173566" y="1811912"/>
              <a:ext cx="3716867" cy="3916520"/>
              <a:chOff x="173566" y="1811912"/>
              <a:chExt cx="3716867" cy="3916520"/>
            </a:xfrm>
          </p:grpSpPr>
          <p:sp>
            <p:nvSpPr>
              <p:cNvPr id="43039" name="타원 125"/>
              <p:cNvSpPr>
                <a:spLocks noChangeArrowheads="1"/>
              </p:cNvSpPr>
              <p:nvPr/>
            </p:nvSpPr>
            <p:spPr bwMode="auto">
              <a:xfrm>
                <a:off x="173566" y="2150466"/>
                <a:ext cx="3716867" cy="3577966"/>
              </a:xfrm>
              <a:prstGeom prst="ellipse">
                <a:avLst/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endParaRPr lang="ko-KR" altLang="en-US" sz="2400">
                  <a:latin typeface="Times New Roman" charset="0"/>
                </a:endParaRPr>
              </a:p>
            </p:txBody>
          </p:sp>
          <p:sp>
            <p:nvSpPr>
              <p:cNvPr id="43040" name="직사각형 8"/>
              <p:cNvSpPr>
                <a:spLocks noChangeArrowheads="1"/>
              </p:cNvSpPr>
              <p:nvPr/>
            </p:nvSpPr>
            <p:spPr bwMode="auto">
              <a:xfrm>
                <a:off x="2507896" y="3428832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withdrawal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3041" name="직사각형 10"/>
              <p:cNvSpPr>
                <a:spLocks noChangeArrowheads="1"/>
              </p:cNvSpPr>
              <p:nvPr/>
            </p:nvSpPr>
            <p:spPr bwMode="auto">
              <a:xfrm>
                <a:off x="2376004" y="4142245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deposit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3042" name="직사각형 18"/>
              <p:cNvSpPr>
                <a:spLocks noChangeArrowheads="1"/>
              </p:cNvSpPr>
              <p:nvPr/>
            </p:nvSpPr>
            <p:spPr bwMode="auto">
              <a:xfrm>
                <a:off x="1646108" y="1811912"/>
                <a:ext cx="72167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400">
                    <a:latin typeface="Times New Roman" charset="0"/>
                  </a:rPr>
                  <a:t>Client</a:t>
                </a:r>
                <a:endParaRPr lang="ko-KR" altLang="en-US" sz="2400">
                  <a:latin typeface="Times New Roman" charset="0"/>
                </a:endParaRPr>
              </a:p>
            </p:txBody>
          </p:sp>
          <p:sp>
            <p:nvSpPr>
              <p:cNvPr id="43043" name="직사각형 19"/>
              <p:cNvSpPr>
                <a:spLocks noChangeArrowheads="1"/>
              </p:cNvSpPr>
              <p:nvPr/>
            </p:nvSpPr>
            <p:spPr bwMode="auto">
              <a:xfrm>
                <a:off x="685800" y="2831599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name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3044" name="직사각형 20"/>
              <p:cNvSpPr>
                <a:spLocks noChangeArrowheads="1"/>
              </p:cNvSpPr>
              <p:nvPr/>
            </p:nvSpPr>
            <p:spPr bwMode="auto">
              <a:xfrm>
                <a:off x="804779" y="3264401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telephone no.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3045" name="직사각형 21"/>
              <p:cNvSpPr>
                <a:spLocks noChangeArrowheads="1"/>
              </p:cNvSpPr>
              <p:nvPr/>
            </p:nvSpPr>
            <p:spPr bwMode="auto">
              <a:xfrm>
                <a:off x="685800" y="3711805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account no.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3046" name="직사각형 22"/>
              <p:cNvSpPr>
                <a:spLocks noChangeArrowheads="1"/>
              </p:cNvSpPr>
              <p:nvPr/>
            </p:nvSpPr>
            <p:spPr bwMode="auto">
              <a:xfrm>
                <a:off x="418887" y="4142245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password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3047" name="직사각형 23"/>
              <p:cNvSpPr>
                <a:spLocks noChangeArrowheads="1"/>
              </p:cNvSpPr>
              <p:nvPr/>
            </p:nvSpPr>
            <p:spPr bwMode="auto">
              <a:xfrm>
                <a:off x="804779" y="4558422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balance</a:t>
                </a:r>
                <a:endParaRPr lang="ko-KR" altLang="en-US" sz="1400">
                  <a:latin typeface="Times New Roman" charset="0"/>
                </a:endParaRPr>
              </a:p>
            </p:txBody>
          </p:sp>
          <p:cxnSp>
            <p:nvCxnSpPr>
              <p:cNvPr id="43048" name="직선 연결선 128"/>
              <p:cNvCxnSpPr>
                <a:cxnSpLocks noChangeShapeType="1"/>
                <a:stCxn id="43039" idx="0"/>
              </p:cNvCxnSpPr>
              <p:nvPr/>
            </p:nvCxnSpPr>
            <p:spPr bwMode="auto">
              <a:xfrm rot="16200000" flipH="1">
                <a:off x="383270" y="3799196"/>
                <a:ext cx="3577966" cy="2805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049" name="직사각형 48"/>
              <p:cNvSpPr>
                <a:spLocks noChangeArrowheads="1"/>
              </p:cNvSpPr>
              <p:nvPr/>
            </p:nvSpPr>
            <p:spPr bwMode="auto">
              <a:xfrm>
                <a:off x="1646108" y="5064584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…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3050" name="직사각형 132"/>
              <p:cNvSpPr>
                <a:spLocks noChangeArrowheads="1"/>
              </p:cNvSpPr>
              <p:nvPr/>
            </p:nvSpPr>
            <p:spPr bwMode="auto">
              <a:xfrm>
                <a:off x="1256863" y="2409868"/>
                <a:ext cx="52770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400">
                    <a:latin typeface="Times New Roman" charset="0"/>
                  </a:rPr>
                  <a:t>data</a:t>
                </a:r>
                <a:endParaRPr lang="ko-KR" altLang="en-US" sz="2400">
                  <a:latin typeface="Times New Roman" charset="0"/>
                </a:endParaRPr>
              </a:p>
            </p:txBody>
          </p:sp>
          <p:sp>
            <p:nvSpPr>
              <p:cNvPr id="43051" name="직사각형 133"/>
              <p:cNvSpPr>
                <a:spLocks noChangeArrowheads="1"/>
              </p:cNvSpPr>
              <p:nvPr/>
            </p:nvSpPr>
            <p:spPr bwMode="auto">
              <a:xfrm>
                <a:off x="2237902" y="2579145"/>
                <a:ext cx="104227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400">
                    <a:latin typeface="Times New Roman" charset="0"/>
                  </a:rPr>
                  <a:t>operations</a:t>
                </a:r>
                <a:endParaRPr lang="ko-KR" altLang="en-US" sz="2400">
                  <a:latin typeface="Times New Roman" charset="0"/>
                </a:endParaRPr>
              </a:p>
            </p:txBody>
          </p:sp>
        </p:grpSp>
        <p:sp>
          <p:nvSpPr>
            <p:cNvPr id="43038" name="모서리가 둥근 직사각형 136"/>
            <p:cNvSpPr>
              <a:spLocks noChangeArrowheads="1"/>
            </p:cNvSpPr>
            <p:nvPr/>
          </p:nvSpPr>
          <p:spPr bwMode="auto">
            <a:xfrm>
              <a:off x="74083" y="1781135"/>
              <a:ext cx="3915834" cy="413706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</p:grpSp>
      <p:grpSp>
        <p:nvGrpSpPr>
          <p:cNvPr id="4" name="그룹 142"/>
          <p:cNvGrpSpPr>
            <a:grpSpLocks/>
          </p:cNvGrpSpPr>
          <p:nvPr/>
        </p:nvGrpSpPr>
        <p:grpSpPr bwMode="auto">
          <a:xfrm>
            <a:off x="4445000" y="2100263"/>
            <a:ext cx="4578350" cy="3627437"/>
            <a:chOff x="4444999" y="2099740"/>
            <a:chExt cx="4578267" cy="3628692"/>
          </a:xfrm>
        </p:grpSpPr>
        <p:cxnSp>
          <p:nvCxnSpPr>
            <p:cNvPr id="43014" name="직선 연결선 138"/>
            <p:cNvCxnSpPr>
              <a:cxnSpLocks noChangeShapeType="1"/>
            </p:cNvCxnSpPr>
            <p:nvPr/>
          </p:nvCxnSpPr>
          <p:spPr bwMode="auto">
            <a:xfrm rot="5400000">
              <a:off x="5540135" y="3946332"/>
              <a:ext cx="3300269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3015" name="그룹 15"/>
            <p:cNvGrpSpPr>
              <a:grpSpLocks/>
            </p:cNvGrpSpPr>
            <p:nvPr/>
          </p:nvGrpSpPr>
          <p:grpSpPr bwMode="auto">
            <a:xfrm>
              <a:off x="7671246" y="3264401"/>
              <a:ext cx="1227221" cy="1423276"/>
              <a:chOff x="2910741" y="1649622"/>
              <a:chExt cx="1227221" cy="1423276"/>
            </a:xfrm>
          </p:grpSpPr>
          <p:sp>
            <p:nvSpPr>
              <p:cNvPr id="43033" name="직사각형 105"/>
              <p:cNvSpPr>
                <a:spLocks noChangeArrowheads="1"/>
              </p:cNvSpPr>
              <p:nvPr/>
            </p:nvSpPr>
            <p:spPr bwMode="auto">
              <a:xfrm>
                <a:off x="2910741" y="1649622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withdrawal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3034" name="직사각형 106"/>
              <p:cNvSpPr>
                <a:spLocks noChangeArrowheads="1"/>
              </p:cNvSpPr>
              <p:nvPr/>
            </p:nvSpPr>
            <p:spPr bwMode="auto">
              <a:xfrm>
                <a:off x="2910741" y="2198603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deposit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3035" name="직사각형 107"/>
              <p:cNvSpPr>
                <a:spLocks noChangeArrowheads="1"/>
              </p:cNvSpPr>
              <p:nvPr/>
            </p:nvSpPr>
            <p:spPr bwMode="auto">
              <a:xfrm>
                <a:off x="2910741" y="2744035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…</a:t>
                </a:r>
                <a:endParaRPr lang="ko-KR" altLang="en-US" sz="1400">
                  <a:latin typeface="Times New Roman" charset="0"/>
                </a:endParaRPr>
              </a:p>
            </p:txBody>
          </p:sp>
        </p:grpSp>
        <p:grpSp>
          <p:nvGrpSpPr>
            <p:cNvPr id="43016" name="그룹 50"/>
            <p:cNvGrpSpPr>
              <a:grpSpLocks/>
            </p:cNvGrpSpPr>
            <p:nvPr/>
          </p:nvGrpSpPr>
          <p:grpSpPr bwMode="auto">
            <a:xfrm>
              <a:off x="4586378" y="2579145"/>
              <a:ext cx="2298860" cy="2814302"/>
              <a:chOff x="882317" y="2358188"/>
              <a:chExt cx="2298860" cy="2814302"/>
            </a:xfrm>
          </p:grpSpPr>
          <p:sp>
            <p:nvSpPr>
              <p:cNvPr id="110" name="직사각형 109"/>
              <p:cNvSpPr>
                <a:spLocks noChangeArrowheads="1"/>
              </p:cNvSpPr>
              <p:nvPr/>
            </p:nvSpPr>
            <p:spPr bwMode="auto">
              <a:xfrm>
                <a:off x="1299727" y="2699804"/>
                <a:ext cx="1490636" cy="2472593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" name="직사각형 110"/>
              <p:cNvSpPr>
                <a:spLocks noChangeArrowheads="1"/>
              </p:cNvSpPr>
              <p:nvPr/>
            </p:nvSpPr>
            <p:spPr bwMode="auto">
              <a:xfrm>
                <a:off x="1090181" y="2529883"/>
                <a:ext cx="1492223" cy="247259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3023" name="그룹 43"/>
              <p:cNvGrpSpPr>
                <a:grpSpLocks/>
              </p:cNvGrpSpPr>
              <p:nvPr/>
            </p:nvGrpSpPr>
            <p:grpSpPr bwMode="auto">
              <a:xfrm>
                <a:off x="882317" y="2358188"/>
                <a:ext cx="1491915" cy="2472572"/>
                <a:chOff x="1010653" y="2421060"/>
                <a:chExt cx="1491915" cy="2472572"/>
              </a:xfrm>
            </p:grpSpPr>
            <p:sp>
              <p:nvSpPr>
                <p:cNvPr id="114" name="직사각형 113"/>
                <p:cNvSpPr>
                  <a:spLocks noChangeArrowheads="1"/>
                </p:cNvSpPr>
                <p:nvPr/>
              </p:nvSpPr>
              <p:spPr bwMode="auto">
                <a:xfrm>
                  <a:off x="1010559" y="2421246"/>
                  <a:ext cx="1492223" cy="2472592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ko-KR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026" name="직사각형 114"/>
                <p:cNvSpPr>
                  <a:spLocks noChangeArrowheads="1"/>
                </p:cNvSpPr>
                <p:nvPr/>
              </p:nvSpPr>
              <p:spPr bwMode="auto">
                <a:xfrm>
                  <a:off x="1427748" y="2499392"/>
                  <a:ext cx="688009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entury Schoolbook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entury Schoolbook" charset="0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entury Schoolbook" charset="0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9pPr>
                </a:lstStyle>
                <a:p>
                  <a:pPr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2400">
                      <a:latin typeface="Times New Roman" charset="0"/>
                    </a:rPr>
                    <a:t>Client</a:t>
                  </a:r>
                  <a:endParaRPr lang="ko-KR" altLang="en-US" sz="2400">
                    <a:latin typeface="Times New Roman" charset="0"/>
                  </a:endParaRPr>
                </a:p>
              </p:txBody>
            </p:sp>
            <p:sp>
              <p:nvSpPr>
                <p:cNvPr id="43027" name="직사각형 115"/>
                <p:cNvSpPr>
                  <a:spLocks noChangeArrowheads="1"/>
                </p:cNvSpPr>
                <p:nvPr/>
              </p:nvSpPr>
              <p:spPr bwMode="auto">
                <a:xfrm>
                  <a:off x="1147011" y="2842374"/>
                  <a:ext cx="1227221" cy="3288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latinLnBrk="1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entury Schoolbook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entury Schoolbook" charset="0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entury Schoolbook" charset="0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9pPr>
                </a:lstStyle>
                <a:p>
                  <a:pPr algn="ctr"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1400">
                      <a:latin typeface="Times New Roman" charset="0"/>
                    </a:rPr>
                    <a:t>name</a:t>
                  </a:r>
                  <a:endParaRPr lang="ko-KR" altLang="en-US" sz="1400">
                    <a:latin typeface="Times New Roman" charset="0"/>
                  </a:endParaRPr>
                </a:p>
              </p:txBody>
            </p:sp>
            <p:sp>
              <p:nvSpPr>
                <p:cNvPr id="43028" name="직사각형 116"/>
                <p:cNvSpPr>
                  <a:spLocks noChangeArrowheads="1"/>
                </p:cNvSpPr>
                <p:nvPr/>
              </p:nvSpPr>
              <p:spPr bwMode="auto">
                <a:xfrm>
                  <a:off x="1147011" y="3171237"/>
                  <a:ext cx="1227221" cy="3288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latinLnBrk="1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entury Schoolbook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entury Schoolbook" charset="0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entury Schoolbook" charset="0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9pPr>
                </a:lstStyle>
                <a:p>
                  <a:pPr algn="ctr"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1400">
                      <a:latin typeface="Times New Roman" charset="0"/>
                    </a:rPr>
                    <a:t>telephone no.</a:t>
                  </a:r>
                  <a:endParaRPr lang="ko-KR" altLang="en-US" sz="1400">
                    <a:latin typeface="Times New Roman" charset="0"/>
                  </a:endParaRPr>
                </a:p>
              </p:txBody>
            </p:sp>
            <p:sp>
              <p:nvSpPr>
                <p:cNvPr id="43029" name="직사각형 117"/>
                <p:cNvSpPr>
                  <a:spLocks noChangeArrowheads="1"/>
                </p:cNvSpPr>
                <p:nvPr/>
              </p:nvSpPr>
              <p:spPr bwMode="auto">
                <a:xfrm>
                  <a:off x="1147011" y="3500100"/>
                  <a:ext cx="1227221" cy="3288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latinLnBrk="1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entury Schoolbook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entury Schoolbook" charset="0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entury Schoolbook" charset="0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9pPr>
                </a:lstStyle>
                <a:p>
                  <a:pPr algn="ctr"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1400">
                      <a:latin typeface="Times New Roman" charset="0"/>
                    </a:rPr>
                    <a:t>account no.</a:t>
                  </a:r>
                  <a:endParaRPr lang="ko-KR" altLang="en-US" sz="1400">
                    <a:latin typeface="Times New Roman" charset="0"/>
                  </a:endParaRPr>
                </a:p>
              </p:txBody>
            </p:sp>
            <p:sp>
              <p:nvSpPr>
                <p:cNvPr id="43030" name="직사각형 118"/>
                <p:cNvSpPr>
                  <a:spLocks noChangeArrowheads="1"/>
                </p:cNvSpPr>
                <p:nvPr/>
              </p:nvSpPr>
              <p:spPr bwMode="auto">
                <a:xfrm>
                  <a:off x="1147011" y="3828963"/>
                  <a:ext cx="1227221" cy="3288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latinLnBrk="1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entury Schoolbook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entury Schoolbook" charset="0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entury Schoolbook" charset="0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9pPr>
                </a:lstStyle>
                <a:p>
                  <a:pPr algn="ctr"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1400">
                      <a:latin typeface="Times New Roman" charset="0"/>
                    </a:rPr>
                    <a:t>password</a:t>
                  </a:r>
                  <a:endParaRPr lang="ko-KR" altLang="en-US" sz="1400">
                    <a:latin typeface="Times New Roman" charset="0"/>
                  </a:endParaRPr>
                </a:p>
              </p:txBody>
            </p:sp>
            <p:sp>
              <p:nvSpPr>
                <p:cNvPr id="43031" name="직사각형 119"/>
                <p:cNvSpPr>
                  <a:spLocks noChangeArrowheads="1"/>
                </p:cNvSpPr>
                <p:nvPr/>
              </p:nvSpPr>
              <p:spPr bwMode="auto">
                <a:xfrm>
                  <a:off x="1147011" y="4157826"/>
                  <a:ext cx="1227221" cy="3288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latinLnBrk="1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entury Schoolbook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entury Schoolbook" charset="0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entury Schoolbook" charset="0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9pPr>
                </a:lstStyle>
                <a:p>
                  <a:pPr algn="ctr"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1400">
                      <a:latin typeface="Times New Roman" charset="0"/>
                    </a:rPr>
                    <a:t>balance</a:t>
                  </a:r>
                  <a:endParaRPr lang="ko-KR" altLang="en-US" sz="1400">
                    <a:latin typeface="Times New Roman" charset="0"/>
                  </a:endParaRPr>
                </a:p>
              </p:txBody>
            </p:sp>
            <p:sp>
              <p:nvSpPr>
                <p:cNvPr id="43032" name="직사각형 120"/>
                <p:cNvSpPr>
                  <a:spLocks noChangeArrowheads="1"/>
                </p:cNvSpPr>
                <p:nvPr/>
              </p:nvSpPr>
              <p:spPr bwMode="auto">
                <a:xfrm>
                  <a:off x="1147011" y="4485855"/>
                  <a:ext cx="1227221" cy="3288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latinLnBrk="1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entury Schoolbook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entury Schoolbook" charset="0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entury Schoolbook" charset="0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9pPr>
                </a:lstStyle>
                <a:p>
                  <a:pPr algn="ctr"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1400">
                      <a:latin typeface="Times New Roman" charset="0"/>
                    </a:rPr>
                    <a:t>…</a:t>
                  </a:r>
                  <a:endParaRPr lang="ko-KR" altLang="en-US" sz="1400">
                    <a:latin typeface="Times New Roman" charset="0"/>
                  </a:endParaRPr>
                </a:p>
              </p:txBody>
            </p:sp>
          </p:grpSp>
          <p:sp>
            <p:nvSpPr>
              <p:cNvPr id="43024" name="직사각형 112"/>
              <p:cNvSpPr>
                <a:spLocks noChangeArrowheads="1"/>
              </p:cNvSpPr>
              <p:nvPr/>
            </p:nvSpPr>
            <p:spPr bwMode="auto">
              <a:xfrm>
                <a:off x="2791327" y="3864224"/>
                <a:ext cx="3898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400">
                    <a:latin typeface="Times New Roman" charset="0"/>
                  </a:rPr>
                  <a:t>…</a:t>
                </a:r>
                <a:endParaRPr lang="ko-KR" altLang="en-US" sz="2400">
                  <a:latin typeface="Times New Roman" charset="0"/>
                </a:endParaRPr>
              </a:p>
            </p:txBody>
          </p:sp>
        </p:grpSp>
        <p:sp>
          <p:nvSpPr>
            <p:cNvPr id="43017" name="직사각형 123"/>
            <p:cNvSpPr>
              <a:spLocks noChangeArrowheads="1"/>
            </p:cNvSpPr>
            <p:nvPr/>
          </p:nvSpPr>
          <p:spPr bwMode="auto">
            <a:xfrm>
              <a:off x="4444999" y="2099740"/>
              <a:ext cx="4578267" cy="36286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3018" name="십자형 124"/>
            <p:cNvSpPr>
              <a:spLocks noChangeArrowheads="1"/>
            </p:cNvSpPr>
            <p:nvPr/>
          </p:nvSpPr>
          <p:spPr bwMode="auto">
            <a:xfrm>
              <a:off x="6885238" y="3711805"/>
              <a:ext cx="585537" cy="548981"/>
            </a:xfrm>
            <a:prstGeom prst="plus">
              <a:avLst>
                <a:gd name="adj" fmla="val 373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3019" name="직사각형 140"/>
            <p:cNvSpPr>
              <a:spLocks noChangeArrowheads="1"/>
            </p:cNvSpPr>
            <p:nvPr/>
          </p:nvSpPr>
          <p:spPr bwMode="auto">
            <a:xfrm>
              <a:off x="5490833" y="2143649"/>
              <a:ext cx="5277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r>
                <a:rPr lang="en-US" altLang="ko-KR" sz="2400">
                  <a:latin typeface="Times New Roman" charset="0"/>
                </a:rPr>
                <a:t>data</a:t>
              </a: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3020" name="직사각형 141"/>
            <p:cNvSpPr>
              <a:spLocks noChangeArrowheads="1"/>
            </p:cNvSpPr>
            <p:nvPr/>
          </p:nvSpPr>
          <p:spPr bwMode="auto">
            <a:xfrm>
              <a:off x="7671246" y="2143649"/>
              <a:ext cx="10422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r>
                <a:rPr lang="en-US" altLang="ko-KR" sz="2400">
                  <a:latin typeface="Times New Roman" charset="0"/>
                </a:rPr>
                <a:t>operations</a:t>
              </a:r>
              <a:endParaRPr lang="ko-KR" altLang="en-US" sz="2400">
                <a:latin typeface="Times New Roman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69266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5209" y="2971800"/>
            <a:ext cx="1874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150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29913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Recall: Access Control</a:t>
            </a:r>
            <a:endParaRPr lang="ko-KR" altLang="en-US" dirty="0"/>
          </a:p>
        </p:txBody>
      </p:sp>
      <p:sp>
        <p:nvSpPr>
          <p:cNvPr id="28690" name="직사각형 3"/>
          <p:cNvSpPr>
            <a:spLocks noChangeArrowheads="1"/>
          </p:cNvSpPr>
          <p:nvPr/>
        </p:nvSpPr>
        <p:spPr bwMode="auto">
          <a:xfrm>
            <a:off x="469900" y="1081088"/>
            <a:ext cx="304641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class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AccessControl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public: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	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publicData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	void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publicFunc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protected: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	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protectedData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	void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protectedFunc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private: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	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privateData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	void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privateFunc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};</a:t>
            </a:r>
          </a:p>
        </p:txBody>
      </p:sp>
      <p:grpSp>
        <p:nvGrpSpPr>
          <p:cNvPr id="3" name="그룹 24"/>
          <p:cNvGrpSpPr>
            <a:grpSpLocks/>
          </p:cNvGrpSpPr>
          <p:nvPr/>
        </p:nvGrpSpPr>
        <p:grpSpPr bwMode="auto">
          <a:xfrm>
            <a:off x="3613150" y="1433513"/>
            <a:ext cx="1206500" cy="835025"/>
            <a:chOff x="3829609" y="1588168"/>
            <a:chExt cx="1206516" cy="834190"/>
          </a:xfrm>
        </p:grpSpPr>
        <p:sp>
          <p:nvSpPr>
            <p:cNvPr id="19484" name="오른쪽 중괄호 4"/>
            <p:cNvSpPr>
              <a:spLocks/>
            </p:cNvSpPr>
            <p:nvPr/>
          </p:nvSpPr>
          <p:spPr bwMode="auto">
            <a:xfrm>
              <a:off x="3829609" y="1588168"/>
              <a:ext cx="240631" cy="834190"/>
            </a:xfrm>
            <a:prstGeom prst="righ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9485" name="TextBox 23"/>
            <p:cNvSpPr txBox="1">
              <a:spLocks noChangeArrowheads="1"/>
            </p:cNvSpPr>
            <p:nvPr/>
          </p:nvSpPr>
          <p:spPr bwMode="auto">
            <a:xfrm>
              <a:off x="4070240" y="1844842"/>
              <a:ext cx="9658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public</a:t>
              </a:r>
            </a:p>
          </p:txBody>
        </p:sp>
      </p:grpSp>
      <p:grpSp>
        <p:nvGrpSpPr>
          <p:cNvPr id="4" name="그룹 25"/>
          <p:cNvGrpSpPr>
            <a:grpSpLocks/>
          </p:cNvGrpSpPr>
          <p:nvPr/>
        </p:nvGrpSpPr>
        <p:grpSpPr bwMode="auto">
          <a:xfrm>
            <a:off x="3613150" y="2300288"/>
            <a:ext cx="1206500" cy="835025"/>
            <a:chOff x="3829609" y="1588168"/>
            <a:chExt cx="1206516" cy="834190"/>
          </a:xfrm>
        </p:grpSpPr>
        <p:sp>
          <p:nvSpPr>
            <p:cNvPr id="19482" name="오른쪽 중괄호 26"/>
            <p:cNvSpPr>
              <a:spLocks/>
            </p:cNvSpPr>
            <p:nvPr/>
          </p:nvSpPr>
          <p:spPr bwMode="auto">
            <a:xfrm>
              <a:off x="3829609" y="1588168"/>
              <a:ext cx="240631" cy="834190"/>
            </a:xfrm>
            <a:prstGeom prst="righ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9483" name="TextBox 27"/>
            <p:cNvSpPr txBox="1">
              <a:spLocks noChangeArrowheads="1"/>
            </p:cNvSpPr>
            <p:nvPr/>
          </p:nvSpPr>
          <p:spPr bwMode="auto">
            <a:xfrm>
              <a:off x="4070240" y="1844842"/>
              <a:ext cx="9658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protected</a:t>
              </a:r>
            </a:p>
          </p:txBody>
        </p:sp>
      </p:grpSp>
      <p:grpSp>
        <p:nvGrpSpPr>
          <p:cNvPr id="5" name="그룹 28"/>
          <p:cNvGrpSpPr>
            <a:grpSpLocks/>
          </p:cNvGrpSpPr>
          <p:nvPr/>
        </p:nvGrpSpPr>
        <p:grpSpPr bwMode="auto">
          <a:xfrm>
            <a:off x="3613150" y="3168650"/>
            <a:ext cx="1206500" cy="833438"/>
            <a:chOff x="3829609" y="1588168"/>
            <a:chExt cx="1206516" cy="834190"/>
          </a:xfrm>
        </p:grpSpPr>
        <p:sp>
          <p:nvSpPr>
            <p:cNvPr id="19480" name="오른쪽 중괄호 29"/>
            <p:cNvSpPr>
              <a:spLocks/>
            </p:cNvSpPr>
            <p:nvPr/>
          </p:nvSpPr>
          <p:spPr bwMode="auto">
            <a:xfrm>
              <a:off x="3829609" y="1588168"/>
              <a:ext cx="240631" cy="834190"/>
            </a:xfrm>
            <a:prstGeom prst="righ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9481" name="TextBox 30"/>
            <p:cNvSpPr txBox="1">
              <a:spLocks noChangeArrowheads="1"/>
            </p:cNvSpPr>
            <p:nvPr/>
          </p:nvSpPr>
          <p:spPr bwMode="auto">
            <a:xfrm>
              <a:off x="4070240" y="1844842"/>
              <a:ext cx="9658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private </a:t>
              </a:r>
            </a:p>
          </p:txBody>
        </p:sp>
      </p:grpSp>
      <p:sp>
        <p:nvSpPr>
          <p:cNvPr id="28695" name="직사각형 58"/>
          <p:cNvSpPr>
            <a:spLocks noChangeArrowheads="1"/>
          </p:cNvSpPr>
          <p:nvPr/>
        </p:nvSpPr>
        <p:spPr bwMode="auto">
          <a:xfrm>
            <a:off x="5162550" y="1081088"/>
            <a:ext cx="21558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main( )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AccessControl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ac;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ac.publicData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= 1;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ac.publicFunc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en-US" altLang="ko-KR" sz="1600" dirty="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ac.protectedData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= 2;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ac.protectedFunc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ac.privateData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= 3;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ac.privateFunc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};</a:t>
            </a:r>
          </a:p>
        </p:txBody>
      </p:sp>
      <p:sp>
        <p:nvSpPr>
          <p:cNvPr id="28696" name="직사각형 59"/>
          <p:cNvSpPr>
            <a:spLocks noChangeArrowheads="1"/>
          </p:cNvSpPr>
          <p:nvPr/>
        </p:nvSpPr>
        <p:spPr bwMode="auto">
          <a:xfrm>
            <a:off x="7380288" y="1081088"/>
            <a:ext cx="623887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O )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O )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en-US" altLang="ko-KR" sz="160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X )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X )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X )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X )</a:t>
            </a:r>
          </a:p>
        </p:txBody>
      </p:sp>
      <p:grpSp>
        <p:nvGrpSpPr>
          <p:cNvPr id="6" name="그룹 41"/>
          <p:cNvGrpSpPr>
            <a:grpSpLocks/>
          </p:cNvGrpSpPr>
          <p:nvPr/>
        </p:nvGrpSpPr>
        <p:grpSpPr bwMode="auto">
          <a:xfrm>
            <a:off x="1006475" y="4375150"/>
            <a:ext cx="7451725" cy="1844675"/>
            <a:chOff x="1006641" y="4374580"/>
            <a:chExt cx="7451559" cy="1846012"/>
          </a:xfrm>
        </p:grpSpPr>
        <p:sp>
          <p:nvSpPr>
            <p:cNvPr id="19468" name="직사각형 33"/>
            <p:cNvSpPr>
              <a:spLocks noChangeArrowheads="1"/>
            </p:cNvSpPr>
            <p:nvPr/>
          </p:nvSpPr>
          <p:spPr bwMode="auto">
            <a:xfrm>
              <a:off x="1006641" y="4836695"/>
              <a:ext cx="7451559" cy="461299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    public: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9469" name="직사각형 35"/>
            <p:cNvSpPr>
              <a:spLocks noChangeArrowheads="1"/>
            </p:cNvSpPr>
            <p:nvPr/>
          </p:nvSpPr>
          <p:spPr bwMode="auto">
            <a:xfrm>
              <a:off x="1006641" y="5297994"/>
              <a:ext cx="7451559" cy="461299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    protected: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9470" name="직사각형 36"/>
            <p:cNvSpPr>
              <a:spLocks noChangeArrowheads="1"/>
            </p:cNvSpPr>
            <p:nvPr/>
          </p:nvSpPr>
          <p:spPr bwMode="auto">
            <a:xfrm>
              <a:off x="1006641" y="5759293"/>
              <a:ext cx="7451559" cy="461299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    private: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9471" name="TextBox 37"/>
            <p:cNvSpPr txBox="1">
              <a:spLocks noChangeArrowheads="1"/>
            </p:cNvSpPr>
            <p:nvPr/>
          </p:nvSpPr>
          <p:spPr bwMode="auto">
            <a:xfrm>
              <a:off x="2370874" y="4374580"/>
              <a:ext cx="16006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general users</a:t>
              </a:r>
            </a:p>
          </p:txBody>
        </p:sp>
        <p:sp>
          <p:nvSpPr>
            <p:cNvPr id="19472" name="TextBox 38"/>
            <p:cNvSpPr txBox="1">
              <a:spLocks noChangeArrowheads="1"/>
            </p:cNvSpPr>
            <p:nvPr/>
          </p:nvSpPr>
          <p:spPr bwMode="auto">
            <a:xfrm>
              <a:off x="4003601" y="4374580"/>
              <a:ext cx="26816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derived classes &amp; friends</a:t>
              </a:r>
            </a:p>
          </p:txBody>
        </p:sp>
        <p:sp>
          <p:nvSpPr>
            <p:cNvPr id="19473" name="TextBox 39"/>
            <p:cNvSpPr txBox="1">
              <a:spLocks noChangeArrowheads="1"/>
            </p:cNvSpPr>
            <p:nvPr/>
          </p:nvSpPr>
          <p:spPr bwMode="auto">
            <a:xfrm>
              <a:off x="6844605" y="4374580"/>
              <a:ext cx="14411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own &amp; friends</a:t>
              </a:r>
            </a:p>
          </p:txBody>
        </p:sp>
        <p:cxnSp>
          <p:nvCxnSpPr>
            <p:cNvPr id="19474" name="직선 화살표 연결선 40"/>
            <p:cNvCxnSpPr>
              <a:cxnSpLocks noChangeShapeType="1"/>
              <a:stCxn id="19471" idx="2"/>
            </p:cNvCxnSpPr>
            <p:nvPr/>
          </p:nvCxnSpPr>
          <p:spPr bwMode="auto">
            <a:xfrm rot="5400000">
              <a:off x="2981079" y="4903251"/>
              <a:ext cx="380234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5" name="직선 화살표 연결선 43"/>
            <p:cNvCxnSpPr>
              <a:cxnSpLocks noChangeShapeType="1"/>
              <a:stCxn id="19473" idx="2"/>
            </p:cNvCxnSpPr>
            <p:nvPr/>
          </p:nvCxnSpPr>
          <p:spPr bwMode="auto">
            <a:xfrm rot="16200000" flipH="1">
              <a:off x="7130020" y="5148290"/>
              <a:ext cx="870315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직선 화살표 연결선 46"/>
            <p:cNvCxnSpPr>
              <a:cxnSpLocks noChangeShapeType="1"/>
            </p:cNvCxnSpPr>
            <p:nvPr/>
          </p:nvCxnSpPr>
          <p:spPr bwMode="auto">
            <a:xfrm rot="5400000">
              <a:off x="7125842" y="4902458"/>
              <a:ext cx="380237" cy="15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직선 화살표 연결선 52"/>
            <p:cNvCxnSpPr>
              <a:cxnSpLocks noChangeShapeType="1"/>
            </p:cNvCxnSpPr>
            <p:nvPr/>
          </p:nvCxnSpPr>
          <p:spPr bwMode="auto">
            <a:xfrm rot="16200000" flipH="1">
              <a:off x="7153156" y="5372482"/>
              <a:ext cx="1318698" cy="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8" name="직선 화살표 연결선 54"/>
            <p:cNvCxnSpPr>
              <a:cxnSpLocks noChangeShapeType="1"/>
            </p:cNvCxnSpPr>
            <p:nvPr/>
          </p:nvCxnSpPr>
          <p:spPr bwMode="auto">
            <a:xfrm rot="16200000" flipH="1">
              <a:off x="5027180" y="5148292"/>
              <a:ext cx="870315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9" name="직선 화살표 연결선 55"/>
            <p:cNvCxnSpPr>
              <a:cxnSpLocks noChangeShapeType="1"/>
            </p:cNvCxnSpPr>
            <p:nvPr/>
          </p:nvCxnSpPr>
          <p:spPr bwMode="auto">
            <a:xfrm rot="5400000">
              <a:off x="5023002" y="4902460"/>
              <a:ext cx="380237" cy="15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4095701"/>
      </p:ext>
    </p:extLst>
  </p:cSld>
  <p:clrMapOvr>
    <a:masterClrMapping/>
  </p:clrMapOvr>
  <p:transition spd="slow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Friends to a Class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/>
              <a:t>In some cases,  information-hiding is too prohibitive.</a:t>
            </a:r>
          </a:p>
          <a:p>
            <a:pPr lvl="1"/>
            <a:r>
              <a:rPr lang="en-US" altLang="ko-KR" sz="1600" dirty="0"/>
              <a:t>Only public members of a class are accessible by non-members of the class</a:t>
            </a:r>
          </a:p>
          <a:p>
            <a:r>
              <a:rPr lang="en-US" altLang="ko-KR" sz="1800" dirty="0"/>
              <a:t>“friend” keyword</a:t>
            </a:r>
          </a:p>
          <a:p>
            <a:pPr lvl="1"/>
            <a:r>
              <a:rPr lang="en-US" altLang="ko-KR" sz="1600" dirty="0"/>
              <a:t>To give nonmembers of a class access to the nonpublic members of the class</a:t>
            </a:r>
          </a:p>
          <a:p>
            <a:r>
              <a:rPr lang="en-US" altLang="ko-KR" sz="1800" dirty="0"/>
              <a:t>Friend</a:t>
            </a:r>
          </a:p>
          <a:p>
            <a:pPr lvl="1"/>
            <a:r>
              <a:rPr lang="en-US" altLang="ko-KR" sz="1600" dirty="0"/>
              <a:t>Functions</a:t>
            </a:r>
          </a:p>
          <a:p>
            <a:pPr lvl="1"/>
            <a:r>
              <a:rPr lang="en-US" altLang="ko-KR" sz="1600" dirty="0"/>
              <a:t>Classes</a:t>
            </a:r>
            <a:endParaRPr lang="ko-KR" altLang="en-US" sz="1600" dirty="0"/>
          </a:p>
        </p:txBody>
      </p:sp>
      <p:grpSp>
        <p:nvGrpSpPr>
          <p:cNvPr id="2" name="그룹 22"/>
          <p:cNvGrpSpPr>
            <a:grpSpLocks/>
          </p:cNvGrpSpPr>
          <p:nvPr/>
        </p:nvGrpSpPr>
        <p:grpSpPr bwMode="auto">
          <a:xfrm>
            <a:off x="241300" y="4462463"/>
            <a:ext cx="1860550" cy="895350"/>
            <a:chOff x="995076" y="4702958"/>
            <a:chExt cx="2951278" cy="1303867"/>
          </a:xfrm>
        </p:grpSpPr>
        <p:sp>
          <p:nvSpPr>
            <p:cNvPr id="22554" name="직사각형 18"/>
            <p:cNvSpPr>
              <a:spLocks noChangeArrowheads="1"/>
            </p:cNvSpPr>
            <p:nvPr/>
          </p:nvSpPr>
          <p:spPr bwMode="auto">
            <a:xfrm>
              <a:off x="1155942" y="4868332"/>
              <a:ext cx="2790412" cy="11384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latin typeface="맑은 고딕" charset="-127"/>
                </a:rPr>
                <a:t>friend class BBB</a:t>
              </a:r>
            </a:p>
          </p:txBody>
        </p:sp>
        <p:sp>
          <p:nvSpPr>
            <p:cNvPr id="20" name="직사각형 19"/>
            <p:cNvSpPr>
              <a:spLocks noChangeArrowheads="1"/>
            </p:cNvSpPr>
            <p:nvPr/>
          </p:nvSpPr>
          <p:spPr bwMode="auto">
            <a:xfrm>
              <a:off x="995076" y="4702958"/>
              <a:ext cx="1621692" cy="33059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>
                  <a:latin typeface="맑은 고딕" pitchFamily="50" charset="-127"/>
                </a:rPr>
                <a:t>class AAA</a:t>
              </a:r>
            </a:p>
          </p:txBody>
        </p:sp>
      </p:grpSp>
      <p:grpSp>
        <p:nvGrpSpPr>
          <p:cNvPr id="3" name="그룹 23"/>
          <p:cNvGrpSpPr>
            <a:grpSpLocks/>
          </p:cNvGrpSpPr>
          <p:nvPr/>
        </p:nvGrpSpPr>
        <p:grpSpPr bwMode="auto">
          <a:xfrm>
            <a:off x="3030538" y="3663950"/>
            <a:ext cx="1123950" cy="896938"/>
            <a:chOff x="480030" y="4702958"/>
            <a:chExt cx="1783122" cy="1303867"/>
          </a:xfrm>
        </p:grpSpPr>
        <p:sp>
          <p:nvSpPr>
            <p:cNvPr id="22552" name="직사각형 21"/>
            <p:cNvSpPr>
              <a:spLocks noChangeArrowheads="1"/>
            </p:cNvSpPr>
            <p:nvPr/>
          </p:nvSpPr>
          <p:spPr bwMode="auto">
            <a:xfrm>
              <a:off x="640899" y="4868332"/>
              <a:ext cx="1622253" cy="11384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endParaRPr kumimoji="1" lang="en-US" altLang="ko-KR" sz="1400">
                <a:latin typeface="맑은 고딕" charset="-127"/>
              </a:endParaRPr>
            </a:p>
          </p:txBody>
        </p:sp>
        <p:sp>
          <p:nvSpPr>
            <p:cNvPr id="29" name="직사각형 28"/>
            <p:cNvSpPr>
              <a:spLocks noChangeArrowheads="1"/>
            </p:cNvSpPr>
            <p:nvPr/>
          </p:nvSpPr>
          <p:spPr bwMode="auto">
            <a:xfrm>
              <a:off x="480030" y="4702958"/>
              <a:ext cx="1621936" cy="33000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>
                  <a:latin typeface="맑은 고딕" pitchFamily="50" charset="-127"/>
                </a:rPr>
                <a:t>class CCC</a:t>
              </a:r>
            </a:p>
          </p:txBody>
        </p:sp>
      </p:grp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827088" y="5472113"/>
            <a:ext cx="220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맑은 고딕" charset="-127"/>
              </a:rPr>
              <a:t>can access nonpublic members of class AAA</a:t>
            </a:r>
          </a:p>
        </p:txBody>
      </p:sp>
      <p:cxnSp>
        <p:nvCxnSpPr>
          <p:cNvPr id="33" name="직선 화살표 연결선 32"/>
          <p:cNvCxnSpPr>
            <a:cxnSpLocks noChangeShapeType="1"/>
          </p:cNvCxnSpPr>
          <p:nvPr/>
        </p:nvCxnSpPr>
        <p:spPr bwMode="auto">
          <a:xfrm rot="10800000" flipV="1">
            <a:off x="2101850" y="4168775"/>
            <a:ext cx="1030288" cy="520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그룹 23"/>
          <p:cNvGrpSpPr>
            <a:grpSpLocks/>
          </p:cNvGrpSpPr>
          <p:nvPr/>
        </p:nvGrpSpPr>
        <p:grpSpPr bwMode="auto">
          <a:xfrm>
            <a:off x="3132138" y="4967288"/>
            <a:ext cx="1123950" cy="895350"/>
            <a:chOff x="1683812" y="4702958"/>
            <a:chExt cx="1783118" cy="1303867"/>
          </a:xfrm>
        </p:grpSpPr>
        <p:sp>
          <p:nvSpPr>
            <p:cNvPr id="22550" name="직사각형 35"/>
            <p:cNvSpPr>
              <a:spLocks noChangeArrowheads="1"/>
            </p:cNvSpPr>
            <p:nvPr/>
          </p:nvSpPr>
          <p:spPr bwMode="auto">
            <a:xfrm>
              <a:off x="1844679" y="4868332"/>
              <a:ext cx="1622251" cy="11384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endParaRPr kumimoji="1" lang="en-US" altLang="ko-KR" sz="1400">
                <a:latin typeface="맑은 고딕" charset="-127"/>
              </a:endParaRPr>
            </a:p>
          </p:txBody>
        </p:sp>
        <p:sp>
          <p:nvSpPr>
            <p:cNvPr id="38" name="직사각형 37"/>
            <p:cNvSpPr>
              <a:spLocks noChangeArrowheads="1"/>
            </p:cNvSpPr>
            <p:nvPr/>
          </p:nvSpPr>
          <p:spPr bwMode="auto">
            <a:xfrm>
              <a:off x="1683812" y="4702958"/>
              <a:ext cx="1621932" cy="33059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>
                  <a:latin typeface="맑은 고딕" pitchFamily="50" charset="-127"/>
                </a:rPr>
                <a:t>class BBB</a:t>
              </a:r>
            </a:p>
          </p:txBody>
        </p:sp>
      </p:grpSp>
      <p:cxnSp>
        <p:nvCxnSpPr>
          <p:cNvPr id="39" name="직선 화살표 연결선 38"/>
          <p:cNvCxnSpPr>
            <a:cxnSpLocks noChangeShapeType="1"/>
          </p:cNvCxnSpPr>
          <p:nvPr/>
        </p:nvCxnSpPr>
        <p:spPr bwMode="auto">
          <a:xfrm rot="10800000">
            <a:off x="2101850" y="5194300"/>
            <a:ext cx="1131888" cy="27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십자형 39"/>
          <p:cNvSpPr>
            <a:spLocks noChangeArrowheads="1"/>
          </p:cNvSpPr>
          <p:nvPr/>
        </p:nvSpPr>
        <p:spPr bwMode="auto">
          <a:xfrm rot="2700000">
            <a:off x="2355056" y="4325144"/>
            <a:ext cx="320675" cy="293688"/>
          </a:xfrm>
          <a:prstGeom prst="plus">
            <a:avLst>
              <a:gd name="adj" fmla="val 3843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endParaRPr kumimoji="1" lang="ko-KR" altLang="en-US" sz="1600">
              <a:latin typeface="맑은 고딕" charset="-127"/>
            </a:endParaRPr>
          </a:p>
        </p:txBody>
      </p:sp>
      <p:sp>
        <p:nvSpPr>
          <p:cNvPr id="41" name="직사각형 40"/>
          <p:cNvSpPr>
            <a:spLocks noChangeArrowheads="1"/>
          </p:cNvSpPr>
          <p:nvPr/>
        </p:nvSpPr>
        <p:spPr bwMode="auto">
          <a:xfrm>
            <a:off x="3030538" y="5862638"/>
            <a:ext cx="152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맑은 고딕" charset="-127"/>
              </a:rPr>
              <a:t>I’m AAA’s friend!</a:t>
            </a:r>
            <a:endParaRPr kumimoji="1" lang="ko-KR" altLang="en-US" sz="1400">
              <a:latin typeface="맑은 고딕" charset="-127"/>
            </a:endParaRPr>
          </a:p>
        </p:txBody>
      </p:sp>
      <p:sp>
        <p:nvSpPr>
          <p:cNvPr id="42" name="직사각형 41"/>
          <p:cNvSpPr>
            <a:spLocks noChangeArrowheads="1"/>
          </p:cNvSpPr>
          <p:nvPr/>
        </p:nvSpPr>
        <p:spPr bwMode="auto">
          <a:xfrm>
            <a:off x="2733675" y="4576763"/>
            <a:ext cx="1893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맑은 고딕" charset="-127"/>
              </a:rPr>
              <a:t>I’m not AAA’s friend..</a:t>
            </a:r>
            <a:endParaRPr kumimoji="1" lang="ko-KR" altLang="en-US" sz="1400">
              <a:latin typeface="맑은 고딕" charset="-127"/>
            </a:endParaRPr>
          </a:p>
        </p:txBody>
      </p:sp>
      <p:grpSp>
        <p:nvGrpSpPr>
          <p:cNvPr id="6" name="그룹 22"/>
          <p:cNvGrpSpPr>
            <a:grpSpLocks/>
          </p:cNvGrpSpPr>
          <p:nvPr/>
        </p:nvGrpSpPr>
        <p:grpSpPr bwMode="auto">
          <a:xfrm>
            <a:off x="5054600" y="4267200"/>
            <a:ext cx="1976438" cy="927100"/>
            <a:chOff x="995076" y="4517282"/>
            <a:chExt cx="3104727" cy="1279328"/>
          </a:xfrm>
        </p:grpSpPr>
        <p:sp>
          <p:nvSpPr>
            <p:cNvPr id="22548" name="직사각형 71"/>
            <p:cNvSpPr>
              <a:spLocks noChangeArrowheads="1"/>
            </p:cNvSpPr>
            <p:nvPr/>
          </p:nvSpPr>
          <p:spPr bwMode="auto">
            <a:xfrm>
              <a:off x="995076" y="4868334"/>
              <a:ext cx="3104727" cy="928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latin typeface="맑은 고딕" charset="-127"/>
                </a:rPr>
                <a:t>friend function aaa()</a:t>
              </a:r>
            </a:p>
          </p:txBody>
        </p:sp>
        <p:sp>
          <p:nvSpPr>
            <p:cNvPr id="73" name="직사각형 72"/>
            <p:cNvSpPr>
              <a:spLocks noChangeArrowheads="1"/>
            </p:cNvSpPr>
            <p:nvPr/>
          </p:nvSpPr>
          <p:spPr bwMode="auto">
            <a:xfrm>
              <a:off x="1042458" y="4517282"/>
              <a:ext cx="1620941" cy="33078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>
                  <a:latin typeface="맑은 고딕" pitchFamily="50" charset="-127"/>
                </a:rPr>
                <a:t>class AAA</a:t>
              </a:r>
            </a:p>
          </p:txBody>
        </p:sp>
      </p:grpSp>
      <p:grpSp>
        <p:nvGrpSpPr>
          <p:cNvPr id="7" name="그룹 23"/>
          <p:cNvGrpSpPr>
            <a:grpSpLocks/>
          </p:cNvGrpSpPr>
          <p:nvPr/>
        </p:nvGrpSpPr>
        <p:grpSpPr bwMode="auto">
          <a:xfrm>
            <a:off x="7361238" y="4281488"/>
            <a:ext cx="1401762" cy="989012"/>
            <a:chOff x="-321562" y="5699004"/>
            <a:chExt cx="2204584" cy="1363805"/>
          </a:xfrm>
        </p:grpSpPr>
        <p:sp>
          <p:nvSpPr>
            <p:cNvPr id="22546" name="직사각형 69"/>
            <p:cNvSpPr>
              <a:spLocks noChangeArrowheads="1"/>
            </p:cNvSpPr>
            <p:nvPr/>
          </p:nvSpPr>
          <p:spPr bwMode="auto">
            <a:xfrm>
              <a:off x="41251" y="5924318"/>
              <a:ext cx="1622257" cy="11384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endParaRPr kumimoji="1" lang="en-US" altLang="ko-KR" sz="1400">
                <a:latin typeface="맑은 고딕" charset="-127"/>
              </a:endParaRPr>
            </a:p>
          </p:txBody>
        </p:sp>
        <p:sp>
          <p:nvSpPr>
            <p:cNvPr id="71" name="직사각형 70"/>
            <p:cNvSpPr>
              <a:spLocks noChangeArrowheads="1"/>
            </p:cNvSpPr>
            <p:nvPr/>
          </p:nvSpPr>
          <p:spPr bwMode="auto">
            <a:xfrm>
              <a:off x="-321562" y="5699004"/>
              <a:ext cx="2204584" cy="330553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>
                  <a:latin typeface="맑은 고딕" pitchFamily="50" charset="-127"/>
                </a:rPr>
                <a:t>function </a:t>
              </a:r>
              <a:r>
                <a:rPr lang="en-US" altLang="ko-KR" sz="1400" dirty="0" err="1">
                  <a:latin typeface="맑은 고딕" pitchFamily="50" charset="-127"/>
                </a:rPr>
                <a:t>aaa</a:t>
              </a:r>
              <a:r>
                <a:rPr lang="en-US" altLang="ko-KR" sz="1400" dirty="0">
                  <a:latin typeface="맑은 고딕" pitchFamily="50" charset="-127"/>
                </a:rPr>
                <a:t>()</a:t>
              </a:r>
            </a:p>
          </p:txBody>
        </p:sp>
      </p:grpSp>
      <p:cxnSp>
        <p:nvCxnSpPr>
          <p:cNvPr id="30737" name="직선 화살표 연결선 63"/>
          <p:cNvCxnSpPr>
            <a:cxnSpLocks noChangeShapeType="1"/>
            <a:stCxn id="22546" idx="1"/>
            <a:endCxn id="22548" idx="3"/>
          </p:cNvCxnSpPr>
          <p:nvPr/>
        </p:nvCxnSpPr>
        <p:spPr bwMode="auto">
          <a:xfrm rot="10800000">
            <a:off x="7031038" y="4857750"/>
            <a:ext cx="5603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직사각형 33"/>
          <p:cNvSpPr>
            <a:spLocks noChangeArrowheads="1"/>
          </p:cNvSpPr>
          <p:nvPr/>
        </p:nvSpPr>
        <p:spPr bwMode="auto">
          <a:xfrm>
            <a:off x="6667500" y="5330825"/>
            <a:ext cx="2205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맑은 고딕" charset="-127"/>
              </a:rPr>
              <a:t>can access nonpublic members of class AAA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92393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 animBg="1"/>
      <p:bldP spid="41" grpId="0"/>
      <p:bldP spid="42" grpId="0"/>
      <p:bldP spid="34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Example: Friend Functions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pSp>
        <p:nvGrpSpPr>
          <p:cNvPr id="2" name="그룹 19"/>
          <p:cNvGrpSpPr>
            <a:grpSpLocks/>
          </p:cNvGrpSpPr>
          <p:nvPr/>
        </p:nvGrpSpPr>
        <p:grpSpPr bwMode="auto">
          <a:xfrm>
            <a:off x="685800" y="3876675"/>
            <a:ext cx="3579813" cy="2141538"/>
            <a:chOff x="673768" y="1614389"/>
            <a:chExt cx="3580452" cy="2142494"/>
          </a:xfrm>
        </p:grpSpPr>
        <p:sp>
          <p:nvSpPr>
            <p:cNvPr id="23570" name="직사각형 10"/>
            <p:cNvSpPr>
              <a:spLocks noChangeArrowheads="1"/>
            </p:cNvSpPr>
            <p:nvPr/>
          </p:nvSpPr>
          <p:spPr bwMode="auto">
            <a:xfrm>
              <a:off x="673768" y="1614389"/>
              <a:ext cx="3200400" cy="2726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23571" name="TextBox 11"/>
            <p:cNvSpPr txBox="1">
              <a:spLocks noChangeArrowheads="1"/>
            </p:cNvSpPr>
            <p:nvPr/>
          </p:nvSpPr>
          <p:spPr bwMode="auto">
            <a:xfrm>
              <a:off x="2140804" y="3172108"/>
              <a:ext cx="21134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not member function, </a:t>
              </a:r>
              <a:b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</a:b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but friend function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23572" name="직선 화살표 연결선 12"/>
            <p:cNvCxnSpPr>
              <a:cxnSpLocks noChangeShapeType="1"/>
              <a:endCxn id="23570" idx="2"/>
            </p:cNvCxnSpPr>
            <p:nvPr/>
          </p:nvCxnSpPr>
          <p:spPr bwMode="auto">
            <a:xfrm rot="16200000" flipV="1">
              <a:off x="1872614" y="2288380"/>
              <a:ext cx="1346200" cy="54349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19"/>
          <p:cNvGrpSpPr>
            <a:grpSpLocks/>
          </p:cNvGrpSpPr>
          <p:nvPr/>
        </p:nvGrpSpPr>
        <p:grpSpPr bwMode="auto">
          <a:xfrm>
            <a:off x="4200525" y="1801813"/>
            <a:ext cx="3289300" cy="1500187"/>
            <a:chOff x="673768" y="1028414"/>
            <a:chExt cx="3289263" cy="1500375"/>
          </a:xfrm>
        </p:grpSpPr>
        <p:sp>
          <p:nvSpPr>
            <p:cNvPr id="23568" name="직사각형 20"/>
            <p:cNvSpPr>
              <a:spLocks noChangeArrowheads="1"/>
            </p:cNvSpPr>
            <p:nvPr/>
          </p:nvSpPr>
          <p:spPr bwMode="auto">
            <a:xfrm>
              <a:off x="673768" y="1614389"/>
              <a:ext cx="2809308" cy="914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23569" name="TextBox 25"/>
            <p:cNvSpPr txBox="1">
              <a:spLocks noChangeArrowheads="1"/>
            </p:cNvSpPr>
            <p:nvPr/>
          </p:nvSpPr>
          <p:spPr bwMode="auto">
            <a:xfrm>
              <a:off x="2227364" y="1028414"/>
              <a:ext cx="17356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call-by-reference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</p:grpSp>
      <p:cxnSp>
        <p:nvCxnSpPr>
          <p:cNvPr id="32774" name="직선 화살표 연결선 26"/>
          <p:cNvCxnSpPr>
            <a:cxnSpLocks noChangeShapeType="1"/>
            <a:stCxn id="23569" idx="1"/>
            <a:endCxn id="23568" idx="0"/>
          </p:cNvCxnSpPr>
          <p:nvPr/>
        </p:nvCxnSpPr>
        <p:spPr bwMode="auto">
          <a:xfrm rot="10800000" flipV="1">
            <a:off x="5605463" y="1971675"/>
            <a:ext cx="149225" cy="4159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그룹 19"/>
          <p:cNvGrpSpPr>
            <a:grpSpLocks/>
          </p:cNvGrpSpPr>
          <p:nvPr/>
        </p:nvGrpSpPr>
        <p:grpSpPr bwMode="auto">
          <a:xfrm>
            <a:off x="4392613" y="4413250"/>
            <a:ext cx="2854325" cy="338138"/>
            <a:chOff x="673768" y="1581430"/>
            <a:chExt cx="2854286" cy="338554"/>
          </a:xfrm>
        </p:grpSpPr>
        <p:sp>
          <p:nvSpPr>
            <p:cNvPr id="23565" name="직사각형 32"/>
            <p:cNvSpPr>
              <a:spLocks noChangeArrowheads="1"/>
            </p:cNvSpPr>
            <p:nvPr/>
          </p:nvSpPr>
          <p:spPr bwMode="auto">
            <a:xfrm>
              <a:off x="673768" y="1614389"/>
              <a:ext cx="1000087" cy="2726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23566" name="TextBox 33"/>
            <p:cNvSpPr txBox="1">
              <a:spLocks noChangeArrowheads="1"/>
            </p:cNvSpPr>
            <p:nvPr/>
          </p:nvSpPr>
          <p:spPr bwMode="auto">
            <a:xfrm>
              <a:off x="2317926" y="1581430"/>
              <a:ext cx="1210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not “p.set( );”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23567" name="직선 화살표 연결선 34"/>
            <p:cNvCxnSpPr>
              <a:cxnSpLocks noChangeShapeType="1"/>
              <a:stCxn id="23566" idx="1"/>
              <a:endCxn id="23565" idx="3"/>
            </p:cNvCxnSpPr>
            <p:nvPr/>
          </p:nvCxnSpPr>
          <p:spPr bwMode="auto">
            <a:xfrm rot="10800000" flipV="1">
              <a:off x="1673856" y="1750706"/>
              <a:ext cx="644071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그룹 8"/>
          <p:cNvGrpSpPr>
            <a:grpSpLocks/>
          </p:cNvGrpSpPr>
          <p:nvPr/>
        </p:nvGrpSpPr>
        <p:grpSpPr bwMode="auto">
          <a:xfrm>
            <a:off x="417513" y="1201738"/>
            <a:ext cx="8232775" cy="4770437"/>
            <a:chOff x="416719" y="1202267"/>
            <a:chExt cx="8233569" cy="4770537"/>
          </a:xfrm>
        </p:grpSpPr>
        <p:sp>
          <p:nvSpPr>
            <p:cNvPr id="23562" name="직사각형 5"/>
            <p:cNvSpPr>
              <a:spLocks noChangeArrowheads="1"/>
            </p:cNvSpPr>
            <p:nvPr/>
          </p:nvSpPr>
          <p:spPr bwMode="auto">
            <a:xfrm>
              <a:off x="416719" y="1202267"/>
              <a:ext cx="3685646" cy="477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#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include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&lt;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iostream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&gt;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using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namespace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std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class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{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x, y;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public: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a = 0,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b = 0);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print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friend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set(</a:t>
              </a:r>
              <a:r>
                <a:rPr kumimoji="1" lang="nn-NO" altLang="ko-KR" sz="1600" dirty="0" err="1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600" dirty="0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 &amp;pt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,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a,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b);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::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a,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b) {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x = a; y = b;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</p:txBody>
        </p:sp>
        <p:sp>
          <p:nvSpPr>
            <p:cNvPr id="23563" name="직사각형 6"/>
            <p:cNvSpPr>
              <a:spLocks noChangeArrowheads="1"/>
            </p:cNvSpPr>
            <p:nvPr/>
          </p:nvSpPr>
          <p:spPr bwMode="auto">
            <a:xfrm>
              <a:off x="4222222" y="1202267"/>
              <a:ext cx="3304645" cy="477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::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print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() {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cout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&lt;&lt; x &lt;&lt; ", " &lt;&lt; y &lt;&lt;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endl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set(</a:t>
              </a:r>
              <a:r>
                <a:rPr kumimoji="1" lang="nn-NO" altLang="ko-KR" sz="1600" dirty="0" err="1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600" dirty="0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 &amp;pt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,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a,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b) {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pt.x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= a;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pt.y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= b;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main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() {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p(1, 1);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p.print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set(p, 2, 2);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p.print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return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0; 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</a:t>
              </a:r>
            </a:p>
          </p:txBody>
        </p:sp>
        <p:sp>
          <p:nvSpPr>
            <p:cNvPr id="23564" name="직사각형 7"/>
            <p:cNvSpPr>
              <a:spLocks noChangeArrowheads="1"/>
            </p:cNvSpPr>
            <p:nvPr/>
          </p:nvSpPr>
          <p:spPr bwMode="auto">
            <a:xfrm>
              <a:off x="7490355" y="1202267"/>
              <a:ext cx="1159933" cy="338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270875" y="5153025"/>
            <a:ext cx="7588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1, 1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2, 2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0026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Friend Class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sp>
        <p:nvSpPr>
          <p:cNvPr id="33795" name="직사각형 4"/>
          <p:cNvSpPr>
            <a:spLocks noChangeArrowheads="1"/>
          </p:cNvSpPr>
          <p:nvPr/>
        </p:nvSpPr>
        <p:spPr bwMode="auto">
          <a:xfrm>
            <a:off x="357188" y="1049338"/>
            <a:ext cx="22606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4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#include&lt;</a:t>
            </a:r>
            <a:r>
              <a:rPr kumimoji="1" lang="en-US" altLang="ko-KR" sz="14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iostream</a:t>
            </a: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&gt;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using namespace </a:t>
            </a:r>
            <a:r>
              <a:rPr kumimoji="1" lang="en-US" altLang="ko-KR" sz="14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std</a:t>
            </a: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en-US" altLang="ko-KR" sz="1400" dirty="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class point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en-US" altLang="ko-KR" sz="14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x, y;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400" dirty="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    friend class rectangle;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public: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void set(</a:t>
            </a:r>
            <a:r>
              <a:rPr kumimoji="1" lang="en-US" altLang="ko-KR" sz="14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a, </a:t>
            </a:r>
            <a:r>
              <a:rPr kumimoji="1" lang="en-US" altLang="ko-KR" sz="14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b);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en-US" altLang="ko-KR" sz="1400" dirty="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void point::set(</a:t>
            </a:r>
            <a:r>
              <a:rPr kumimoji="1" lang="en-US" altLang="ko-KR" sz="14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a, </a:t>
            </a:r>
            <a:r>
              <a:rPr kumimoji="1" lang="en-US" altLang="ko-KR" sz="14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b)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x = a; y = b;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</a:t>
            </a:r>
            <a:endParaRPr kumimoji="1" lang="nn-NO" altLang="ko-KR" sz="1400" dirty="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</p:txBody>
      </p:sp>
      <p:grpSp>
        <p:nvGrpSpPr>
          <p:cNvPr id="2" name="그룹 28"/>
          <p:cNvGrpSpPr>
            <a:grpSpLocks/>
          </p:cNvGrpSpPr>
          <p:nvPr/>
        </p:nvGrpSpPr>
        <p:grpSpPr bwMode="auto">
          <a:xfrm>
            <a:off x="2616200" y="1049338"/>
            <a:ext cx="2574925" cy="3929062"/>
            <a:chOff x="2471473" y="1049865"/>
            <a:chExt cx="2574659" cy="3928021"/>
          </a:xfrm>
        </p:grpSpPr>
        <p:sp>
          <p:nvSpPr>
            <p:cNvPr id="24598" name="직사각형 5"/>
            <p:cNvSpPr>
              <a:spLocks noChangeArrowheads="1"/>
            </p:cNvSpPr>
            <p:nvPr/>
          </p:nvSpPr>
          <p:spPr bwMode="auto">
            <a:xfrm>
              <a:off x="2472268" y="1049865"/>
              <a:ext cx="2573864" cy="392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class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rectangle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{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leftTop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,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rightBottom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public: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setLT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pt);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setRB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pt);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print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rectangle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::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setLT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pt) {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leftTop.set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400" dirty="0" err="1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pt.x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, </a:t>
              </a:r>
              <a:r>
                <a:rPr kumimoji="1" lang="nn-NO" altLang="ko-KR" sz="1400" dirty="0" err="1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pt.y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rectangle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::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setRB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pt) {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rightBottom.set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400" dirty="0" err="1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pt.x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, </a:t>
              </a:r>
              <a:r>
                <a:rPr kumimoji="1" lang="nn-NO" altLang="ko-KR" sz="1400" dirty="0" err="1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pt.y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</a:t>
              </a:r>
            </a:p>
          </p:txBody>
        </p:sp>
        <p:cxnSp>
          <p:nvCxnSpPr>
            <p:cNvPr id="24599" name="직선 연결선 11"/>
            <p:cNvCxnSpPr>
              <a:cxnSpLocks noChangeShapeType="1"/>
            </p:cNvCxnSpPr>
            <p:nvPr/>
          </p:nvCxnSpPr>
          <p:spPr bwMode="auto">
            <a:xfrm rot="16200000" flipH="1">
              <a:off x="507860" y="3014272"/>
              <a:ext cx="39272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26"/>
          <p:cNvGrpSpPr>
            <a:grpSpLocks/>
          </p:cNvGrpSpPr>
          <p:nvPr/>
        </p:nvGrpSpPr>
        <p:grpSpPr bwMode="auto">
          <a:xfrm>
            <a:off x="5191125" y="1050925"/>
            <a:ext cx="3568700" cy="3927475"/>
            <a:chOff x="4876799" y="1049863"/>
            <a:chExt cx="3568531" cy="3927229"/>
          </a:xfrm>
        </p:grpSpPr>
        <p:sp>
          <p:nvSpPr>
            <p:cNvPr id="24595" name="직사각형 6"/>
            <p:cNvSpPr>
              <a:spLocks noChangeArrowheads="1"/>
            </p:cNvSpPr>
            <p:nvPr/>
          </p:nvSpPr>
          <p:spPr bwMode="auto">
            <a:xfrm>
              <a:off x="7356179" y="4362883"/>
              <a:ext cx="1089151" cy="3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</p:txBody>
        </p:sp>
        <p:sp>
          <p:nvSpPr>
            <p:cNvPr id="24596" name="직사각형 7"/>
            <p:cNvSpPr>
              <a:spLocks noChangeArrowheads="1"/>
            </p:cNvSpPr>
            <p:nvPr/>
          </p:nvSpPr>
          <p:spPr bwMode="auto">
            <a:xfrm>
              <a:off x="4876801" y="1049863"/>
              <a:ext cx="3166534" cy="392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rectangle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::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print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() {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cout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&lt;&lt; "LT:" &lt;&lt; </a:t>
              </a:r>
              <a:r>
                <a:rPr kumimoji="1" lang="nn-NO" altLang="ko-KR" sz="1400" dirty="0" err="1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leftTop.x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cout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&lt;&lt; ","      &lt;&lt; </a:t>
              </a:r>
              <a:r>
                <a:rPr kumimoji="1" lang="nn-NO" altLang="ko-KR" sz="1400" dirty="0" err="1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leftTop.y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&lt;&lt;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endl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cout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&lt;&lt; "RB:" &lt;&lt; </a:t>
              </a:r>
              <a:r>
                <a:rPr kumimoji="1" lang="nn-NO" altLang="ko-KR" sz="1400" dirty="0" err="1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rightBottom.x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cout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&lt;&lt; ","      &lt;&lt; </a:t>
              </a:r>
              <a:r>
                <a:rPr kumimoji="1" lang="nn-NO" altLang="ko-KR" sz="1400" dirty="0" err="1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rightBottom.y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&lt;&lt;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endl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4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main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() {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rectangle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sq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point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lt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,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rb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lt.set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(1, 1);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sq.setLT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lt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rb.set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(9, 9);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sq.setRB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rb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sq.print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4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return</a:t>
              </a: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0;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4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</a:t>
              </a:r>
            </a:p>
          </p:txBody>
        </p:sp>
        <p:cxnSp>
          <p:nvCxnSpPr>
            <p:cNvPr id="24597" name="직선 연결선 15"/>
            <p:cNvCxnSpPr>
              <a:cxnSpLocks noChangeShapeType="1"/>
            </p:cNvCxnSpPr>
            <p:nvPr/>
          </p:nvCxnSpPr>
          <p:spPr bwMode="auto">
            <a:xfrm rot="16200000" flipH="1">
              <a:off x="2913186" y="3013478"/>
              <a:ext cx="39272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그룹 42"/>
          <p:cNvGrpSpPr>
            <a:grpSpLocks/>
          </p:cNvGrpSpPr>
          <p:nvPr/>
        </p:nvGrpSpPr>
        <p:grpSpPr bwMode="auto">
          <a:xfrm>
            <a:off x="479425" y="5013325"/>
            <a:ext cx="6176963" cy="1312863"/>
            <a:chOff x="1155943" y="4859411"/>
            <a:chExt cx="6176190" cy="1312789"/>
          </a:xfrm>
        </p:grpSpPr>
        <p:grpSp>
          <p:nvGrpSpPr>
            <p:cNvPr id="24585" name="그룹 22"/>
            <p:cNvGrpSpPr>
              <a:grpSpLocks/>
            </p:cNvGrpSpPr>
            <p:nvPr/>
          </p:nvGrpSpPr>
          <p:grpSpPr bwMode="auto">
            <a:xfrm>
              <a:off x="1155943" y="4868333"/>
              <a:ext cx="1783120" cy="1303867"/>
              <a:chOff x="995076" y="4702958"/>
              <a:chExt cx="1783120" cy="1303867"/>
            </a:xfrm>
          </p:grpSpPr>
          <p:sp>
            <p:nvSpPr>
              <p:cNvPr id="24593" name="직사각형 21"/>
              <p:cNvSpPr>
                <a:spLocks noChangeArrowheads="1"/>
              </p:cNvSpPr>
              <p:nvPr/>
            </p:nvSpPr>
            <p:spPr bwMode="auto">
              <a:xfrm>
                <a:off x="1155943" y="4868333"/>
                <a:ext cx="1622253" cy="11384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1400">
                    <a:latin typeface="Times New Roman" charset="0"/>
                    <a:ea typeface="굴림" charset="-127"/>
                  </a:rPr>
                  <a:t>friend class rectangle;</a:t>
                </a:r>
              </a:p>
            </p:txBody>
          </p:sp>
          <p:sp>
            <p:nvSpPr>
              <p:cNvPr id="20" name="직사각형 19"/>
              <p:cNvSpPr>
                <a:spLocks noChangeArrowheads="1"/>
              </p:cNvSpPr>
              <p:nvPr/>
            </p:nvSpPr>
            <p:spPr bwMode="auto">
              <a:xfrm>
                <a:off x="995076" y="4703560"/>
                <a:ext cx="1622222" cy="3301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400" dirty="0">
                    <a:latin typeface="Times New Roman" panose="02020603050405020304" pitchFamily="18" charset="0"/>
                  </a:rPr>
                  <a:t>point</a:t>
                </a:r>
              </a:p>
            </p:txBody>
          </p:sp>
        </p:grpSp>
        <p:grpSp>
          <p:nvGrpSpPr>
            <p:cNvPr id="24586" name="그룹 23"/>
            <p:cNvGrpSpPr>
              <a:grpSpLocks/>
            </p:cNvGrpSpPr>
            <p:nvPr/>
          </p:nvGrpSpPr>
          <p:grpSpPr bwMode="auto">
            <a:xfrm>
              <a:off x="5549013" y="4868333"/>
              <a:ext cx="1783120" cy="1303867"/>
              <a:chOff x="995076" y="4702958"/>
              <a:chExt cx="1783120" cy="1303867"/>
            </a:xfrm>
          </p:grpSpPr>
          <p:sp>
            <p:nvSpPr>
              <p:cNvPr id="24591" name="직사각형 24"/>
              <p:cNvSpPr>
                <a:spLocks noChangeArrowheads="1"/>
              </p:cNvSpPr>
              <p:nvPr/>
            </p:nvSpPr>
            <p:spPr bwMode="auto">
              <a:xfrm>
                <a:off x="1155943" y="4868333"/>
                <a:ext cx="1622253" cy="11384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endParaRPr kumimoji="1" lang="en-US" altLang="ko-KR" sz="1400">
                  <a:latin typeface="Times New Roman" charset="0"/>
                  <a:ea typeface="굴림" charset="-127"/>
                </a:endParaRPr>
              </a:p>
            </p:txBody>
          </p:sp>
          <p:sp>
            <p:nvSpPr>
              <p:cNvPr id="26" name="직사각형 25"/>
              <p:cNvSpPr>
                <a:spLocks noChangeArrowheads="1"/>
              </p:cNvSpPr>
              <p:nvPr/>
            </p:nvSpPr>
            <p:spPr bwMode="auto">
              <a:xfrm>
                <a:off x="995656" y="4703560"/>
                <a:ext cx="1622222" cy="3301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400" dirty="0">
                    <a:latin typeface="Times New Roman" panose="02020603050405020304" pitchFamily="18" charset="0"/>
                  </a:rPr>
                  <a:t>rectangle</a:t>
                </a:r>
              </a:p>
            </p:txBody>
          </p:sp>
        </p:grpSp>
        <p:cxnSp>
          <p:nvCxnSpPr>
            <p:cNvPr id="24587" name="직선 화살표 연결선 27"/>
            <p:cNvCxnSpPr>
              <a:cxnSpLocks noChangeShapeType="1"/>
              <a:stCxn id="24593" idx="3"/>
              <a:endCxn id="24591" idx="1"/>
            </p:cNvCxnSpPr>
            <p:nvPr/>
          </p:nvCxnSpPr>
          <p:spPr bwMode="auto">
            <a:xfrm>
              <a:off x="2939063" y="5602954"/>
              <a:ext cx="2770817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8" name="직사각형 29"/>
            <p:cNvSpPr>
              <a:spLocks noChangeArrowheads="1"/>
            </p:cNvSpPr>
            <p:nvPr/>
          </p:nvSpPr>
          <p:spPr bwMode="auto">
            <a:xfrm>
              <a:off x="3273157" y="5331742"/>
              <a:ext cx="16036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You’re my friend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24589" name="직사각형 34"/>
            <p:cNvSpPr>
              <a:spLocks noChangeArrowheads="1"/>
            </p:cNvSpPr>
            <p:nvPr/>
          </p:nvSpPr>
          <p:spPr bwMode="auto">
            <a:xfrm rot="-366646">
              <a:off x="3163084" y="4859411"/>
              <a:ext cx="23262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can access whole member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cxnSp>
          <p:nvCxnSpPr>
            <p:cNvPr id="24590" name="직선 화살표 연결선 36"/>
            <p:cNvCxnSpPr>
              <a:cxnSpLocks noChangeShapeType="1"/>
              <a:stCxn id="26" idx="1"/>
            </p:cNvCxnSpPr>
            <p:nvPr/>
          </p:nvCxnSpPr>
          <p:spPr bwMode="auto">
            <a:xfrm rot="10800000" flipV="1">
              <a:off x="2939063" y="5033708"/>
              <a:ext cx="2609950" cy="3020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081963" y="4978400"/>
            <a:ext cx="8223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LT:1, 1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RB:9, 9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154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36124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22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not have a big problem in reading the codes in the book</a:t>
            </a:r>
          </a:p>
          <a:p>
            <a:endParaRPr lang="en-US" dirty="0"/>
          </a:p>
          <a:p>
            <a:r>
              <a:rPr lang="en-US" dirty="0"/>
              <a:t>You may not have a big problem in doing the homework assignments</a:t>
            </a:r>
          </a:p>
          <a:p>
            <a:endParaRPr lang="en-US" dirty="0"/>
          </a:p>
          <a:p>
            <a:r>
              <a:rPr lang="en-US" dirty="0"/>
              <a:t>However, </a:t>
            </a:r>
          </a:p>
          <a:p>
            <a:pPr lvl="1"/>
            <a:r>
              <a:rPr lang="en-US" dirty="0"/>
              <a:t>Be ready to debug your program</a:t>
            </a:r>
          </a:p>
          <a:p>
            <a:pPr lvl="1"/>
            <a:r>
              <a:rPr lang="en-US" dirty="0"/>
              <a:t>Be ready to search more things in Google</a:t>
            </a:r>
          </a:p>
          <a:p>
            <a:pPr lvl="1"/>
            <a:r>
              <a:rPr lang="en-US" dirty="0"/>
              <a:t>Be ready to meet “compilation errors”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155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225066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제목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Supplementary Materials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39375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Example : Constructors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80988" y="1520825"/>
          <a:ext cx="7623175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#define MAX 10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name[MAX];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private: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double avg;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record::print(void) { … }</a:t>
                      </a:r>
                    </a:p>
                  </a:txBody>
                  <a:tcPr marL="91435" marR="914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5" marR="914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18"/>
          <p:cNvGrpSpPr>
            <a:grpSpLocks/>
          </p:cNvGrpSpPr>
          <p:nvPr/>
        </p:nvGrpSpPr>
        <p:grpSpPr bwMode="auto">
          <a:xfrm>
            <a:off x="4081463" y="2687638"/>
            <a:ext cx="5029200" cy="1212850"/>
            <a:chOff x="3699931" y="2316375"/>
            <a:chExt cx="5029047" cy="1214225"/>
          </a:xfrm>
        </p:grpSpPr>
        <p:sp>
          <p:nvSpPr>
            <p:cNvPr id="62475" name="직사각형 9"/>
            <p:cNvSpPr>
              <a:spLocks noChangeArrowheads="1"/>
            </p:cNvSpPr>
            <p:nvPr/>
          </p:nvSpPr>
          <p:spPr bwMode="auto">
            <a:xfrm>
              <a:off x="3699931" y="3242733"/>
              <a:ext cx="4605787" cy="28786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62476" name="TextBox 10"/>
            <p:cNvSpPr txBox="1">
              <a:spLocks noChangeArrowheads="1"/>
            </p:cNvSpPr>
            <p:nvPr/>
          </p:nvSpPr>
          <p:spPr bwMode="auto">
            <a:xfrm>
              <a:off x="6019495" y="2316375"/>
              <a:ext cx="8505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Error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62477" name="직선 화살표 연결선 11"/>
            <p:cNvCxnSpPr>
              <a:cxnSpLocks noChangeShapeType="1"/>
              <a:stCxn id="62476" idx="1"/>
              <a:endCxn id="62475" idx="0"/>
            </p:cNvCxnSpPr>
            <p:nvPr/>
          </p:nvCxnSpPr>
          <p:spPr bwMode="auto">
            <a:xfrm flipH="1">
              <a:off x="6002825" y="2485652"/>
              <a:ext cx="16671" cy="75708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78" name="TextBox 17"/>
            <p:cNvSpPr txBox="1">
              <a:spLocks noChangeArrowheads="1"/>
            </p:cNvSpPr>
            <p:nvPr/>
          </p:nvSpPr>
          <p:spPr bwMode="auto">
            <a:xfrm>
              <a:off x="5884180" y="2655906"/>
              <a:ext cx="28447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∵member variables in “private”</a:t>
              </a:r>
            </a:p>
          </p:txBody>
        </p:sp>
      </p:grp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306388" y="1524000"/>
          <a:ext cx="8685212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5" marR="914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strcpy(name, "");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course1 = course2 = 100;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avg = 100;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yourRecord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{ "HONG GD", 100, 100 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yourRecord.print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record::record(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myRecord.print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5" marR="914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157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34293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제목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Example: Constructors &amp; Destructors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71475" y="1150938"/>
          <a:ext cx="8121650" cy="487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9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*name;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private: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double avg;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record(char *str = "", int s1 = 100, int s2 = 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~record();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record::~record()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delete []name;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8" marR="91448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record::record(char *str, int s1, int s2)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name = new char[strlen(str)+1];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strcpy(name, str);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course1 = s1; course2 = s2;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avg = ((double) (s1 + s2)) / 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record::print(void) { …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8" marR="91448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71475" y="1925638"/>
          <a:ext cx="8121650" cy="4614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9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8" marR="91448" marT="45717" marB="457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*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new record(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*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yourRecord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new record("KIM", 90, 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-&gt;print(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yourRecord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-&gt;print(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delete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yourRecord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8" marR="91448" marT="45717" marB="4571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158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42899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제목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ko-KR" sz="3600">
                <a:latin typeface="Times New Roman" charset="0"/>
                <a:ea typeface="맑은 고딕" charset="-127"/>
              </a:rPr>
              <a:t>Constructors with Arg. and Default Values</a:t>
            </a:r>
            <a:endParaRPr lang="ko-KR" altLang="en-US" sz="3600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71475" y="1150938"/>
          <a:ext cx="8751888" cy="51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#define MAX 10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name[MAX];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private: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double avg;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record(char *str = 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""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, int s = 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record::record(char *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str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, int score)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strcpy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(name,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str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course1 = course2 = score;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score;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696" marB="456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696" marB="456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696" marB="456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2709863" y="2100263"/>
            <a:ext cx="2743200" cy="2928937"/>
            <a:chOff x="2709333" y="2099678"/>
            <a:chExt cx="2743201" cy="3005723"/>
          </a:xfrm>
        </p:grpSpPr>
        <p:cxnSp>
          <p:nvCxnSpPr>
            <p:cNvPr id="64534" name="직선 화살표 연결선 16"/>
            <p:cNvCxnSpPr>
              <a:cxnSpLocks noChangeShapeType="1"/>
            </p:cNvCxnSpPr>
            <p:nvPr/>
          </p:nvCxnSpPr>
          <p:spPr bwMode="auto">
            <a:xfrm rot="5400000">
              <a:off x="1706006" y="3103005"/>
              <a:ext cx="3005722" cy="9990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5" name="TextBox 24"/>
            <p:cNvSpPr txBox="1">
              <a:spLocks noChangeArrowheads="1"/>
            </p:cNvSpPr>
            <p:nvPr/>
          </p:nvSpPr>
          <p:spPr bwMode="auto">
            <a:xfrm>
              <a:off x="2835014" y="4582181"/>
              <a:ext cx="26175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implicitly call with default values (default constructor)</a:t>
              </a:r>
            </a:p>
          </p:txBody>
        </p:sp>
      </p:grpSp>
      <p:grpSp>
        <p:nvGrpSpPr>
          <p:cNvPr id="3" name="그룹 26"/>
          <p:cNvGrpSpPr>
            <a:grpSpLocks/>
          </p:cNvGrpSpPr>
          <p:nvPr/>
        </p:nvGrpSpPr>
        <p:grpSpPr bwMode="auto">
          <a:xfrm>
            <a:off x="3695700" y="2652713"/>
            <a:ext cx="5561013" cy="2925762"/>
            <a:chOff x="6290194" y="2430042"/>
            <a:chExt cx="5421848" cy="2487378"/>
          </a:xfrm>
        </p:grpSpPr>
        <p:sp>
          <p:nvSpPr>
            <p:cNvPr id="64530" name="직사각형 27"/>
            <p:cNvSpPr>
              <a:spLocks noChangeArrowheads="1"/>
            </p:cNvSpPr>
            <p:nvPr/>
          </p:nvSpPr>
          <p:spPr bwMode="auto">
            <a:xfrm>
              <a:off x="6290194" y="2430042"/>
              <a:ext cx="2055294" cy="32162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64531" name="TextBox 28"/>
            <p:cNvSpPr txBox="1">
              <a:spLocks noChangeArrowheads="1"/>
            </p:cNvSpPr>
            <p:nvPr/>
          </p:nvSpPr>
          <p:spPr bwMode="auto">
            <a:xfrm>
              <a:off x="8705055" y="4072577"/>
              <a:ext cx="20462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shorthand notation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64532" name="직선 화살표 연결선 29"/>
            <p:cNvCxnSpPr>
              <a:cxnSpLocks noChangeShapeType="1"/>
              <a:stCxn id="64531" idx="1"/>
            </p:cNvCxnSpPr>
            <p:nvPr/>
          </p:nvCxnSpPr>
          <p:spPr bwMode="auto">
            <a:xfrm rot="10800000">
              <a:off x="8345489" y="2751666"/>
              <a:ext cx="359567" cy="149018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3" name="TextBox 30"/>
            <p:cNvSpPr txBox="1">
              <a:spLocks noChangeArrowheads="1"/>
            </p:cNvSpPr>
            <p:nvPr/>
          </p:nvSpPr>
          <p:spPr bwMode="auto">
            <a:xfrm>
              <a:off x="8705055" y="4394200"/>
              <a:ext cx="30069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same as </a:t>
              </a:r>
              <a:br>
                <a:rPr kumimoji="1" lang="en-US" altLang="ko-KR" sz="1400">
                  <a:latin typeface="Times New Roman" charset="0"/>
                  <a:ea typeface="굴림" charset="-127"/>
                </a:rPr>
              </a:br>
              <a:r>
                <a:rPr kumimoji="1" lang="en-US" altLang="ko-KR" sz="1400">
                  <a:latin typeface="Times New Roman" charset="0"/>
                  <a:ea typeface="굴림" charset="-127"/>
                </a:rPr>
                <a:t>record hisRecord = record(“LEE”);</a:t>
              </a:r>
            </a:p>
          </p:txBody>
        </p:sp>
      </p:grp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371475" y="1150938"/>
          <a:ext cx="8751888" cy="4427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record::print(void) { …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yourRecord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record("KIM", 90);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hisRecord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"LEE";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myRecord.print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yourRecord.print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hisRecord.print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379413" y="1079500"/>
          <a:ext cx="8751887" cy="4427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result&gt;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course1 = 100, course2 = 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KIM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course1 = 90, course2 = 90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90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LEE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course1 = 100, course2 = 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100</a:t>
                      </a:r>
                    </a:p>
                  </a:txBody>
                  <a:tcPr marL="91446" marR="91446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159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68775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 Style Design (Procedural) (2/2)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4035" name="그룹 15"/>
          <p:cNvGrpSpPr>
            <a:grpSpLocks/>
          </p:cNvGrpSpPr>
          <p:nvPr/>
        </p:nvGrpSpPr>
        <p:grpSpPr bwMode="auto">
          <a:xfrm>
            <a:off x="3789363" y="3275013"/>
            <a:ext cx="1227137" cy="1422400"/>
            <a:chOff x="2910741" y="1649622"/>
            <a:chExt cx="1227221" cy="1423276"/>
          </a:xfrm>
        </p:grpSpPr>
        <p:sp>
          <p:nvSpPr>
            <p:cNvPr id="44076" name="직사각형 8"/>
            <p:cNvSpPr>
              <a:spLocks noChangeArrowheads="1"/>
            </p:cNvSpPr>
            <p:nvPr/>
          </p:nvSpPr>
          <p:spPr bwMode="auto">
            <a:xfrm>
              <a:off x="2910741" y="1649622"/>
              <a:ext cx="1227221" cy="3288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1400">
                  <a:latin typeface="Times New Roman" charset="0"/>
                </a:rPr>
                <a:t>withdrawal</a:t>
              </a:r>
              <a:endParaRPr lang="ko-KR" altLang="en-US" sz="1400">
                <a:latin typeface="Times New Roman" charset="0"/>
              </a:endParaRPr>
            </a:p>
          </p:txBody>
        </p:sp>
        <p:sp>
          <p:nvSpPr>
            <p:cNvPr id="44077" name="직사각형 10"/>
            <p:cNvSpPr>
              <a:spLocks noChangeArrowheads="1"/>
            </p:cNvSpPr>
            <p:nvPr/>
          </p:nvSpPr>
          <p:spPr bwMode="auto">
            <a:xfrm>
              <a:off x="2910741" y="2198603"/>
              <a:ext cx="1227221" cy="3288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1400">
                  <a:latin typeface="Times New Roman" charset="0"/>
                </a:rPr>
                <a:t>deposit</a:t>
              </a:r>
              <a:endParaRPr lang="ko-KR" altLang="en-US" sz="1400">
                <a:latin typeface="Times New Roman" charset="0"/>
              </a:endParaRPr>
            </a:p>
          </p:txBody>
        </p:sp>
        <p:sp>
          <p:nvSpPr>
            <p:cNvPr id="44078" name="직사각형 48"/>
            <p:cNvSpPr>
              <a:spLocks noChangeArrowheads="1"/>
            </p:cNvSpPr>
            <p:nvPr/>
          </p:nvSpPr>
          <p:spPr bwMode="auto">
            <a:xfrm>
              <a:off x="2910741" y="2744035"/>
              <a:ext cx="1227221" cy="3288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1400">
                  <a:latin typeface="Times New Roman" charset="0"/>
                </a:rPr>
                <a:t>…</a:t>
              </a:r>
              <a:endParaRPr lang="ko-KR" altLang="en-US" sz="1400">
                <a:latin typeface="Times New Roman" charset="0"/>
              </a:endParaRPr>
            </a:p>
          </p:txBody>
        </p:sp>
      </p:grpSp>
      <p:grpSp>
        <p:nvGrpSpPr>
          <p:cNvPr id="44036" name="그룹 50"/>
          <p:cNvGrpSpPr>
            <a:grpSpLocks/>
          </p:cNvGrpSpPr>
          <p:nvPr/>
        </p:nvGrpSpPr>
        <p:grpSpPr bwMode="auto">
          <a:xfrm>
            <a:off x="541338" y="2578100"/>
            <a:ext cx="2298700" cy="2814638"/>
            <a:chOff x="882317" y="2358188"/>
            <a:chExt cx="2298860" cy="2814302"/>
          </a:xfrm>
        </p:grpSpPr>
        <p:sp>
          <p:nvSpPr>
            <p:cNvPr id="45" name="직사각형 44"/>
            <p:cNvSpPr>
              <a:spLocks noChangeArrowheads="1"/>
            </p:cNvSpPr>
            <p:nvPr/>
          </p:nvSpPr>
          <p:spPr bwMode="auto">
            <a:xfrm>
              <a:off x="1299858" y="2699460"/>
              <a:ext cx="1490767" cy="247303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" name="직사각형 34"/>
            <p:cNvSpPr>
              <a:spLocks noChangeArrowheads="1"/>
            </p:cNvSpPr>
            <p:nvPr/>
          </p:nvSpPr>
          <p:spPr bwMode="auto">
            <a:xfrm>
              <a:off x="1090293" y="2529618"/>
              <a:ext cx="1492354" cy="247303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4066" name="그룹 43"/>
            <p:cNvGrpSpPr>
              <a:grpSpLocks/>
            </p:cNvGrpSpPr>
            <p:nvPr/>
          </p:nvGrpSpPr>
          <p:grpSpPr bwMode="auto">
            <a:xfrm>
              <a:off x="882317" y="2358188"/>
              <a:ext cx="1491915" cy="2472572"/>
              <a:chOff x="1010653" y="2421060"/>
              <a:chExt cx="1491915" cy="2472572"/>
            </a:xfrm>
          </p:grpSpPr>
          <p:sp>
            <p:nvSpPr>
              <p:cNvPr id="36" name="직사각형 35"/>
              <p:cNvSpPr>
                <a:spLocks noChangeArrowheads="1"/>
              </p:cNvSpPr>
              <p:nvPr/>
            </p:nvSpPr>
            <p:spPr bwMode="auto">
              <a:xfrm>
                <a:off x="1010653" y="2421060"/>
                <a:ext cx="1492354" cy="247303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069" name="직사각형 18"/>
              <p:cNvSpPr>
                <a:spLocks noChangeArrowheads="1"/>
              </p:cNvSpPr>
              <p:nvPr/>
            </p:nvSpPr>
            <p:spPr bwMode="auto">
              <a:xfrm>
                <a:off x="1427748" y="2499392"/>
                <a:ext cx="68800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400">
                    <a:latin typeface="Times New Roman" charset="0"/>
                  </a:rPr>
                  <a:t>Client</a:t>
                </a:r>
                <a:endParaRPr lang="ko-KR" altLang="en-US" sz="2400">
                  <a:latin typeface="Times New Roman" charset="0"/>
                </a:endParaRPr>
              </a:p>
            </p:txBody>
          </p:sp>
          <p:sp>
            <p:nvSpPr>
              <p:cNvPr id="44070" name="직사각형 19"/>
              <p:cNvSpPr>
                <a:spLocks noChangeArrowheads="1"/>
              </p:cNvSpPr>
              <p:nvPr/>
            </p:nvSpPr>
            <p:spPr bwMode="auto">
              <a:xfrm>
                <a:off x="1147011" y="2842374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name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4071" name="직사각형 20"/>
              <p:cNvSpPr>
                <a:spLocks noChangeArrowheads="1"/>
              </p:cNvSpPr>
              <p:nvPr/>
            </p:nvSpPr>
            <p:spPr bwMode="auto">
              <a:xfrm>
                <a:off x="1147011" y="3171237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telephone no.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4072" name="직사각형 21"/>
              <p:cNvSpPr>
                <a:spLocks noChangeArrowheads="1"/>
              </p:cNvSpPr>
              <p:nvPr/>
            </p:nvSpPr>
            <p:spPr bwMode="auto">
              <a:xfrm>
                <a:off x="1147011" y="3500100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account no.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4073" name="직사각형 22"/>
              <p:cNvSpPr>
                <a:spLocks noChangeArrowheads="1"/>
              </p:cNvSpPr>
              <p:nvPr/>
            </p:nvSpPr>
            <p:spPr bwMode="auto">
              <a:xfrm>
                <a:off x="1147011" y="3828963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password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4074" name="직사각형 23"/>
              <p:cNvSpPr>
                <a:spLocks noChangeArrowheads="1"/>
              </p:cNvSpPr>
              <p:nvPr/>
            </p:nvSpPr>
            <p:spPr bwMode="auto">
              <a:xfrm>
                <a:off x="1147011" y="4157826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balance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4075" name="직사각형 24"/>
              <p:cNvSpPr>
                <a:spLocks noChangeArrowheads="1"/>
              </p:cNvSpPr>
              <p:nvPr/>
            </p:nvSpPr>
            <p:spPr bwMode="auto">
              <a:xfrm>
                <a:off x="1147011" y="4485855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…</a:t>
                </a:r>
                <a:endParaRPr lang="ko-KR" altLang="en-US" sz="1400">
                  <a:latin typeface="Times New Roman" charset="0"/>
                </a:endParaRPr>
              </a:p>
            </p:txBody>
          </p:sp>
        </p:grpSp>
        <p:sp>
          <p:nvSpPr>
            <p:cNvPr id="44067" name="직사각형 45"/>
            <p:cNvSpPr>
              <a:spLocks noChangeArrowheads="1"/>
            </p:cNvSpPr>
            <p:nvPr/>
          </p:nvSpPr>
          <p:spPr bwMode="auto">
            <a:xfrm>
              <a:off x="2791327" y="3864224"/>
              <a:ext cx="3898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2400">
                  <a:latin typeface="Times New Roman" charset="0"/>
                </a:rPr>
                <a:t>…</a:t>
              </a:r>
              <a:endParaRPr lang="ko-KR" altLang="en-US" sz="2400">
                <a:latin typeface="Times New Roman" charset="0"/>
              </a:endParaRPr>
            </a:p>
          </p:txBody>
        </p:sp>
      </p:grpSp>
      <p:grpSp>
        <p:nvGrpSpPr>
          <p:cNvPr id="44037" name="그룹 49"/>
          <p:cNvGrpSpPr>
            <a:grpSpLocks/>
          </p:cNvGrpSpPr>
          <p:nvPr/>
        </p:nvGrpSpPr>
        <p:grpSpPr bwMode="auto">
          <a:xfrm>
            <a:off x="244475" y="1781175"/>
            <a:ext cx="5081588" cy="3957638"/>
            <a:chOff x="585537" y="1560929"/>
            <a:chExt cx="4181444" cy="3957555"/>
          </a:xfrm>
        </p:grpSpPr>
        <p:sp>
          <p:nvSpPr>
            <p:cNvPr id="44062" name="TextBox 6"/>
            <p:cNvSpPr txBox="1">
              <a:spLocks noChangeArrowheads="1"/>
            </p:cNvSpPr>
            <p:nvPr/>
          </p:nvSpPr>
          <p:spPr bwMode="auto">
            <a:xfrm>
              <a:off x="1395665" y="1560929"/>
              <a:ext cx="8502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800" b="1">
                  <a:latin typeface="Times New Roman" charset="0"/>
                  <a:ea typeface="굴림" charset="-127"/>
                </a:rPr>
                <a:t>Bank</a:t>
              </a:r>
              <a:endParaRPr kumimoji="1" lang="ko-KR" altLang="en-US" sz="1800" b="1">
                <a:latin typeface="Times New Roman" charset="0"/>
                <a:ea typeface="굴림" charset="-127"/>
              </a:endParaRPr>
            </a:p>
          </p:txBody>
        </p:sp>
        <p:sp>
          <p:nvSpPr>
            <p:cNvPr id="44063" name="직사각형 46"/>
            <p:cNvSpPr>
              <a:spLocks noChangeArrowheads="1"/>
            </p:cNvSpPr>
            <p:nvPr/>
          </p:nvSpPr>
          <p:spPr bwMode="auto">
            <a:xfrm>
              <a:off x="585537" y="1889792"/>
              <a:ext cx="4181444" cy="36286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</p:grpSp>
      <p:sp>
        <p:nvSpPr>
          <p:cNvPr id="44038" name="십자형 51"/>
          <p:cNvSpPr>
            <a:spLocks noChangeArrowheads="1"/>
          </p:cNvSpPr>
          <p:nvPr/>
        </p:nvSpPr>
        <p:spPr bwMode="auto">
          <a:xfrm>
            <a:off x="2895600" y="3711575"/>
            <a:ext cx="585788" cy="549275"/>
          </a:xfrm>
          <a:prstGeom prst="plus">
            <a:avLst>
              <a:gd name="adj" fmla="val 3732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endParaRPr lang="ko-KR" altLang="en-US" sz="2400">
              <a:latin typeface="Times New Roman" charset="0"/>
            </a:endParaRPr>
          </a:p>
        </p:txBody>
      </p:sp>
      <p:grpSp>
        <p:nvGrpSpPr>
          <p:cNvPr id="6" name="그룹 62"/>
          <p:cNvGrpSpPr>
            <a:grpSpLocks/>
          </p:cNvGrpSpPr>
          <p:nvPr/>
        </p:nvGrpSpPr>
        <p:grpSpPr bwMode="auto">
          <a:xfrm>
            <a:off x="444500" y="1643063"/>
            <a:ext cx="3544888" cy="3548062"/>
            <a:chOff x="786063" y="1422430"/>
            <a:chExt cx="3545305" cy="3548989"/>
          </a:xfrm>
        </p:grpSpPr>
        <p:sp>
          <p:nvSpPr>
            <p:cNvPr id="44059" name="모서리가 둥근 직사각형 53"/>
            <p:cNvSpPr>
              <a:spLocks noChangeArrowheads="1"/>
            </p:cNvSpPr>
            <p:nvPr/>
          </p:nvSpPr>
          <p:spPr bwMode="auto">
            <a:xfrm>
              <a:off x="786063" y="2235449"/>
              <a:ext cx="1704474" cy="273597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4060" name="TextBox 54"/>
            <p:cNvSpPr txBox="1">
              <a:spLocks noChangeArrowheads="1"/>
            </p:cNvSpPr>
            <p:nvPr/>
          </p:nvSpPr>
          <p:spPr bwMode="auto">
            <a:xfrm>
              <a:off x="3397744" y="1422430"/>
              <a:ext cx="9336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Structure</a:t>
              </a:r>
              <a:endParaRPr kumimoji="1" lang="ko-KR" altLang="en-US" sz="1600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4061" name="구부러진 연결선 57"/>
            <p:cNvCxnSpPr>
              <a:cxnSpLocks noChangeShapeType="1"/>
              <a:stCxn id="44060" idx="1"/>
              <a:endCxn id="44059" idx="0"/>
            </p:cNvCxnSpPr>
            <p:nvPr/>
          </p:nvCxnSpPr>
          <p:spPr bwMode="auto">
            <a:xfrm rot="10800000" flipV="1">
              <a:off x="1638300" y="1591707"/>
              <a:ext cx="1759444" cy="643742"/>
            </a:xfrm>
            <a:prstGeom prst="curvedConnector2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" name="직사각형 63"/>
          <p:cNvSpPr>
            <a:spLocks noChangeArrowheads="1"/>
          </p:cNvSpPr>
          <p:nvPr/>
        </p:nvSpPr>
        <p:spPr bwMode="auto">
          <a:xfrm>
            <a:off x="5630863" y="2216150"/>
            <a:ext cx="214153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struct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client {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char name[MAX];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char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tel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[MAX];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char account[MAX];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char password[MAX];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balance;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};</a:t>
            </a:r>
          </a:p>
        </p:txBody>
      </p:sp>
      <p:sp>
        <p:nvSpPr>
          <p:cNvPr id="65" name="직사각형 64"/>
          <p:cNvSpPr>
            <a:spLocks noChangeArrowheads="1"/>
          </p:cNvSpPr>
          <p:nvPr/>
        </p:nvSpPr>
        <p:spPr bwMode="auto">
          <a:xfrm>
            <a:off x="5562600" y="4422775"/>
            <a:ext cx="2813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struct client clients[MAX_NO];</a:t>
            </a:r>
          </a:p>
        </p:txBody>
      </p:sp>
      <p:sp>
        <p:nvSpPr>
          <p:cNvPr id="66" name="직사각형 65"/>
          <p:cNvSpPr>
            <a:spLocks noChangeArrowheads="1"/>
          </p:cNvSpPr>
          <p:nvPr/>
        </p:nvSpPr>
        <p:spPr bwMode="auto">
          <a:xfrm>
            <a:off x="5562600" y="4995863"/>
            <a:ext cx="3581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void withdrawal (client &amp;cli,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money);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void deposit (client &amp;cli,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money);</a:t>
            </a:r>
          </a:p>
        </p:txBody>
      </p:sp>
      <p:grpSp>
        <p:nvGrpSpPr>
          <p:cNvPr id="7" name="그룹 66"/>
          <p:cNvGrpSpPr>
            <a:grpSpLocks/>
          </p:cNvGrpSpPr>
          <p:nvPr/>
        </p:nvGrpSpPr>
        <p:grpSpPr bwMode="auto">
          <a:xfrm>
            <a:off x="334963" y="1303338"/>
            <a:ext cx="4484687" cy="4216400"/>
            <a:chOff x="-2209989" y="1746042"/>
            <a:chExt cx="4484594" cy="4216186"/>
          </a:xfrm>
        </p:grpSpPr>
        <p:sp>
          <p:nvSpPr>
            <p:cNvPr id="44056" name="모서리가 둥근 직사각형 67"/>
            <p:cNvSpPr>
              <a:spLocks noChangeArrowheads="1"/>
            </p:cNvSpPr>
            <p:nvPr/>
          </p:nvSpPr>
          <p:spPr bwMode="auto">
            <a:xfrm>
              <a:off x="-2209989" y="2768368"/>
              <a:ext cx="2505560" cy="31938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4057" name="TextBox 68"/>
            <p:cNvSpPr txBox="1">
              <a:spLocks noChangeArrowheads="1"/>
            </p:cNvSpPr>
            <p:nvPr/>
          </p:nvSpPr>
          <p:spPr bwMode="auto">
            <a:xfrm>
              <a:off x="512138" y="1746042"/>
              <a:ext cx="17624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7030A0"/>
                  </a:solidFill>
                  <a:latin typeface="Times New Roman" charset="0"/>
                  <a:ea typeface="굴림" charset="-127"/>
                </a:rPr>
                <a:t>Array of structures</a:t>
              </a:r>
              <a:endParaRPr kumimoji="1" lang="ko-KR" altLang="en-US" sz="1600">
                <a:solidFill>
                  <a:srgbClr val="7030A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4058" name="구부러진 연결선 57"/>
            <p:cNvCxnSpPr>
              <a:cxnSpLocks noChangeShapeType="1"/>
              <a:stCxn id="44057" idx="1"/>
              <a:endCxn id="44056" idx="0"/>
            </p:cNvCxnSpPr>
            <p:nvPr/>
          </p:nvCxnSpPr>
          <p:spPr bwMode="auto">
            <a:xfrm rot="10800000" flipV="1">
              <a:off x="-957208" y="1915318"/>
              <a:ext cx="1469347" cy="853049"/>
            </a:xfrm>
            <a:prstGeom prst="curvedConnector2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그룹 73"/>
          <p:cNvGrpSpPr>
            <a:grpSpLocks/>
          </p:cNvGrpSpPr>
          <p:nvPr/>
        </p:nvGrpSpPr>
        <p:grpSpPr bwMode="auto">
          <a:xfrm>
            <a:off x="3621088" y="1643063"/>
            <a:ext cx="2073275" cy="3328987"/>
            <a:chOff x="-362284" y="1283931"/>
            <a:chExt cx="2073028" cy="3329416"/>
          </a:xfrm>
        </p:grpSpPr>
        <p:sp>
          <p:nvSpPr>
            <p:cNvPr id="44053" name="모서리가 둥근 직사각형 74"/>
            <p:cNvSpPr>
              <a:spLocks noChangeArrowheads="1"/>
            </p:cNvSpPr>
            <p:nvPr/>
          </p:nvSpPr>
          <p:spPr bwMode="auto">
            <a:xfrm>
              <a:off x="-362284" y="2696294"/>
              <a:ext cx="1534695" cy="1917053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4054" name="TextBox 75"/>
            <p:cNvSpPr txBox="1">
              <a:spLocks noChangeArrowheads="1"/>
            </p:cNvSpPr>
            <p:nvPr/>
          </p:nvSpPr>
          <p:spPr bwMode="auto">
            <a:xfrm>
              <a:off x="634077" y="1283931"/>
              <a:ext cx="10766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Functions</a:t>
              </a:r>
              <a:endParaRPr kumimoji="1" lang="ko-KR" altLang="en-US" sz="1600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4055" name="구부러진 연결선 57"/>
            <p:cNvCxnSpPr>
              <a:cxnSpLocks noChangeShapeType="1"/>
              <a:stCxn id="44054" idx="1"/>
              <a:endCxn id="44053" idx="0"/>
            </p:cNvCxnSpPr>
            <p:nvPr/>
          </p:nvCxnSpPr>
          <p:spPr bwMode="auto">
            <a:xfrm rot="10800000" flipV="1">
              <a:off x="405065" y="1453208"/>
              <a:ext cx="229013" cy="1243086"/>
            </a:xfrm>
            <a:prstGeom prst="curvedConnector2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그룹 94"/>
          <p:cNvGrpSpPr>
            <a:grpSpLocks/>
          </p:cNvGrpSpPr>
          <p:nvPr/>
        </p:nvGrpSpPr>
        <p:grpSpPr bwMode="auto">
          <a:xfrm>
            <a:off x="1905000" y="3438525"/>
            <a:ext cx="1884363" cy="1041400"/>
            <a:chOff x="1904583" y="3439090"/>
            <a:chExt cx="1884529" cy="1040501"/>
          </a:xfrm>
        </p:grpSpPr>
        <p:cxnSp>
          <p:nvCxnSpPr>
            <p:cNvPr id="44051" name="직선 화살표 연결선 87"/>
            <p:cNvCxnSpPr>
              <a:cxnSpLocks noChangeShapeType="1"/>
              <a:stCxn id="44074" idx="3"/>
              <a:endCxn id="44076" idx="1"/>
            </p:cNvCxnSpPr>
            <p:nvPr/>
          </p:nvCxnSpPr>
          <p:spPr bwMode="auto">
            <a:xfrm flipV="1">
              <a:off x="1904583" y="3439090"/>
              <a:ext cx="1884529" cy="104050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2" name="직선 화살표 연결선 91"/>
            <p:cNvCxnSpPr>
              <a:cxnSpLocks noChangeShapeType="1"/>
              <a:stCxn id="44074" idx="3"/>
              <a:endCxn id="44077" idx="1"/>
            </p:cNvCxnSpPr>
            <p:nvPr/>
          </p:nvCxnSpPr>
          <p:spPr bwMode="auto">
            <a:xfrm flipV="1">
              <a:off x="1904583" y="3988071"/>
              <a:ext cx="1884529" cy="4915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그룹 95"/>
          <p:cNvGrpSpPr>
            <a:grpSpLocks/>
          </p:cNvGrpSpPr>
          <p:nvPr/>
        </p:nvGrpSpPr>
        <p:grpSpPr bwMode="auto">
          <a:xfrm>
            <a:off x="5953125" y="5051425"/>
            <a:ext cx="1912938" cy="1135063"/>
            <a:chOff x="-228972" y="1349339"/>
            <a:chExt cx="1913468" cy="1134993"/>
          </a:xfrm>
        </p:grpSpPr>
        <p:sp>
          <p:nvSpPr>
            <p:cNvPr id="44048" name="직사각형 96"/>
            <p:cNvSpPr>
              <a:spLocks noChangeArrowheads="1"/>
            </p:cNvSpPr>
            <p:nvPr/>
          </p:nvSpPr>
          <p:spPr bwMode="auto">
            <a:xfrm>
              <a:off x="673768" y="1349339"/>
              <a:ext cx="1010728" cy="5762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4049" name="TextBox 97"/>
            <p:cNvSpPr txBox="1">
              <a:spLocks noChangeArrowheads="1"/>
            </p:cNvSpPr>
            <p:nvPr/>
          </p:nvSpPr>
          <p:spPr bwMode="auto">
            <a:xfrm>
              <a:off x="-228972" y="2145778"/>
              <a:ext cx="11717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  <a:t>references</a:t>
              </a:r>
              <a:endParaRPr kumimoji="1" lang="ko-KR" altLang="en-US" sz="1600">
                <a:solidFill>
                  <a:srgbClr val="CC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4050" name="직선 화살표 연결선 98"/>
            <p:cNvCxnSpPr>
              <a:cxnSpLocks noChangeShapeType="1"/>
              <a:stCxn id="44049" idx="3"/>
              <a:endCxn id="44048" idx="2"/>
            </p:cNvCxnSpPr>
            <p:nvPr/>
          </p:nvCxnSpPr>
          <p:spPr bwMode="auto">
            <a:xfrm flipV="1">
              <a:off x="942750" y="1925571"/>
              <a:ext cx="236382" cy="38948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2769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ko-KR" sz="3600">
                <a:latin typeface="Times New Roman" charset="0"/>
                <a:ea typeface="맑은 고딕" charset="-127"/>
              </a:rPr>
              <a:t>A Special Constructor : Copy Constructor</a:t>
            </a:r>
            <a:endParaRPr lang="ko-KR" altLang="en-US" sz="3600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71475" y="1150938"/>
          <a:ext cx="6821488" cy="4427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point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x, y;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point(int _x, int _y)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x =_x; y = _y;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point(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const point &amp;pt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x = pt.x; y = pt.y;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set(int _x, int _y)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x = _x; y = _y;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</a:txBody>
                  <a:tcPr marL="91444" marR="91444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point::print()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x &lt;&lt; "," &lt;&lt; y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point p1(1, 1);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point p2(p1);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p1.set(2, 2);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"P1 : 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p1.print();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"P2 : 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p2.print();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4" marR="91444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4" marR="91444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4"/>
          <p:cNvGrpSpPr>
            <a:grpSpLocks/>
          </p:cNvGrpSpPr>
          <p:nvPr/>
        </p:nvGrpSpPr>
        <p:grpSpPr bwMode="auto">
          <a:xfrm>
            <a:off x="558800" y="3454400"/>
            <a:ext cx="5232400" cy="2363788"/>
            <a:chOff x="6290193" y="2404641"/>
            <a:chExt cx="5233694" cy="2363526"/>
          </a:xfrm>
        </p:grpSpPr>
        <p:sp>
          <p:nvSpPr>
            <p:cNvPr id="65547" name="직사각형 5"/>
            <p:cNvSpPr>
              <a:spLocks noChangeArrowheads="1"/>
            </p:cNvSpPr>
            <p:nvPr/>
          </p:nvSpPr>
          <p:spPr bwMode="auto">
            <a:xfrm>
              <a:off x="6290193" y="2404641"/>
              <a:ext cx="2184941" cy="8126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65548" name="TextBox 6"/>
            <p:cNvSpPr txBox="1">
              <a:spLocks noChangeArrowheads="1"/>
            </p:cNvSpPr>
            <p:nvPr/>
          </p:nvSpPr>
          <p:spPr bwMode="auto">
            <a:xfrm>
              <a:off x="8775837" y="4091092"/>
              <a:ext cx="20462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copy constructor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65549" name="직선 화살표 연결선 7"/>
            <p:cNvCxnSpPr>
              <a:cxnSpLocks noChangeShapeType="1"/>
              <a:endCxn id="65547" idx="3"/>
            </p:cNvCxnSpPr>
            <p:nvPr/>
          </p:nvCxnSpPr>
          <p:spPr bwMode="auto">
            <a:xfrm flipH="1" flipV="1">
              <a:off x="8475134" y="2810987"/>
              <a:ext cx="373859" cy="136285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50" name="TextBox 8"/>
            <p:cNvSpPr txBox="1">
              <a:spLocks noChangeArrowheads="1"/>
            </p:cNvSpPr>
            <p:nvPr/>
          </p:nvSpPr>
          <p:spPr bwMode="auto">
            <a:xfrm>
              <a:off x="9131436" y="4429646"/>
              <a:ext cx="2392451" cy="33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i="1">
                  <a:latin typeface="Times New Roman" charset="0"/>
                  <a:ea typeface="굴림" charset="-127"/>
                </a:rPr>
                <a:t>Syntax : X(const X&amp; X1)</a:t>
              </a:r>
            </a:p>
          </p:txBody>
        </p:sp>
      </p:grp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6418263" y="1168400"/>
          <a:ext cx="774700" cy="4427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result&gt;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P1 : 2,2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P2 : 1,1</a:t>
                      </a:r>
                    </a:p>
                  </a:txBody>
                  <a:tcPr marL="91402" marR="91402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160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9820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Default Copy Constructor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71475" y="1150938"/>
          <a:ext cx="6821488" cy="4427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point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x, y;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point(int _x, int _y)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x =_x; y = _y;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set(int _x, int _y)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x = _x; y = _y;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</a:txBody>
                  <a:tcPr marL="91444" marR="91444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point::print()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x &lt;&lt; "," &lt;&lt; y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point p1(1, 1);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point p2(p1);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p1.set(2, 2);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"P1 : 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p1.print();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"P2 : 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p2.print();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4" marR="91444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result&gt;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P1 : 2,2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P2 : 1,1</a:t>
                      </a:r>
                    </a:p>
                  </a:txBody>
                  <a:tcPr marL="91444" marR="91444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4"/>
          <p:cNvGrpSpPr>
            <a:grpSpLocks/>
          </p:cNvGrpSpPr>
          <p:nvPr/>
        </p:nvGrpSpPr>
        <p:grpSpPr bwMode="auto">
          <a:xfrm>
            <a:off x="5773738" y="2033588"/>
            <a:ext cx="2046287" cy="981075"/>
            <a:chOff x="11506088" y="983721"/>
            <a:chExt cx="2046289" cy="981226"/>
          </a:xfrm>
        </p:grpSpPr>
        <p:sp>
          <p:nvSpPr>
            <p:cNvPr id="66573" name="TextBox 6"/>
            <p:cNvSpPr txBox="1">
              <a:spLocks noChangeArrowheads="1"/>
            </p:cNvSpPr>
            <p:nvPr/>
          </p:nvSpPr>
          <p:spPr bwMode="auto">
            <a:xfrm>
              <a:off x="11506088" y="1626393"/>
              <a:ext cx="20462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same result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66574" name="직선 화살표 연결선 7"/>
            <p:cNvCxnSpPr>
              <a:cxnSpLocks noChangeShapeType="1"/>
              <a:stCxn id="66573" idx="0"/>
            </p:cNvCxnSpPr>
            <p:nvPr/>
          </p:nvCxnSpPr>
          <p:spPr bwMode="auto">
            <a:xfrm rot="5400000" flipH="1" flipV="1">
              <a:off x="12207500" y="1304660"/>
              <a:ext cx="643466" cy="15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21"/>
          <p:cNvGrpSpPr>
            <a:grpSpLocks/>
          </p:cNvGrpSpPr>
          <p:nvPr/>
        </p:nvGrpSpPr>
        <p:grpSpPr bwMode="auto">
          <a:xfrm>
            <a:off x="4354513" y="2851150"/>
            <a:ext cx="5018087" cy="1836738"/>
            <a:chOff x="8163042" y="2792879"/>
            <a:chExt cx="3948250" cy="1322949"/>
          </a:xfrm>
        </p:grpSpPr>
        <p:sp>
          <p:nvSpPr>
            <p:cNvPr id="66570" name="TextBox 23"/>
            <p:cNvSpPr txBox="1">
              <a:spLocks noChangeArrowheads="1"/>
            </p:cNvSpPr>
            <p:nvPr/>
          </p:nvSpPr>
          <p:spPr bwMode="auto">
            <a:xfrm>
              <a:off x="8848989" y="3496732"/>
              <a:ext cx="31144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default copy constructor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66571" name="직선 화살표 연결선 24"/>
            <p:cNvCxnSpPr>
              <a:cxnSpLocks noChangeShapeType="1"/>
            </p:cNvCxnSpPr>
            <p:nvPr/>
          </p:nvCxnSpPr>
          <p:spPr bwMode="auto">
            <a:xfrm rot="10800000">
              <a:off x="8163042" y="2792879"/>
              <a:ext cx="704057" cy="85502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72" name="TextBox 25"/>
            <p:cNvSpPr txBox="1">
              <a:spLocks noChangeArrowheads="1"/>
            </p:cNvSpPr>
            <p:nvPr/>
          </p:nvSpPr>
          <p:spPr bwMode="auto">
            <a:xfrm>
              <a:off x="8848989" y="3694758"/>
              <a:ext cx="3262303" cy="42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- simply copies all members implicitly</a:t>
              </a:r>
            </a:p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- can be used without definition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161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29362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ko-KR" sz="3600">
                <a:latin typeface="Times New Roman" charset="0"/>
                <a:ea typeface="맑은 고딕" charset="-127"/>
              </a:rPr>
              <a:t>Limitation of Default Copy Constructor</a:t>
            </a:r>
            <a:endParaRPr lang="ko-KR" altLang="en-US" sz="3600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71475" y="1277938"/>
          <a:ext cx="6034088" cy="209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3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*name;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*telephone;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age;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...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</a:txBody>
                  <a:tcPr marL="91430" marR="91430" marT="45698" marB="456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myRecord;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hisRecord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…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0" marR="91430" marT="45698" marB="456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12"/>
          <p:cNvGrpSpPr>
            <a:grpSpLocks/>
          </p:cNvGrpSpPr>
          <p:nvPr/>
        </p:nvGrpSpPr>
        <p:grpSpPr bwMode="auto">
          <a:xfrm>
            <a:off x="3286125" y="1874838"/>
            <a:ext cx="6040438" cy="695325"/>
            <a:chOff x="6290192" y="2370778"/>
            <a:chExt cx="6039651" cy="694040"/>
          </a:xfrm>
        </p:grpSpPr>
        <p:sp>
          <p:nvSpPr>
            <p:cNvPr id="67614" name="직사각형 13"/>
            <p:cNvSpPr>
              <a:spLocks noChangeArrowheads="1"/>
            </p:cNvSpPr>
            <p:nvPr/>
          </p:nvSpPr>
          <p:spPr bwMode="auto">
            <a:xfrm>
              <a:off x="6290192" y="2404641"/>
              <a:ext cx="2913603" cy="3046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67615" name="TextBox 14"/>
            <p:cNvSpPr txBox="1">
              <a:spLocks noChangeArrowheads="1"/>
            </p:cNvSpPr>
            <p:nvPr/>
          </p:nvSpPr>
          <p:spPr bwMode="auto">
            <a:xfrm>
              <a:off x="9436960" y="2370778"/>
              <a:ext cx="26087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calls default copy constructor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67616" name="직선 화살표 연결선 15"/>
            <p:cNvCxnSpPr>
              <a:cxnSpLocks noChangeShapeType="1"/>
              <a:stCxn id="67615" idx="1"/>
              <a:endCxn id="67614" idx="3"/>
            </p:cNvCxnSpPr>
            <p:nvPr/>
          </p:nvCxnSpPr>
          <p:spPr bwMode="auto">
            <a:xfrm flipH="1">
              <a:off x="9203795" y="2540055"/>
              <a:ext cx="233166" cy="1693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617" name="TextBox 16"/>
            <p:cNvSpPr txBox="1">
              <a:spLocks noChangeArrowheads="1"/>
            </p:cNvSpPr>
            <p:nvPr/>
          </p:nvSpPr>
          <p:spPr bwMode="auto">
            <a:xfrm>
              <a:off x="9441387" y="2726264"/>
              <a:ext cx="28884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= record hisRecord(myRecord);</a:t>
              </a:r>
            </a:p>
          </p:txBody>
        </p:sp>
      </p:grpSp>
      <p:grpSp>
        <p:nvGrpSpPr>
          <p:cNvPr id="3" name="그룹 8"/>
          <p:cNvGrpSpPr>
            <a:grpSpLocks/>
          </p:cNvGrpSpPr>
          <p:nvPr/>
        </p:nvGrpSpPr>
        <p:grpSpPr bwMode="auto">
          <a:xfrm>
            <a:off x="3744913" y="2835275"/>
            <a:ext cx="1885950" cy="657225"/>
            <a:chOff x="5141076" y="1652337"/>
            <a:chExt cx="1885365" cy="657726"/>
          </a:xfrm>
        </p:grpSpPr>
        <p:sp>
          <p:nvSpPr>
            <p:cNvPr id="67612" name="직사각형 29"/>
            <p:cNvSpPr>
              <a:spLocks noChangeArrowheads="1"/>
            </p:cNvSpPr>
            <p:nvPr/>
          </p:nvSpPr>
          <p:spPr bwMode="auto">
            <a:xfrm>
              <a:off x="5141077" y="1652337"/>
              <a:ext cx="1885364" cy="328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400"/>
                <a:t>“myName”</a:t>
              </a:r>
              <a:endParaRPr lang="ko-KR" altLang="en-US" sz="1400"/>
            </a:p>
          </p:txBody>
        </p:sp>
        <p:sp>
          <p:nvSpPr>
            <p:cNvPr id="67613" name="직사각형 30"/>
            <p:cNvSpPr>
              <a:spLocks noChangeArrowheads="1"/>
            </p:cNvSpPr>
            <p:nvPr/>
          </p:nvSpPr>
          <p:spPr bwMode="auto">
            <a:xfrm>
              <a:off x="5141076" y="1981200"/>
              <a:ext cx="1885365" cy="328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400"/>
                <a:t>“myTelephone”</a:t>
              </a:r>
              <a:endParaRPr lang="ko-KR" altLang="en-US" sz="1400"/>
            </a:p>
          </p:txBody>
        </p:sp>
      </p:grpSp>
      <p:grpSp>
        <p:nvGrpSpPr>
          <p:cNvPr id="5" name="그룹 13"/>
          <p:cNvGrpSpPr>
            <a:grpSpLocks/>
          </p:cNvGrpSpPr>
          <p:nvPr/>
        </p:nvGrpSpPr>
        <p:grpSpPr bwMode="auto">
          <a:xfrm>
            <a:off x="885825" y="3579813"/>
            <a:ext cx="1885950" cy="1316037"/>
            <a:chOff x="4198392" y="3023937"/>
            <a:chExt cx="1885366" cy="1315452"/>
          </a:xfrm>
        </p:grpSpPr>
        <p:sp>
          <p:nvSpPr>
            <p:cNvPr id="37" name="직사각형 36"/>
            <p:cNvSpPr/>
            <p:nvPr/>
          </p:nvSpPr>
          <p:spPr bwMode="auto">
            <a:xfrm>
              <a:off x="4198392" y="3023937"/>
              <a:ext cx="1885366" cy="3284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>
                  <a:latin typeface="Times New Roman" panose="02020603050405020304" pitchFamily="18" charset="0"/>
                </a:rPr>
                <a:t>myRecord.name</a:t>
              </a:r>
              <a:endParaRPr lang="ko-KR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67609" name="직사각형 37"/>
            <p:cNvSpPr>
              <a:spLocks noChangeArrowheads="1"/>
            </p:cNvSpPr>
            <p:nvPr/>
          </p:nvSpPr>
          <p:spPr bwMode="auto">
            <a:xfrm>
              <a:off x="4198393" y="3681663"/>
              <a:ext cx="1885364" cy="328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400" i="1"/>
                <a:t>MY_AGE</a:t>
              </a:r>
              <a:endParaRPr lang="ko-KR" altLang="en-US" sz="1400" i="1"/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4198392" y="3352403"/>
              <a:ext cx="1885366" cy="3300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 err="1">
                  <a:latin typeface="Times New Roman" panose="02020603050405020304" pitchFamily="18" charset="0"/>
                </a:rPr>
                <a:t>myRecord.telephone</a:t>
              </a:r>
              <a:endParaRPr lang="ko-KR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67611" name="직사각형 39"/>
            <p:cNvSpPr>
              <a:spLocks noChangeArrowheads="1"/>
            </p:cNvSpPr>
            <p:nvPr/>
          </p:nvSpPr>
          <p:spPr bwMode="auto">
            <a:xfrm>
              <a:off x="4198392" y="4010526"/>
              <a:ext cx="1885365" cy="328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ko-KR" altLang="en-US" sz="1400"/>
            </a:p>
          </p:txBody>
        </p:sp>
      </p:grpSp>
      <p:grpSp>
        <p:nvGrpSpPr>
          <p:cNvPr id="6" name="그룹 13"/>
          <p:cNvGrpSpPr>
            <a:grpSpLocks/>
          </p:cNvGrpSpPr>
          <p:nvPr/>
        </p:nvGrpSpPr>
        <p:grpSpPr bwMode="auto">
          <a:xfrm>
            <a:off x="6307138" y="3524250"/>
            <a:ext cx="1885950" cy="1316038"/>
            <a:chOff x="4198392" y="3023937"/>
            <a:chExt cx="1885366" cy="1315452"/>
          </a:xfrm>
        </p:grpSpPr>
        <p:sp>
          <p:nvSpPr>
            <p:cNvPr id="53" name="직사각형 52"/>
            <p:cNvSpPr/>
            <p:nvPr/>
          </p:nvSpPr>
          <p:spPr bwMode="auto">
            <a:xfrm>
              <a:off x="4198392" y="3023937"/>
              <a:ext cx="1885366" cy="3284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>
                  <a:latin typeface="Times New Roman" panose="02020603050405020304" pitchFamily="18" charset="0"/>
                </a:rPr>
                <a:t>hisRecord.name</a:t>
              </a:r>
              <a:endParaRPr lang="ko-KR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67605" name="직사각형 53"/>
            <p:cNvSpPr>
              <a:spLocks noChangeArrowheads="1"/>
            </p:cNvSpPr>
            <p:nvPr/>
          </p:nvSpPr>
          <p:spPr bwMode="auto">
            <a:xfrm>
              <a:off x="4198393" y="3681663"/>
              <a:ext cx="1885364" cy="328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400" i="1"/>
                <a:t>MY_AGE</a:t>
              </a:r>
              <a:endParaRPr lang="ko-KR" altLang="en-US" sz="1400" i="1"/>
            </a:p>
          </p:txBody>
        </p:sp>
        <p:sp>
          <p:nvSpPr>
            <p:cNvPr id="55" name="직사각형 54"/>
            <p:cNvSpPr/>
            <p:nvPr/>
          </p:nvSpPr>
          <p:spPr bwMode="auto">
            <a:xfrm>
              <a:off x="4198392" y="3352404"/>
              <a:ext cx="1885366" cy="3300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 err="1">
                  <a:latin typeface="Times New Roman" panose="02020603050405020304" pitchFamily="18" charset="0"/>
                </a:rPr>
                <a:t>hisRecord.telephone</a:t>
              </a:r>
              <a:endParaRPr lang="ko-KR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67607" name="직사각형 55"/>
            <p:cNvSpPr>
              <a:spLocks noChangeArrowheads="1"/>
            </p:cNvSpPr>
            <p:nvPr/>
          </p:nvSpPr>
          <p:spPr bwMode="auto">
            <a:xfrm>
              <a:off x="4198392" y="4010526"/>
              <a:ext cx="1885365" cy="328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ko-KR" altLang="en-US" sz="1400"/>
            </a:p>
          </p:txBody>
        </p:sp>
      </p:grpSp>
      <p:cxnSp>
        <p:nvCxnSpPr>
          <p:cNvPr id="35850" name="직선 화살표 연결선 57"/>
          <p:cNvCxnSpPr>
            <a:cxnSpLocks noChangeShapeType="1"/>
            <a:stCxn id="39" idx="3"/>
            <a:endCxn id="67613" idx="1"/>
          </p:cNvCxnSpPr>
          <p:nvPr/>
        </p:nvCxnSpPr>
        <p:spPr bwMode="auto">
          <a:xfrm flipV="1">
            <a:off x="2771775" y="3327400"/>
            <a:ext cx="973138" cy="746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직선 화살표 연결선 58"/>
          <p:cNvCxnSpPr>
            <a:cxnSpLocks noChangeShapeType="1"/>
            <a:stCxn id="37" idx="3"/>
            <a:endCxn id="67612" idx="1"/>
          </p:cNvCxnSpPr>
          <p:nvPr/>
        </p:nvCxnSpPr>
        <p:spPr bwMode="auto">
          <a:xfrm flipV="1">
            <a:off x="2771775" y="2998788"/>
            <a:ext cx="973138" cy="746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오른쪽 화살표 66"/>
          <p:cNvSpPr>
            <a:spLocks noChangeArrowheads="1"/>
          </p:cNvSpPr>
          <p:nvPr/>
        </p:nvSpPr>
        <p:spPr bwMode="auto">
          <a:xfrm>
            <a:off x="3962400" y="3727450"/>
            <a:ext cx="1465263" cy="657225"/>
          </a:xfrm>
          <a:prstGeom prst="rightArrow">
            <a:avLst>
              <a:gd name="adj1" fmla="val 50000"/>
              <a:gd name="adj2" fmla="val 5006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/>
              <a:t>Copying</a:t>
            </a:r>
            <a:endParaRPr lang="ko-KR" altLang="en-US" sz="2000"/>
          </a:p>
        </p:txBody>
      </p:sp>
      <p:cxnSp>
        <p:nvCxnSpPr>
          <p:cNvPr id="35853" name="직선 화살표 연결선 67"/>
          <p:cNvCxnSpPr>
            <a:cxnSpLocks noChangeShapeType="1"/>
            <a:stCxn id="55" idx="1"/>
            <a:endCxn id="67613" idx="3"/>
          </p:cNvCxnSpPr>
          <p:nvPr/>
        </p:nvCxnSpPr>
        <p:spPr bwMode="auto">
          <a:xfrm flipH="1" flipV="1">
            <a:off x="5630863" y="3327400"/>
            <a:ext cx="676275" cy="690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직선 화살표 연결선 68"/>
          <p:cNvCxnSpPr>
            <a:cxnSpLocks noChangeShapeType="1"/>
            <a:stCxn id="53" idx="1"/>
            <a:endCxn id="67612" idx="3"/>
          </p:cNvCxnSpPr>
          <p:nvPr/>
        </p:nvCxnSpPr>
        <p:spPr bwMode="auto">
          <a:xfrm flipH="1" flipV="1">
            <a:off x="5630863" y="2998788"/>
            <a:ext cx="676275" cy="688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5" name="직사각형 74"/>
          <p:cNvSpPr>
            <a:spLocks noChangeArrowheads="1"/>
          </p:cNvSpPr>
          <p:nvPr/>
        </p:nvSpPr>
        <p:spPr bwMode="auto">
          <a:xfrm>
            <a:off x="3857625" y="4502150"/>
            <a:ext cx="1585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solidFill>
                  <a:srgbClr val="C00000"/>
                </a:solidFill>
              </a:rPr>
              <a:t>Shallow copy</a:t>
            </a:r>
            <a:endParaRPr lang="ko-KR" altLang="en-US" sz="200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025" y="5219700"/>
            <a:ext cx="80899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800" dirty="0">
                <a:latin typeface="Times New Roman" panose="02020603050405020304" pitchFamily="18" charset="0"/>
              </a:rPr>
              <a:t>Member variables of an object are two pointers (name and telephone) and one integer</a:t>
            </a:r>
          </a:p>
          <a:p>
            <a:pPr marL="285750" indent="-285750">
              <a:buFont typeface="Wingdings"/>
              <a:buChar char="à"/>
              <a:defRPr/>
            </a:pPr>
            <a:r>
              <a:rPr lang="en-US" altLang="ko-KR" sz="1800" dirty="0">
                <a:latin typeface="Times New Roman" panose="02020603050405020304" pitchFamily="18" charset="0"/>
              </a:rPr>
              <a:t>Copied two pointer variables and one integer variable</a:t>
            </a:r>
          </a:p>
          <a:p>
            <a:pPr marL="285750" indent="-285750">
              <a:buFont typeface="Wingdings"/>
              <a:buChar char="à"/>
              <a:defRPr/>
            </a:pPr>
            <a:r>
              <a:rPr lang="en-US" altLang="ko-KR" sz="1800" dirty="0">
                <a:latin typeface="Times New Roman" panose="02020603050405020304" pitchFamily="18" charset="0"/>
              </a:rPr>
              <a:t>Two points variables point to the same locations as ones in original objects.</a:t>
            </a:r>
          </a:p>
          <a:p>
            <a:pPr>
              <a:defRPr/>
            </a:pPr>
            <a:r>
              <a:rPr lang="en-US" altLang="ko-KR" sz="1800" dirty="0">
                <a:latin typeface="Times New Roman" panose="02020603050405020304" pitchFamily="18" charset="0"/>
              </a:rPr>
              <a:t>      One integer variable copies its own.</a:t>
            </a:r>
            <a:endParaRPr lang="ko-KR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33488" y="3182938"/>
            <a:ext cx="125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ko-KR" sz="2000"/>
              <a:t>myRecord</a:t>
            </a:r>
            <a:endParaRPr lang="ko-KR" altLang="en-US" sz="200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23050" y="3117850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ko-KR" sz="2000"/>
              <a:t>hisRecord</a:t>
            </a:r>
            <a:endParaRPr lang="ko-KR" altLang="en-US" sz="2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162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2542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 animBg="1"/>
      <p:bldP spid="35855" grpId="0"/>
      <p:bldP spid="8" grpId="0"/>
      <p:bldP spid="30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Deep Copy Constructor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3541713" y="1423988"/>
            <a:ext cx="1885950" cy="657225"/>
            <a:chOff x="5141076" y="1652337"/>
            <a:chExt cx="1885365" cy="657726"/>
          </a:xfrm>
        </p:grpSpPr>
        <p:sp>
          <p:nvSpPr>
            <p:cNvPr id="68634" name="직사각형 4"/>
            <p:cNvSpPr>
              <a:spLocks noChangeArrowheads="1"/>
            </p:cNvSpPr>
            <p:nvPr/>
          </p:nvSpPr>
          <p:spPr bwMode="auto">
            <a:xfrm>
              <a:off x="5141077" y="1652337"/>
              <a:ext cx="1885364" cy="328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400"/>
                <a:t>“myName”</a:t>
              </a:r>
              <a:endParaRPr lang="ko-KR" altLang="en-US" sz="1400"/>
            </a:p>
          </p:txBody>
        </p:sp>
        <p:sp>
          <p:nvSpPr>
            <p:cNvPr id="68635" name="직사각형 5"/>
            <p:cNvSpPr>
              <a:spLocks noChangeArrowheads="1"/>
            </p:cNvSpPr>
            <p:nvPr/>
          </p:nvSpPr>
          <p:spPr bwMode="auto">
            <a:xfrm>
              <a:off x="5141076" y="1981200"/>
              <a:ext cx="1885365" cy="328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400"/>
                <a:t>“myTelephone”</a:t>
              </a:r>
              <a:endParaRPr lang="ko-KR" altLang="en-US" sz="1400"/>
            </a:p>
          </p:txBody>
        </p:sp>
      </p:grpSp>
      <p:grpSp>
        <p:nvGrpSpPr>
          <p:cNvPr id="3" name="그룹 13"/>
          <p:cNvGrpSpPr>
            <a:grpSpLocks/>
          </p:cNvGrpSpPr>
          <p:nvPr/>
        </p:nvGrpSpPr>
        <p:grpSpPr bwMode="auto">
          <a:xfrm>
            <a:off x="600075" y="2573338"/>
            <a:ext cx="1885950" cy="1316037"/>
            <a:chOff x="4198392" y="3023937"/>
            <a:chExt cx="1885366" cy="1315452"/>
          </a:xfrm>
        </p:grpSpPr>
        <p:sp>
          <p:nvSpPr>
            <p:cNvPr id="8" name="직사각형 7"/>
            <p:cNvSpPr/>
            <p:nvPr/>
          </p:nvSpPr>
          <p:spPr bwMode="auto">
            <a:xfrm>
              <a:off x="4198392" y="3023937"/>
              <a:ext cx="1885366" cy="3284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>
                  <a:latin typeface="Times New Roman" panose="02020603050405020304" pitchFamily="18" charset="0"/>
                </a:rPr>
                <a:t>myRecord.name</a:t>
              </a:r>
              <a:endParaRPr lang="ko-KR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68631" name="직사각형 8"/>
            <p:cNvSpPr>
              <a:spLocks noChangeArrowheads="1"/>
            </p:cNvSpPr>
            <p:nvPr/>
          </p:nvSpPr>
          <p:spPr bwMode="auto">
            <a:xfrm>
              <a:off x="4198393" y="3681663"/>
              <a:ext cx="1885364" cy="328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400" i="1"/>
                <a:t>MY_AGE</a:t>
              </a:r>
              <a:endParaRPr lang="ko-KR" altLang="en-US" sz="1400" i="1"/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4198392" y="3352403"/>
              <a:ext cx="1885366" cy="3300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 err="1">
                  <a:latin typeface="Times New Roman" panose="02020603050405020304" pitchFamily="18" charset="0"/>
                </a:rPr>
                <a:t>myRecord.telephone</a:t>
              </a:r>
              <a:endParaRPr lang="ko-KR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68633" name="직사각형 10"/>
            <p:cNvSpPr>
              <a:spLocks noChangeArrowheads="1"/>
            </p:cNvSpPr>
            <p:nvPr/>
          </p:nvSpPr>
          <p:spPr bwMode="auto">
            <a:xfrm>
              <a:off x="4198392" y="4010526"/>
              <a:ext cx="1885365" cy="328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ko-KR" altLang="en-US" sz="1400"/>
            </a:p>
          </p:txBody>
        </p:sp>
      </p:grpSp>
      <p:cxnSp>
        <p:nvCxnSpPr>
          <p:cNvPr id="36869" name="직선 화살표 연결선 16"/>
          <p:cNvCxnSpPr>
            <a:cxnSpLocks noChangeShapeType="1"/>
          </p:cNvCxnSpPr>
          <p:nvPr/>
        </p:nvCxnSpPr>
        <p:spPr bwMode="auto">
          <a:xfrm flipV="1">
            <a:off x="2486025" y="1917700"/>
            <a:ext cx="1055688" cy="1149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직선 화살표 연결선 17"/>
          <p:cNvCxnSpPr>
            <a:cxnSpLocks noChangeShapeType="1"/>
          </p:cNvCxnSpPr>
          <p:nvPr/>
        </p:nvCxnSpPr>
        <p:spPr bwMode="auto">
          <a:xfrm flipV="1">
            <a:off x="2486025" y="1589088"/>
            <a:ext cx="1055688" cy="1147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1" name="오른쪽 화살표 18"/>
          <p:cNvSpPr>
            <a:spLocks noChangeArrowheads="1"/>
          </p:cNvSpPr>
          <p:nvPr/>
        </p:nvSpPr>
        <p:spPr bwMode="auto">
          <a:xfrm>
            <a:off x="3759200" y="3067050"/>
            <a:ext cx="1465263" cy="657225"/>
          </a:xfrm>
          <a:prstGeom prst="rightArrow">
            <a:avLst>
              <a:gd name="adj1" fmla="val 50000"/>
              <a:gd name="adj2" fmla="val 5006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/>
              <a:t>Copying</a:t>
            </a:r>
            <a:endParaRPr lang="ko-KR" altLang="en-US" sz="2000"/>
          </a:p>
        </p:txBody>
      </p:sp>
      <p:grpSp>
        <p:nvGrpSpPr>
          <p:cNvPr id="4" name="그룹 29"/>
          <p:cNvGrpSpPr>
            <a:grpSpLocks/>
          </p:cNvGrpSpPr>
          <p:nvPr/>
        </p:nvGrpSpPr>
        <p:grpSpPr bwMode="auto">
          <a:xfrm>
            <a:off x="3541713" y="2487613"/>
            <a:ext cx="4713287" cy="2390775"/>
            <a:chOff x="3541771" y="4577793"/>
            <a:chExt cx="4713443" cy="2389605"/>
          </a:xfrm>
        </p:grpSpPr>
        <p:grpSp>
          <p:nvGrpSpPr>
            <p:cNvPr id="68620" name="그룹 13"/>
            <p:cNvGrpSpPr>
              <a:grpSpLocks/>
            </p:cNvGrpSpPr>
            <p:nvPr/>
          </p:nvGrpSpPr>
          <p:grpSpPr bwMode="auto">
            <a:xfrm>
              <a:off x="6369848" y="4577793"/>
              <a:ext cx="1885366" cy="1315452"/>
              <a:chOff x="4198392" y="3023937"/>
              <a:chExt cx="1885366" cy="1315452"/>
            </a:xfrm>
          </p:grpSpPr>
          <p:sp>
            <p:nvSpPr>
              <p:cNvPr id="13" name="직사각형 12"/>
              <p:cNvSpPr/>
              <p:nvPr/>
            </p:nvSpPr>
            <p:spPr bwMode="auto">
              <a:xfrm>
                <a:off x="4197746" y="3023937"/>
                <a:ext cx="1886012" cy="3284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400" dirty="0">
                    <a:latin typeface="Times New Roman" panose="02020603050405020304" pitchFamily="18" charset="0"/>
                  </a:rPr>
                  <a:t>hisRecord.name</a:t>
                </a:r>
                <a:endParaRPr lang="ko-KR" altLang="en-US" sz="1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627" name="직사각형 13"/>
              <p:cNvSpPr>
                <a:spLocks noChangeArrowheads="1"/>
              </p:cNvSpPr>
              <p:nvPr/>
            </p:nvSpPr>
            <p:spPr bwMode="auto">
              <a:xfrm>
                <a:off x="4198393" y="3681663"/>
                <a:ext cx="1885364" cy="3288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400" i="1"/>
                  <a:t>MY_AGE</a:t>
                </a:r>
                <a:endParaRPr lang="ko-KR" altLang="en-US" sz="1400" i="1"/>
              </a:p>
            </p:txBody>
          </p:sp>
          <p:sp>
            <p:nvSpPr>
              <p:cNvPr id="15" name="직사각형 14"/>
              <p:cNvSpPr/>
              <p:nvPr/>
            </p:nvSpPr>
            <p:spPr bwMode="auto">
              <a:xfrm>
                <a:off x="4197746" y="3352388"/>
                <a:ext cx="1886012" cy="3300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400" dirty="0" err="1">
                    <a:latin typeface="Times New Roman" panose="02020603050405020304" pitchFamily="18" charset="0"/>
                  </a:rPr>
                  <a:t>hisRecord.telephone</a:t>
                </a:r>
                <a:endParaRPr lang="ko-KR" altLang="en-US" sz="1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629" name="직사각형 15"/>
              <p:cNvSpPr>
                <a:spLocks noChangeArrowheads="1"/>
              </p:cNvSpPr>
              <p:nvPr/>
            </p:nvSpPr>
            <p:spPr bwMode="auto">
              <a:xfrm>
                <a:off x="4198392" y="4010526"/>
                <a:ext cx="1885365" cy="3288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ko-KR" altLang="en-US" sz="1400"/>
              </a:p>
            </p:txBody>
          </p:sp>
        </p:grpSp>
        <p:cxnSp>
          <p:nvCxnSpPr>
            <p:cNvPr id="68621" name="직선 화살표 연결선 19"/>
            <p:cNvCxnSpPr>
              <a:cxnSpLocks noChangeShapeType="1"/>
              <a:stCxn id="15" idx="1"/>
              <a:endCxn id="68625" idx="3"/>
            </p:cNvCxnSpPr>
            <p:nvPr/>
          </p:nvCxnSpPr>
          <p:spPr bwMode="auto">
            <a:xfrm rot="10800000" flipV="1">
              <a:off x="5427137" y="5071087"/>
              <a:ext cx="942713" cy="17318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2" name="직선 화살표 연결선 20"/>
            <p:cNvCxnSpPr>
              <a:cxnSpLocks noChangeShapeType="1"/>
              <a:stCxn id="13" idx="1"/>
              <a:endCxn id="68624" idx="3"/>
            </p:cNvCxnSpPr>
            <p:nvPr/>
          </p:nvCxnSpPr>
          <p:spPr bwMode="auto">
            <a:xfrm rot="10800000" flipV="1">
              <a:off x="5427136" y="4742224"/>
              <a:ext cx="942714" cy="17318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8623" name="그룹 8"/>
            <p:cNvGrpSpPr>
              <a:grpSpLocks/>
            </p:cNvGrpSpPr>
            <p:nvPr/>
          </p:nvGrpSpPr>
          <p:grpSpPr bwMode="auto">
            <a:xfrm>
              <a:off x="3541771" y="6309672"/>
              <a:ext cx="1885365" cy="657726"/>
              <a:chOff x="5141076" y="4201025"/>
              <a:chExt cx="1885365" cy="657726"/>
            </a:xfrm>
          </p:grpSpPr>
          <p:sp>
            <p:nvSpPr>
              <p:cNvPr id="68624" name="직사각형 23"/>
              <p:cNvSpPr>
                <a:spLocks noChangeArrowheads="1"/>
              </p:cNvSpPr>
              <p:nvPr/>
            </p:nvSpPr>
            <p:spPr bwMode="auto">
              <a:xfrm>
                <a:off x="5141077" y="4201025"/>
                <a:ext cx="1885364" cy="3288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400"/>
                  <a:t>“myName”</a:t>
                </a:r>
                <a:endParaRPr lang="ko-KR" altLang="en-US" sz="1400"/>
              </a:p>
            </p:txBody>
          </p:sp>
          <p:sp>
            <p:nvSpPr>
              <p:cNvPr id="68625" name="직사각형 24"/>
              <p:cNvSpPr>
                <a:spLocks noChangeArrowheads="1"/>
              </p:cNvSpPr>
              <p:nvPr/>
            </p:nvSpPr>
            <p:spPr bwMode="auto">
              <a:xfrm>
                <a:off x="5141076" y="4529888"/>
                <a:ext cx="1885365" cy="3288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400"/>
                  <a:t>“myTelephone”</a:t>
                </a:r>
                <a:endParaRPr lang="ko-KR" altLang="en-US" sz="1400"/>
              </a:p>
            </p:txBody>
          </p:sp>
        </p:grpSp>
      </p:grpSp>
      <p:sp>
        <p:nvSpPr>
          <p:cNvPr id="25" name="직사각형 74"/>
          <p:cNvSpPr>
            <a:spLocks noChangeArrowheads="1"/>
          </p:cNvSpPr>
          <p:nvPr/>
        </p:nvSpPr>
        <p:spPr bwMode="auto">
          <a:xfrm>
            <a:off x="3846513" y="4953000"/>
            <a:ext cx="1290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000">
                <a:solidFill>
                  <a:srgbClr val="C00000"/>
                </a:solidFill>
              </a:rPr>
              <a:t>Deep copy</a:t>
            </a:r>
            <a:endParaRPr lang="ko-KR" altLang="en-US" sz="200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8025" y="5538788"/>
            <a:ext cx="7877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ko-KR" sz="1800"/>
              <a:t>Deep copy of two member variables of type pointers </a:t>
            </a:r>
          </a:p>
          <a:p>
            <a:r>
              <a:rPr lang="en-US" altLang="ko-KR" sz="1800">
                <a:sym typeface="Wingdings" charset="2"/>
              </a:rPr>
              <a:t> </a:t>
            </a:r>
            <a:r>
              <a:rPr lang="en-US" altLang="ko-KR" sz="1800"/>
              <a:t>Copied pointer variables points to different locations from ones in original ones.</a:t>
            </a:r>
            <a:endParaRPr lang="ko-KR" alt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163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59901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25" grpId="0"/>
      <p:bldP spid="26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Example: Deep Copy Constructor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33338" y="1112838"/>
          <a:ext cx="9080499" cy="538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382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*name;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*tel;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record(char *, char *);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record(const record &amp;);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~record();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modifyTel(char *_tel);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record::record(char *_n, char *_tel)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name = new char[strlen(_n)+1];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strcpy(name, _n);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tel = new char[strlen(_tel)+1];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strcpy(tel, _tel);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6" marR="91446" marT="45704" marB="45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04" marB="45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04" marB="45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04" marB="45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그룹 26"/>
          <p:cNvGrpSpPr>
            <a:grpSpLocks/>
          </p:cNvGrpSpPr>
          <p:nvPr/>
        </p:nvGrpSpPr>
        <p:grpSpPr bwMode="auto">
          <a:xfrm>
            <a:off x="2917825" y="1130300"/>
            <a:ext cx="3338513" cy="2112963"/>
            <a:chOff x="6290192" y="2404641"/>
            <a:chExt cx="3338783" cy="2112880"/>
          </a:xfrm>
        </p:grpSpPr>
        <p:sp>
          <p:nvSpPr>
            <p:cNvPr id="69653" name="직사각형 27"/>
            <p:cNvSpPr>
              <a:spLocks noChangeArrowheads="1"/>
            </p:cNvSpPr>
            <p:nvPr/>
          </p:nvSpPr>
          <p:spPr bwMode="auto">
            <a:xfrm>
              <a:off x="6290192" y="2404641"/>
              <a:ext cx="3338783" cy="157953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69654" name="TextBox 28"/>
            <p:cNvSpPr txBox="1">
              <a:spLocks noChangeArrowheads="1"/>
            </p:cNvSpPr>
            <p:nvPr/>
          </p:nvSpPr>
          <p:spPr bwMode="auto">
            <a:xfrm>
              <a:off x="8279076" y="4178967"/>
              <a:ext cx="11636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deep copy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69655" name="직선 화살표 연결선 29"/>
            <p:cNvCxnSpPr>
              <a:cxnSpLocks noChangeShapeType="1"/>
              <a:stCxn id="69654" idx="1"/>
              <a:endCxn id="69653" idx="2"/>
            </p:cNvCxnSpPr>
            <p:nvPr/>
          </p:nvCxnSpPr>
          <p:spPr bwMode="auto">
            <a:xfrm rot="10800000">
              <a:off x="7959584" y="3984178"/>
              <a:ext cx="319492" cy="36406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3338" y="1112838"/>
          <a:ext cx="9080499" cy="472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472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record::record(const record &amp;_record)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name = new char[strlen(_record.name)+1];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strcpy(name, _record.name);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tel = new char[strlen(_record.tel)+1];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strcpy(tel, _record.tel);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record::~record()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delete name, tel;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record::modifyTel(char *_tel)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delete tel;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tel = new char[strlen(_tel)+1];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strcpy(tel, _tel);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0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33338" y="1112838"/>
          <a:ext cx="9080499" cy="5174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600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record::print(void)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name;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 : " &lt;&lt; tel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myRecord("KIM", "6565");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hisRecord(myRecord);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myRecord.modifyTel("5454");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myRecord.print(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hisRecord.print(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76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07150" y="5021263"/>
            <a:ext cx="115411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KIM : 5454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KIM : 6565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164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5426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Static Members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sp>
        <p:nvSpPr>
          <p:cNvPr id="18466" name="직사각형 3"/>
          <p:cNvSpPr>
            <a:spLocks noChangeArrowheads="1"/>
          </p:cNvSpPr>
          <p:nvPr/>
        </p:nvSpPr>
        <p:spPr bwMode="auto">
          <a:xfrm>
            <a:off x="517525" y="1084263"/>
            <a:ext cx="2725738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class student {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public: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int id;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nn-NO" altLang="ko-KR" sz="160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static</a:t>
            </a: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int count;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nn-NO" altLang="ko-KR" sz="160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student(int i = 0);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nn-NO" altLang="ko-KR" sz="1600">
                <a:solidFill>
                  <a:srgbClr val="C00000"/>
                </a:solidFill>
                <a:latin typeface="Times New Roman" charset="0"/>
                <a:ea typeface="굴림" charset="-127"/>
                <a:cs typeface="Times New Roman" charset="0"/>
              </a:rPr>
              <a:t>static</a:t>
            </a: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void printCount( );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nn-NO" altLang="ko-KR" sz="160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student myID, yourID;</a:t>
            </a:r>
          </a:p>
        </p:txBody>
      </p:sp>
      <p:grpSp>
        <p:nvGrpSpPr>
          <p:cNvPr id="2" name="그룹 19"/>
          <p:cNvGrpSpPr>
            <a:grpSpLocks/>
          </p:cNvGrpSpPr>
          <p:nvPr/>
        </p:nvGrpSpPr>
        <p:grpSpPr bwMode="auto">
          <a:xfrm>
            <a:off x="685800" y="2032000"/>
            <a:ext cx="4351338" cy="1138238"/>
            <a:chOff x="673767" y="1614389"/>
            <a:chExt cx="4351421" cy="1138989"/>
          </a:xfrm>
        </p:grpSpPr>
        <p:sp>
          <p:nvSpPr>
            <p:cNvPr id="70692" name="직사각형 20"/>
            <p:cNvSpPr>
              <a:spLocks noChangeArrowheads="1"/>
            </p:cNvSpPr>
            <p:nvPr/>
          </p:nvSpPr>
          <p:spPr bwMode="auto">
            <a:xfrm>
              <a:off x="673767" y="1614389"/>
              <a:ext cx="2265947" cy="2726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0693" name="TextBox 21"/>
            <p:cNvSpPr txBox="1">
              <a:spLocks noChangeArrowheads="1"/>
            </p:cNvSpPr>
            <p:nvPr/>
          </p:nvSpPr>
          <p:spPr bwMode="auto">
            <a:xfrm>
              <a:off x="3480509" y="1887025"/>
              <a:ext cx="1544679" cy="66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ts val="6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Static Members</a:t>
              </a:r>
            </a:p>
            <a:p>
              <a:pPr eaLnBrk="1" latinLnBrk="0" hangingPunct="1">
                <a:spcBef>
                  <a:spcPts val="6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(data, function)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0694" name="직선 화살표 연결선 22"/>
            <p:cNvCxnSpPr>
              <a:cxnSpLocks noChangeShapeType="1"/>
              <a:stCxn id="70693" idx="1"/>
              <a:endCxn id="70692" idx="3"/>
            </p:cNvCxnSpPr>
            <p:nvPr/>
          </p:nvCxnSpPr>
          <p:spPr bwMode="auto">
            <a:xfrm flipH="1" flipV="1">
              <a:off x="2939714" y="1750708"/>
              <a:ext cx="540794" cy="46739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695" name="직사각형 25"/>
            <p:cNvSpPr>
              <a:spLocks noChangeArrowheads="1"/>
            </p:cNvSpPr>
            <p:nvPr/>
          </p:nvSpPr>
          <p:spPr bwMode="auto">
            <a:xfrm>
              <a:off x="673767" y="2480741"/>
              <a:ext cx="2265947" cy="2726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0696" name="직선 화살표 연결선 27"/>
            <p:cNvCxnSpPr>
              <a:cxnSpLocks noChangeShapeType="1"/>
              <a:stCxn id="70693" idx="1"/>
              <a:endCxn id="70695" idx="3"/>
            </p:cNvCxnSpPr>
            <p:nvPr/>
          </p:nvCxnSpPr>
          <p:spPr bwMode="auto">
            <a:xfrm flipH="1">
              <a:off x="2939714" y="2218103"/>
              <a:ext cx="540794" cy="39895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55"/>
          <p:cNvGrpSpPr>
            <a:grpSpLocks/>
          </p:cNvGrpSpPr>
          <p:nvPr/>
        </p:nvGrpSpPr>
        <p:grpSpPr bwMode="auto">
          <a:xfrm>
            <a:off x="6019800" y="2174875"/>
            <a:ext cx="2128838" cy="658813"/>
            <a:chOff x="5522794" y="2358151"/>
            <a:chExt cx="2128838" cy="657726"/>
          </a:xfrm>
        </p:grpSpPr>
        <p:sp>
          <p:nvSpPr>
            <p:cNvPr id="70688" name="직사각형 50"/>
            <p:cNvSpPr>
              <a:spLocks noChangeArrowheads="1"/>
            </p:cNvSpPr>
            <p:nvPr/>
          </p:nvSpPr>
          <p:spPr bwMode="auto">
            <a:xfrm>
              <a:off x="5766380" y="2522584"/>
              <a:ext cx="1885252" cy="32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400">
                <a:latin typeface="Times New Roman" charset="0"/>
                <a:ea typeface="굴림" charset="-127"/>
              </a:endParaRPr>
            </a:p>
          </p:txBody>
        </p:sp>
        <p:grpSp>
          <p:nvGrpSpPr>
            <p:cNvPr id="70689" name="그룹 8"/>
            <p:cNvGrpSpPr>
              <a:grpSpLocks/>
            </p:cNvGrpSpPr>
            <p:nvPr/>
          </p:nvGrpSpPr>
          <p:grpSpPr bwMode="auto">
            <a:xfrm>
              <a:off x="5522794" y="2358151"/>
              <a:ext cx="1885254" cy="657726"/>
              <a:chOff x="5141076" y="1652337"/>
              <a:chExt cx="1885366" cy="657726"/>
            </a:xfrm>
          </p:grpSpPr>
          <p:sp>
            <p:nvSpPr>
              <p:cNvPr id="70690" name="직사각형 9"/>
              <p:cNvSpPr>
                <a:spLocks noChangeArrowheads="1"/>
              </p:cNvSpPr>
              <p:nvPr/>
            </p:nvSpPr>
            <p:spPr bwMode="auto">
              <a:xfrm>
                <a:off x="5141078" y="1652337"/>
                <a:ext cx="1885364" cy="3288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1400">
                    <a:latin typeface="Times New Roman" charset="0"/>
                    <a:ea typeface="굴림" charset="-127"/>
                  </a:rPr>
                  <a:t>student::count</a:t>
                </a:r>
                <a:endParaRPr kumimoji="1" lang="ko-KR" altLang="en-US" sz="1400">
                  <a:latin typeface="Times New Roman" charset="0"/>
                  <a:ea typeface="굴림" charset="-127"/>
                </a:endParaRPr>
              </a:p>
            </p:txBody>
          </p:sp>
          <p:sp>
            <p:nvSpPr>
              <p:cNvPr id="70691" name="직사각형 10"/>
              <p:cNvSpPr>
                <a:spLocks noChangeArrowheads="1"/>
              </p:cNvSpPr>
              <p:nvPr/>
            </p:nvSpPr>
            <p:spPr bwMode="auto">
              <a:xfrm>
                <a:off x="5141076" y="1981200"/>
                <a:ext cx="1885365" cy="3288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1400">
                    <a:latin typeface="Times New Roman" charset="0"/>
                    <a:ea typeface="굴림" charset="-127"/>
                  </a:rPr>
                  <a:t>student::printCount( )</a:t>
                </a:r>
                <a:endParaRPr kumimoji="1" lang="ko-KR" altLang="en-US" sz="1400">
                  <a:latin typeface="Times New Roman" charset="0"/>
                  <a:ea typeface="굴림" charset="-127"/>
                </a:endParaRPr>
              </a:p>
            </p:txBody>
          </p:sp>
        </p:grpSp>
      </p:grpSp>
      <p:cxnSp>
        <p:nvCxnSpPr>
          <p:cNvPr id="18437" name="구부러진 연결선 47"/>
          <p:cNvCxnSpPr>
            <a:cxnSpLocks noChangeShapeType="1"/>
            <a:stCxn id="70688" idx="3"/>
            <a:endCxn id="70683" idx="3"/>
          </p:cNvCxnSpPr>
          <p:nvPr/>
        </p:nvCxnSpPr>
        <p:spPr bwMode="auto">
          <a:xfrm flipH="1">
            <a:off x="5607050" y="2503488"/>
            <a:ext cx="2541588" cy="2236787"/>
          </a:xfrm>
          <a:prstGeom prst="curvedConnector3">
            <a:avLst>
              <a:gd name="adj1" fmla="val -8991"/>
            </a:avLst>
          </a:prstGeom>
          <a:noFill/>
          <a:ln w="19050">
            <a:solidFill>
              <a:schemeClr val="tx1"/>
            </a:solidFill>
            <a:prstDash val="sys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구부러진 연결선 47"/>
          <p:cNvCxnSpPr>
            <a:cxnSpLocks noChangeShapeType="1"/>
            <a:stCxn id="70688" idx="3"/>
            <a:endCxn id="70677" idx="3"/>
          </p:cNvCxnSpPr>
          <p:nvPr/>
        </p:nvCxnSpPr>
        <p:spPr bwMode="auto">
          <a:xfrm>
            <a:off x="8148638" y="2503488"/>
            <a:ext cx="501650" cy="3224212"/>
          </a:xfrm>
          <a:prstGeom prst="curvedConnector3">
            <a:avLst>
              <a:gd name="adj1" fmla="val 145639"/>
            </a:avLst>
          </a:prstGeom>
          <a:noFill/>
          <a:ln w="19050">
            <a:solidFill>
              <a:schemeClr val="tx1"/>
            </a:solidFill>
            <a:prstDash val="sys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9" name="TextBox 65"/>
          <p:cNvSpPr txBox="1">
            <a:spLocks noChangeArrowheads="1"/>
          </p:cNvSpPr>
          <p:nvPr/>
        </p:nvSpPr>
        <p:spPr bwMode="auto">
          <a:xfrm>
            <a:off x="1416050" y="4400550"/>
            <a:ext cx="191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r"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</a:rPr>
              <a:t>per object instance</a:t>
            </a:r>
            <a:endParaRPr kumimoji="1" lang="ko-KR" altLang="en-US" sz="1600">
              <a:solidFill>
                <a:srgbClr val="FF0000"/>
              </a:solidFill>
              <a:latin typeface="Times New Roman" charset="0"/>
              <a:ea typeface="굴림" charset="-127"/>
            </a:endParaRPr>
          </a:p>
        </p:txBody>
      </p:sp>
      <p:grpSp>
        <p:nvGrpSpPr>
          <p:cNvPr id="5" name="그룹 13"/>
          <p:cNvGrpSpPr>
            <a:grpSpLocks/>
          </p:cNvGrpSpPr>
          <p:nvPr/>
        </p:nvGrpSpPr>
        <p:grpSpPr bwMode="auto">
          <a:xfrm>
            <a:off x="3492500" y="3917950"/>
            <a:ext cx="2114550" cy="1316038"/>
            <a:chOff x="4198392" y="3023937"/>
            <a:chExt cx="2114441" cy="1315452"/>
          </a:xfrm>
        </p:grpSpPr>
        <p:sp>
          <p:nvSpPr>
            <p:cNvPr id="70683" name="직사각형 79"/>
            <p:cNvSpPr>
              <a:spLocks noChangeArrowheads="1"/>
            </p:cNvSpPr>
            <p:nvPr/>
          </p:nvSpPr>
          <p:spPr bwMode="auto">
            <a:xfrm>
              <a:off x="4427469" y="3681663"/>
              <a:ext cx="1885364" cy="32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400">
                <a:latin typeface="Times New Roman" charset="0"/>
                <a:ea typeface="굴림" charset="-127"/>
              </a:endParaRPr>
            </a:p>
          </p:txBody>
        </p:sp>
        <p:sp>
          <p:nvSpPr>
            <p:cNvPr id="70684" name="직사각형 5"/>
            <p:cNvSpPr>
              <a:spLocks noChangeArrowheads="1"/>
            </p:cNvSpPr>
            <p:nvPr/>
          </p:nvSpPr>
          <p:spPr bwMode="auto">
            <a:xfrm>
              <a:off x="4198394" y="3023937"/>
              <a:ext cx="1885364" cy="328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myID.id</a:t>
              </a:r>
              <a:endParaRPr kumimoji="1" lang="ko-KR" altLang="en-US" sz="1400">
                <a:latin typeface="Times New Roman" charset="0"/>
                <a:ea typeface="굴림" charset="-127"/>
              </a:endParaRPr>
            </a:p>
          </p:txBody>
        </p:sp>
        <p:sp>
          <p:nvSpPr>
            <p:cNvPr id="70685" name="직사각형 11"/>
            <p:cNvSpPr>
              <a:spLocks noChangeArrowheads="1"/>
            </p:cNvSpPr>
            <p:nvPr/>
          </p:nvSpPr>
          <p:spPr bwMode="auto">
            <a:xfrm>
              <a:off x="4198393" y="3681663"/>
              <a:ext cx="1885364" cy="328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myID.student( )</a:t>
              </a:r>
              <a:endParaRPr kumimoji="1" lang="ko-KR" altLang="en-US" sz="1400">
                <a:latin typeface="Times New Roman" charset="0"/>
                <a:ea typeface="굴림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 bwMode="auto">
            <a:xfrm>
              <a:off x="4198392" y="3352404"/>
              <a:ext cx="1885853" cy="3300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 err="1">
                  <a:latin typeface="Times New Roman" panose="02020603050405020304" pitchFamily="18" charset="0"/>
                </a:rPr>
                <a:t>myID.count</a:t>
              </a:r>
              <a:endParaRPr lang="ko-KR" altLang="en-US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4198392" y="4010922"/>
              <a:ext cx="1885853" cy="3284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 dirty="0" err="1">
                  <a:latin typeface="Times New Roman" panose="02020603050405020304" pitchFamily="18" charset="0"/>
                </a:rPr>
                <a:t>myID.printCount</a:t>
              </a:r>
              <a:r>
                <a:rPr lang="en-US" altLang="ko-KR" sz="1400" dirty="0">
                  <a:latin typeface="Times New Roman" panose="02020603050405020304" pitchFamily="18" charset="0"/>
                </a:rPr>
                <a:t>( )</a:t>
              </a:r>
              <a:endParaRPr lang="ko-KR" altLang="en-US" sz="1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1521" name="TextBox 69"/>
          <p:cNvSpPr txBox="1">
            <a:spLocks noChangeArrowheads="1"/>
          </p:cNvSpPr>
          <p:nvPr/>
        </p:nvSpPr>
        <p:spPr bwMode="auto">
          <a:xfrm>
            <a:off x="4421188" y="5397500"/>
            <a:ext cx="191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r"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</a:rPr>
              <a:t>per object instance</a:t>
            </a:r>
            <a:endParaRPr kumimoji="1" lang="ko-KR" altLang="en-US" sz="1600">
              <a:solidFill>
                <a:srgbClr val="FF0000"/>
              </a:solidFill>
              <a:latin typeface="Times New Roman" charset="0"/>
              <a:ea typeface="굴림" charset="-127"/>
            </a:endParaRPr>
          </a:p>
        </p:txBody>
      </p:sp>
      <p:grpSp>
        <p:nvGrpSpPr>
          <p:cNvPr id="21" name="그룹 20"/>
          <p:cNvGrpSpPr>
            <a:grpSpLocks/>
          </p:cNvGrpSpPr>
          <p:nvPr/>
        </p:nvGrpSpPr>
        <p:grpSpPr bwMode="auto">
          <a:xfrm>
            <a:off x="6543675" y="4905375"/>
            <a:ext cx="2106613" cy="1314450"/>
            <a:chOff x="6544111" y="4905375"/>
            <a:chExt cx="2106179" cy="1314450"/>
          </a:xfrm>
        </p:grpSpPr>
        <p:sp>
          <p:nvSpPr>
            <p:cNvPr id="70677" name="직사각형 74"/>
            <p:cNvSpPr>
              <a:spLocks noChangeArrowheads="1"/>
            </p:cNvSpPr>
            <p:nvPr/>
          </p:nvSpPr>
          <p:spPr bwMode="auto">
            <a:xfrm>
              <a:off x="6765092" y="5562601"/>
              <a:ext cx="1885198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400">
                <a:latin typeface="Times New Roman" charset="0"/>
                <a:ea typeface="굴림" charset="-127"/>
              </a:endParaRPr>
            </a:p>
          </p:txBody>
        </p:sp>
        <p:grpSp>
          <p:nvGrpSpPr>
            <p:cNvPr id="70678" name="그룹 14"/>
            <p:cNvGrpSpPr>
              <a:grpSpLocks/>
            </p:cNvGrpSpPr>
            <p:nvPr/>
          </p:nvGrpSpPr>
          <p:grpSpPr bwMode="auto">
            <a:xfrm>
              <a:off x="6544111" y="4905375"/>
              <a:ext cx="1885200" cy="1314450"/>
              <a:chOff x="4198392" y="3023937"/>
              <a:chExt cx="1885366" cy="1315452"/>
            </a:xfrm>
          </p:grpSpPr>
          <p:sp>
            <p:nvSpPr>
              <p:cNvPr id="70679" name="직사각형 15"/>
              <p:cNvSpPr>
                <a:spLocks noChangeArrowheads="1"/>
              </p:cNvSpPr>
              <p:nvPr/>
            </p:nvSpPr>
            <p:spPr bwMode="auto">
              <a:xfrm>
                <a:off x="4198394" y="3023937"/>
                <a:ext cx="1885364" cy="3288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1400">
                    <a:latin typeface="Times New Roman" charset="0"/>
                    <a:ea typeface="굴림" charset="-127"/>
                  </a:rPr>
                  <a:t>yourID.id</a:t>
                </a:r>
                <a:endParaRPr kumimoji="1" lang="ko-KR" altLang="en-US" sz="1400">
                  <a:latin typeface="Times New Roman" charset="0"/>
                  <a:ea typeface="굴림" charset="-127"/>
                </a:endParaRPr>
              </a:p>
            </p:txBody>
          </p:sp>
          <p:sp>
            <p:nvSpPr>
              <p:cNvPr id="70680" name="직사각형 16"/>
              <p:cNvSpPr>
                <a:spLocks noChangeArrowheads="1"/>
              </p:cNvSpPr>
              <p:nvPr/>
            </p:nvSpPr>
            <p:spPr bwMode="auto">
              <a:xfrm>
                <a:off x="4198393" y="3681663"/>
                <a:ext cx="1885364" cy="3288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1400">
                    <a:latin typeface="Times New Roman" charset="0"/>
                    <a:ea typeface="굴림" charset="-127"/>
                  </a:rPr>
                  <a:t>yourID.student( )</a:t>
                </a:r>
                <a:endParaRPr kumimoji="1" lang="ko-KR" altLang="en-US" sz="1400">
                  <a:latin typeface="Times New Roman" charset="0"/>
                  <a:ea typeface="굴림" charset="-127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 bwMode="auto">
              <a:xfrm>
                <a:off x="4198392" y="3352801"/>
                <a:ext cx="1885728" cy="328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400" dirty="0" err="1">
                    <a:latin typeface="Times New Roman" panose="02020603050405020304" pitchFamily="18" charset="0"/>
                  </a:rPr>
                  <a:t>yourID.count</a:t>
                </a:r>
                <a:endParaRPr lang="ko-KR" altLang="en-US" sz="1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 bwMode="auto">
              <a:xfrm>
                <a:off x="4198392" y="4010527"/>
                <a:ext cx="1885728" cy="328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400" dirty="0" err="1">
                    <a:latin typeface="Times New Roman" panose="02020603050405020304" pitchFamily="18" charset="0"/>
                  </a:rPr>
                  <a:t>yourID.printCount</a:t>
                </a:r>
                <a:r>
                  <a:rPr lang="en-US" altLang="ko-KR" sz="1400" dirty="0">
                    <a:latin typeface="Times New Roman" panose="02020603050405020304" pitchFamily="18" charset="0"/>
                  </a:rPr>
                  <a:t>( )</a:t>
                </a:r>
                <a:endParaRPr lang="ko-KR" altLang="en-US" sz="140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8442" name="TextBox 84"/>
          <p:cNvSpPr txBox="1">
            <a:spLocks noChangeArrowheads="1"/>
          </p:cNvSpPr>
          <p:nvPr/>
        </p:nvSpPr>
        <p:spPr bwMode="auto">
          <a:xfrm>
            <a:off x="6019800" y="1830388"/>
            <a:ext cx="1703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</a:rPr>
              <a:t>per class</a:t>
            </a:r>
            <a:endParaRPr kumimoji="1" lang="ko-KR" altLang="en-US" sz="1600">
              <a:solidFill>
                <a:srgbClr val="FF0000"/>
              </a:solidFill>
              <a:latin typeface="Times New Roman" charset="0"/>
              <a:ea typeface="굴림" charset="-127"/>
            </a:endParaRPr>
          </a:p>
        </p:txBody>
      </p:sp>
      <p:cxnSp>
        <p:nvCxnSpPr>
          <p:cNvPr id="52" name="구부러진 연결선 51"/>
          <p:cNvCxnSpPr>
            <a:cxnSpLocks noChangeShapeType="1"/>
            <a:stCxn id="7" idx="3"/>
            <a:endCxn id="13" idx="3"/>
          </p:cNvCxnSpPr>
          <p:nvPr/>
        </p:nvCxnSpPr>
        <p:spPr bwMode="auto">
          <a:xfrm>
            <a:off x="5378450" y="4411663"/>
            <a:ext cx="1588" cy="658812"/>
          </a:xfrm>
          <a:prstGeom prst="curvedConnector3">
            <a:avLst>
              <a:gd name="adj1" fmla="val 14395468"/>
            </a:avLst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구부러진 연결선 54"/>
          <p:cNvCxnSpPr>
            <a:cxnSpLocks noChangeShapeType="1"/>
          </p:cNvCxnSpPr>
          <p:nvPr/>
        </p:nvCxnSpPr>
        <p:spPr bwMode="auto">
          <a:xfrm>
            <a:off x="8458200" y="5397500"/>
            <a:ext cx="1588" cy="658813"/>
          </a:xfrm>
          <a:prstGeom prst="curvedConnector3">
            <a:avLst>
              <a:gd name="adj1" fmla="val 14395468"/>
            </a:avLst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구부러진 연결선 55"/>
          <p:cNvCxnSpPr>
            <a:cxnSpLocks noChangeShapeType="1"/>
          </p:cNvCxnSpPr>
          <p:nvPr/>
        </p:nvCxnSpPr>
        <p:spPr bwMode="auto">
          <a:xfrm flipH="1">
            <a:off x="3459163" y="4097338"/>
            <a:ext cx="1587" cy="658812"/>
          </a:xfrm>
          <a:prstGeom prst="curvedConnector3">
            <a:avLst>
              <a:gd name="adj1" fmla="val 14395468"/>
            </a:avLst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구부러진 연결선 56"/>
          <p:cNvCxnSpPr>
            <a:cxnSpLocks noChangeShapeType="1"/>
          </p:cNvCxnSpPr>
          <p:nvPr/>
        </p:nvCxnSpPr>
        <p:spPr bwMode="auto">
          <a:xfrm flipH="1">
            <a:off x="6543675" y="5070475"/>
            <a:ext cx="1588" cy="657225"/>
          </a:xfrm>
          <a:prstGeom prst="curvedConnector3">
            <a:avLst>
              <a:gd name="adj1" fmla="val 14395468"/>
            </a:avLst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00513" y="3586163"/>
            <a:ext cx="68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myID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197725" y="4576763"/>
            <a:ext cx="777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yourID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cxnSp>
        <p:nvCxnSpPr>
          <p:cNvPr id="47" name="구부러진 연결선 46"/>
          <p:cNvCxnSpPr>
            <a:cxnSpLocks noChangeShapeType="1"/>
            <a:stCxn id="70690" idx="3"/>
            <a:endCxn id="70691" idx="3"/>
          </p:cNvCxnSpPr>
          <p:nvPr/>
        </p:nvCxnSpPr>
        <p:spPr bwMode="auto">
          <a:xfrm flipH="1">
            <a:off x="7905750" y="2339975"/>
            <a:ext cx="0" cy="328613"/>
          </a:xfrm>
          <a:prstGeom prst="curvedConnector3">
            <a:avLst>
              <a:gd name="adj1" fmla="val -2147483648"/>
            </a:avLst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165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22992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6" grpId="0"/>
      <p:bldP spid="18439" grpId="0"/>
      <p:bldP spid="21521" grpId="0"/>
      <p:bldP spid="18442" grpId="0"/>
      <p:bldP spid="17" grpId="0"/>
      <p:bldP spid="50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Example: Static Members (1/3)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150938"/>
          <a:ext cx="7586663" cy="491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3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student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id;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student(int i = 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static void printCount();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private: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static int count;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student::count =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student::student(int i)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id = i;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count++;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4" marR="91434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student::printCount()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"count = " &lt;&lt; count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student myID = 20090001;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myID.printCount();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student yourID;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myID.printCount();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student hisID, herID;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student::printCount();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4" marR="91434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4" marR="91434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4"/>
          <p:cNvGrpSpPr>
            <a:grpSpLocks/>
          </p:cNvGrpSpPr>
          <p:nvPr/>
        </p:nvGrpSpPr>
        <p:grpSpPr bwMode="auto">
          <a:xfrm>
            <a:off x="685800" y="4252913"/>
            <a:ext cx="7554913" cy="1000125"/>
            <a:chOff x="673767" y="1314204"/>
            <a:chExt cx="7554481" cy="1000063"/>
          </a:xfrm>
        </p:grpSpPr>
        <p:sp>
          <p:nvSpPr>
            <p:cNvPr id="71699" name="직사각형 5"/>
            <p:cNvSpPr>
              <a:spLocks noChangeArrowheads="1"/>
            </p:cNvSpPr>
            <p:nvPr/>
          </p:nvSpPr>
          <p:spPr bwMode="auto">
            <a:xfrm>
              <a:off x="673767" y="1314204"/>
              <a:ext cx="1979625" cy="2988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sp>
          <p:nvSpPr>
            <p:cNvPr id="71700" name="TextBox 6"/>
            <p:cNvSpPr txBox="1">
              <a:spLocks noChangeArrowheads="1"/>
            </p:cNvSpPr>
            <p:nvPr/>
          </p:nvSpPr>
          <p:spPr bwMode="auto">
            <a:xfrm>
              <a:off x="3266389" y="1729492"/>
              <a:ext cx="49618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A static data member must be initialized outside the class definition in the same manner as a non-member variable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1701" name="직선 화살표 연결선 7"/>
            <p:cNvCxnSpPr>
              <a:cxnSpLocks noChangeShapeType="1"/>
              <a:stCxn id="71700" idx="1"/>
            </p:cNvCxnSpPr>
            <p:nvPr/>
          </p:nvCxnSpPr>
          <p:spPr bwMode="auto">
            <a:xfrm rot="10800000">
              <a:off x="2419745" y="1613068"/>
              <a:ext cx="846644" cy="40881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13"/>
          <p:cNvGrpSpPr>
            <a:grpSpLocks/>
          </p:cNvGrpSpPr>
          <p:nvPr/>
        </p:nvGrpSpPr>
        <p:grpSpPr bwMode="auto">
          <a:xfrm>
            <a:off x="869950" y="5253038"/>
            <a:ext cx="7015163" cy="754062"/>
            <a:chOff x="673767" y="1314204"/>
            <a:chExt cx="7015215" cy="753842"/>
          </a:xfrm>
        </p:grpSpPr>
        <p:sp>
          <p:nvSpPr>
            <p:cNvPr id="71696" name="직사각형 14"/>
            <p:cNvSpPr>
              <a:spLocks noChangeArrowheads="1"/>
            </p:cNvSpPr>
            <p:nvPr/>
          </p:nvSpPr>
          <p:spPr bwMode="auto">
            <a:xfrm>
              <a:off x="673767" y="1314204"/>
              <a:ext cx="879109" cy="2988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1697" name="TextBox 15"/>
            <p:cNvSpPr txBox="1">
              <a:spLocks noChangeArrowheads="1"/>
            </p:cNvSpPr>
            <p:nvPr/>
          </p:nvSpPr>
          <p:spPr bwMode="auto">
            <a:xfrm>
              <a:off x="3266389" y="1729492"/>
              <a:ext cx="44225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Access of a static member is syntactically identical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1698" name="직선 화살표 연결선 16"/>
            <p:cNvCxnSpPr>
              <a:cxnSpLocks noChangeShapeType="1"/>
              <a:stCxn id="71697" idx="1"/>
              <a:endCxn id="71696" idx="3"/>
            </p:cNvCxnSpPr>
            <p:nvPr/>
          </p:nvCxnSpPr>
          <p:spPr bwMode="auto">
            <a:xfrm rot="10800000">
              <a:off x="1552877" y="1463637"/>
              <a:ext cx="1713513" cy="43513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그룹 19"/>
          <p:cNvGrpSpPr>
            <a:grpSpLocks/>
          </p:cNvGrpSpPr>
          <p:nvPr/>
        </p:nvGrpSpPr>
        <p:grpSpPr bwMode="auto">
          <a:xfrm>
            <a:off x="3505200" y="3687763"/>
            <a:ext cx="4864100" cy="830262"/>
            <a:chOff x="673767" y="1028292"/>
            <a:chExt cx="4863886" cy="829560"/>
          </a:xfrm>
        </p:grpSpPr>
        <p:sp>
          <p:nvSpPr>
            <p:cNvPr id="71693" name="직사각형 20"/>
            <p:cNvSpPr>
              <a:spLocks noChangeArrowheads="1"/>
            </p:cNvSpPr>
            <p:nvPr/>
          </p:nvSpPr>
          <p:spPr bwMode="auto">
            <a:xfrm>
              <a:off x="673767" y="1314204"/>
              <a:ext cx="1745978" cy="2988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1694" name="TextBox 21"/>
            <p:cNvSpPr txBox="1">
              <a:spLocks noChangeArrowheads="1"/>
            </p:cNvSpPr>
            <p:nvPr/>
          </p:nvSpPr>
          <p:spPr bwMode="auto">
            <a:xfrm>
              <a:off x="3259370" y="1028292"/>
              <a:ext cx="2278283" cy="829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Static member function can be accessed directly with class name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1695" name="직선 화살표 연결선 22"/>
            <p:cNvCxnSpPr>
              <a:cxnSpLocks noChangeShapeType="1"/>
              <a:stCxn id="71694" idx="1"/>
              <a:endCxn id="71693" idx="3"/>
            </p:cNvCxnSpPr>
            <p:nvPr/>
          </p:nvCxnSpPr>
          <p:spPr bwMode="auto">
            <a:xfrm rot="10800000" flipV="1">
              <a:off x="2419745" y="1443072"/>
              <a:ext cx="839625" cy="2056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87713" y="5140325"/>
            <a:ext cx="3213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∵only one copy of static member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34300" y="1150938"/>
            <a:ext cx="96202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latin typeface="Times New Roman" charset="0"/>
                <a:ea typeface="굴림" charset="-127"/>
                <a:cs typeface="Times New Roman" charset="0"/>
              </a:rPr>
              <a:t>result&gt;</a:t>
            </a:r>
            <a:endParaRPr kumimoji="1" lang="en-US" altLang="ko-KR" sz="160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count = 1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count = 2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count = 4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166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51257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Example: Static Members (2/3)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42950" y="1150938"/>
          <a:ext cx="3013075" cy="516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student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id;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order;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student(int  i= count);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static void printCount();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private: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static int count;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student::count =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student::student(int i)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order = i;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count++;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3" marR="91433" marT="45664" marB="456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3" marR="91433" marT="45664" marB="456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28"/>
          <p:cNvGrpSpPr>
            <a:grpSpLocks/>
          </p:cNvGrpSpPr>
          <p:nvPr/>
        </p:nvGrpSpPr>
        <p:grpSpPr bwMode="auto">
          <a:xfrm>
            <a:off x="1066800" y="2965450"/>
            <a:ext cx="7391400" cy="922338"/>
            <a:chOff x="695504" y="2965163"/>
            <a:chExt cx="7390977" cy="923329"/>
          </a:xfrm>
        </p:grpSpPr>
        <p:grpSp>
          <p:nvGrpSpPr>
            <p:cNvPr id="72712" name="그룹 4"/>
            <p:cNvGrpSpPr>
              <a:grpSpLocks/>
            </p:cNvGrpSpPr>
            <p:nvPr/>
          </p:nvGrpSpPr>
          <p:grpSpPr bwMode="auto">
            <a:xfrm>
              <a:off x="695504" y="2965163"/>
              <a:ext cx="7390977" cy="584775"/>
              <a:chOff x="837270" y="1314204"/>
              <a:chExt cx="7390977" cy="584775"/>
            </a:xfrm>
          </p:grpSpPr>
          <p:sp>
            <p:nvSpPr>
              <p:cNvPr id="72714" name="직사각형 5"/>
              <p:cNvSpPr>
                <a:spLocks noChangeArrowheads="1"/>
              </p:cNvSpPr>
              <p:nvPr/>
            </p:nvSpPr>
            <p:spPr bwMode="auto">
              <a:xfrm>
                <a:off x="837270" y="1316538"/>
                <a:ext cx="1904891" cy="29886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eaLnBrk="1" latinLnBrk="0" hangingPunct="1">
                  <a:spcBef>
                    <a:spcPct val="50000"/>
                  </a:spcBef>
                  <a:buFontTx/>
                  <a:buNone/>
                </a:pPr>
                <a:endParaRPr kumimoji="1" lang="ko-KR" altLang="en-US" sz="1600">
                  <a:latin typeface="Times New Roman" charset="0"/>
                  <a:ea typeface="굴림" charset="-127"/>
                </a:endParaRPr>
              </a:p>
            </p:txBody>
          </p:sp>
          <p:sp>
            <p:nvSpPr>
              <p:cNvPr id="72715" name="TextBox 6"/>
              <p:cNvSpPr txBox="1">
                <a:spLocks noChangeArrowheads="1"/>
              </p:cNvSpPr>
              <p:nvPr/>
            </p:nvSpPr>
            <p:spPr bwMode="auto">
              <a:xfrm>
                <a:off x="3266388" y="1314204"/>
                <a:ext cx="496185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1600">
                    <a:solidFill>
                      <a:srgbClr val="FF0000"/>
                    </a:solidFill>
                    <a:latin typeface="Times New Roman" charset="0"/>
                    <a:ea typeface="굴림" charset="-127"/>
                  </a:rPr>
                  <a:t>A static data member can appear as a default argument to a member function of the class.</a:t>
                </a:r>
                <a:endParaRPr kumimoji="1" lang="ko-KR" altLang="en-US" sz="1600">
                  <a:solidFill>
                    <a:srgbClr val="FF0000"/>
                  </a:solidFill>
                  <a:latin typeface="Times New Roman" charset="0"/>
                  <a:ea typeface="굴림" charset="-127"/>
                </a:endParaRPr>
              </a:p>
            </p:txBody>
          </p:sp>
          <p:cxnSp>
            <p:nvCxnSpPr>
              <p:cNvPr id="72716" name="직선 화살표 연결선 7"/>
              <p:cNvCxnSpPr>
                <a:cxnSpLocks noChangeShapeType="1"/>
                <a:stCxn id="72715" idx="1"/>
                <a:endCxn id="72714" idx="3"/>
              </p:cNvCxnSpPr>
              <p:nvPr/>
            </p:nvCxnSpPr>
            <p:spPr bwMode="auto">
              <a:xfrm flipH="1" flipV="1">
                <a:off x="2742161" y="1465969"/>
                <a:ext cx="524227" cy="140623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2713" name="TextBox 26"/>
            <p:cNvSpPr txBox="1">
              <a:spLocks noChangeArrowheads="1"/>
            </p:cNvSpPr>
            <p:nvPr/>
          </p:nvSpPr>
          <p:spPr bwMode="auto">
            <a:xfrm>
              <a:off x="3556919" y="3549938"/>
              <a:ext cx="32128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(A non-static member cannot.)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167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2322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Example: Static Members (3/3)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50" y="1004888"/>
          <a:ext cx="8772525" cy="557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9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8475">
                <a:tc>
                  <a:txBody>
                    <a:bodyPr/>
                    <a:lstStyle/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#include&lt;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iostream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namespace std;</a:t>
                      </a:r>
                    </a:p>
                    <a:p>
                      <a:endParaRPr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math {</a:t>
                      </a:r>
                    </a:p>
                    <a:p>
                      <a:endParaRPr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private:</a:t>
                      </a:r>
                    </a:p>
                    <a:p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static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sum;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static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facto;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static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permu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public:</a:t>
                      </a:r>
                    </a:p>
                    <a:p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math(){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sum = 0;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facto = 0;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permu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0;</a:t>
                      </a:r>
                    </a:p>
                    <a:p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static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summation(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a);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static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factorial(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a);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static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permutation(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a,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b);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};</a:t>
                      </a:r>
                    </a:p>
                    <a:p>
                      <a:endParaRPr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math::sum = 0;</a:t>
                      </a:r>
                    </a:p>
                    <a:p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math::facto = 1;</a:t>
                      </a:r>
                    </a:p>
                    <a:p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math::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permu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1;</a:t>
                      </a:r>
                    </a:p>
                    <a:p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math::summation(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a){</a:t>
                      </a:r>
                    </a:p>
                    <a:p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sum = 0; </a:t>
                      </a:r>
                    </a:p>
                    <a:p>
                      <a:r>
                        <a:rPr lang="nn-NO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for(int i=0; i&lt;=a; i++)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sum +=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return sum;	 }</a:t>
                      </a:r>
                      <a:endParaRPr kumimoji="1" lang="nn-NO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1" marR="91441" marT="45663" marB="456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math::factorial(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a){</a:t>
                      </a:r>
                    </a:p>
                    <a:p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facto = 1;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while(a != 0){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facto  *=  a;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a -= 1;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}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return facto;	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endParaRPr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math::permutation(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a,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b){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permu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1;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permu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math::factorial(a) / math::factorial(a-b);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return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permu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	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endParaRPr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main() {</a:t>
                      </a:r>
                    </a:p>
                    <a:p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result1, result2,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result3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endParaRPr lang="ko-KR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result1 = math::summation(5);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result2 = math::factorial(4);     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result3 = math::permutation(6,2);</a:t>
                      </a:r>
                    </a:p>
                    <a:p>
                      <a:endParaRPr lang="en-US" altLang="ko-K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&lt;&lt; " sum: " &lt;&lt; result1 &lt;&lt;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   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&lt;&lt; " factorial: " &lt;&lt; result2 &lt;&lt;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&lt;&lt; " permutation: " &lt;&lt; result3 &lt;&lt;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return 0; </a:t>
                      </a:r>
                    </a:p>
                    <a:p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</a:txBody>
                  <a:tcPr marL="91441" marR="91441" marT="45663" marB="456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1" marR="91441" marT="45663" marB="456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11"/>
          <p:cNvGrpSpPr>
            <a:grpSpLocks/>
          </p:cNvGrpSpPr>
          <p:nvPr/>
        </p:nvGrpSpPr>
        <p:grpSpPr bwMode="auto">
          <a:xfrm>
            <a:off x="3613150" y="4724400"/>
            <a:ext cx="5454650" cy="739775"/>
            <a:chOff x="3613746" y="4724855"/>
            <a:chExt cx="5454637" cy="739239"/>
          </a:xfrm>
        </p:grpSpPr>
        <p:sp>
          <p:nvSpPr>
            <p:cNvPr id="73742" name="직사각형 18"/>
            <p:cNvSpPr>
              <a:spLocks noChangeArrowheads="1"/>
            </p:cNvSpPr>
            <p:nvPr/>
          </p:nvSpPr>
          <p:spPr bwMode="auto">
            <a:xfrm>
              <a:off x="3613746" y="4724855"/>
              <a:ext cx="2458517" cy="64754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3743" name="TextBox 23"/>
            <p:cNvSpPr txBox="1">
              <a:spLocks noChangeArrowheads="1"/>
            </p:cNvSpPr>
            <p:nvPr/>
          </p:nvSpPr>
          <p:spPr bwMode="auto">
            <a:xfrm>
              <a:off x="6635581" y="4879463"/>
              <a:ext cx="2432802" cy="58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Calls of static Member functions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3744" name="직선 화살표 연결선 25"/>
            <p:cNvCxnSpPr>
              <a:cxnSpLocks noChangeShapeType="1"/>
              <a:stCxn id="73743" idx="1"/>
              <a:endCxn id="73742" idx="3"/>
            </p:cNvCxnSpPr>
            <p:nvPr/>
          </p:nvCxnSpPr>
          <p:spPr bwMode="auto">
            <a:xfrm rot="10800000">
              <a:off x="6072264" y="5048620"/>
              <a:ext cx="563318" cy="123152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303213" y="3300413"/>
            <a:ext cx="3359150" cy="1987550"/>
            <a:chOff x="481723" y="2436974"/>
            <a:chExt cx="3357685" cy="1988722"/>
          </a:xfrm>
        </p:grpSpPr>
        <p:sp>
          <p:nvSpPr>
            <p:cNvPr id="73739" name="직사각형 17"/>
            <p:cNvSpPr>
              <a:spLocks noChangeArrowheads="1"/>
            </p:cNvSpPr>
            <p:nvPr/>
          </p:nvSpPr>
          <p:spPr bwMode="auto">
            <a:xfrm>
              <a:off x="481723" y="3778155"/>
              <a:ext cx="2265947" cy="64754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3740" name="TextBox 19"/>
            <p:cNvSpPr txBox="1">
              <a:spLocks noChangeArrowheads="1"/>
            </p:cNvSpPr>
            <p:nvPr/>
          </p:nvSpPr>
          <p:spPr bwMode="auto">
            <a:xfrm>
              <a:off x="1655931" y="2436974"/>
              <a:ext cx="2183477" cy="46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2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Static Member Variables Initialization</a:t>
              </a:r>
              <a:endParaRPr kumimoji="1" lang="ko-KR" altLang="en-US" sz="12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3741" name="직선 화살표 연결선 34"/>
            <p:cNvCxnSpPr>
              <a:cxnSpLocks noChangeShapeType="1"/>
            </p:cNvCxnSpPr>
            <p:nvPr/>
          </p:nvCxnSpPr>
          <p:spPr bwMode="auto">
            <a:xfrm rot="16200000" flipH="1">
              <a:off x="2190859" y="3338451"/>
              <a:ext cx="879409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69163" y="1212850"/>
            <a:ext cx="15970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latin typeface="Times New Roman" charset="0"/>
                <a:ea typeface="굴림" charset="-127"/>
                <a:cs typeface="Times New Roman" charset="0"/>
              </a:rPr>
              <a:t>result&gt;</a:t>
            </a:r>
            <a:endParaRPr kumimoji="1" lang="en-US" altLang="ko-KR" sz="1600">
              <a:latin typeface="Times New Roman" charset="0"/>
              <a:ea typeface="굴림" charset="-127"/>
              <a:cs typeface="Times New Roman" charset="0"/>
            </a:endParaRP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  <a:cs typeface="Times New Roman" charset="0"/>
              </a:rPr>
              <a:t> sum:  15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  <a:cs typeface="Times New Roman" charset="0"/>
              </a:rPr>
              <a:t> factorial : 24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  <a:cs typeface="Times New Roman" charset="0"/>
              </a:rPr>
              <a:t> permutation : 30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168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36126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Const Keyword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sp>
        <p:nvSpPr>
          <p:cNvPr id="23" name="직사각형 22"/>
          <p:cNvSpPr>
            <a:spLocks noChangeArrowheads="1"/>
          </p:cNvSpPr>
          <p:nvPr/>
        </p:nvSpPr>
        <p:spPr bwMode="auto">
          <a:xfrm>
            <a:off x="758825" y="2139950"/>
            <a:ext cx="797718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 n1 = 10; int n2 = 20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endParaRPr kumimoji="1" lang="nn-NO" altLang="ko-KR" sz="180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const int* p1 = &amp;n1;      /* p1 is a pointer to a constant  integer*/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p1 = &amp;n2 ;                     /* ok! */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*p1 = 20;</a:t>
            </a:r>
          </a:p>
        </p:txBody>
      </p:sp>
      <p:sp>
        <p:nvSpPr>
          <p:cNvPr id="24" name="직사각형 23"/>
          <p:cNvSpPr>
            <a:spLocks noChangeArrowheads="1"/>
          </p:cNvSpPr>
          <p:nvPr/>
        </p:nvSpPr>
        <p:spPr bwMode="auto">
          <a:xfrm>
            <a:off x="758825" y="3889375"/>
            <a:ext cx="64674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int* const p2 = &amp;n1;     /* p2 is a constant pointer  to an integer*/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*p2 = 20;                      /* ok! */ 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p2 = &amp;n2;</a:t>
            </a:r>
          </a:p>
        </p:txBody>
      </p:sp>
      <p:sp>
        <p:nvSpPr>
          <p:cNvPr id="25" name="내용 개체 틀 3"/>
          <p:cNvSpPr txBox="1">
            <a:spLocks/>
          </p:cNvSpPr>
          <p:nvPr/>
        </p:nvSpPr>
        <p:spPr>
          <a:xfrm>
            <a:off x="407988" y="1022350"/>
            <a:ext cx="8234362" cy="15176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sz="2000" kern="0" dirty="0">
                <a:latin typeface="맑은 고딕" pitchFamily="50" charset="-127"/>
              </a:rPr>
              <a:t>Declare constant variables, pointers, member functions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sz="2000" kern="0" dirty="0">
                <a:latin typeface="맑은 고딕" pitchFamily="50" charset="-127"/>
              </a:rPr>
              <a:t>Once initialized, the value of the const variables cannot be </a:t>
            </a:r>
            <a:r>
              <a:rPr lang="en-US" altLang="ko-KR" sz="2000" kern="0" dirty="0" err="1">
                <a:latin typeface="맑은 고딕" pitchFamily="50" charset="-127"/>
              </a:rPr>
              <a:t>overriden</a:t>
            </a:r>
            <a:r>
              <a:rPr lang="en-US" altLang="ko-KR" sz="2000" kern="0" dirty="0">
                <a:latin typeface="맑은 고딕" pitchFamily="50" charset="-127"/>
              </a:rPr>
              <a:t>.</a:t>
            </a:r>
            <a:endParaRPr lang="en-US" altLang="ko-KR" sz="1800" kern="0" dirty="0">
              <a:latin typeface="맑은 고딕" pitchFamily="50" charset="-127"/>
            </a:endParaRPr>
          </a:p>
        </p:txBody>
      </p:sp>
      <p:grpSp>
        <p:nvGrpSpPr>
          <p:cNvPr id="2" name="그룹 17"/>
          <p:cNvGrpSpPr>
            <a:grpSpLocks/>
          </p:cNvGrpSpPr>
          <p:nvPr/>
        </p:nvGrpSpPr>
        <p:grpSpPr bwMode="auto">
          <a:xfrm>
            <a:off x="758825" y="3455988"/>
            <a:ext cx="4686300" cy="368300"/>
            <a:chOff x="758537" y="4041088"/>
            <a:chExt cx="4686298" cy="369332"/>
          </a:xfrm>
        </p:grpSpPr>
        <p:sp>
          <p:nvSpPr>
            <p:cNvPr id="74773" name="직사각형 29"/>
            <p:cNvSpPr>
              <a:spLocks noChangeArrowheads="1"/>
            </p:cNvSpPr>
            <p:nvPr/>
          </p:nvSpPr>
          <p:spPr bwMode="auto">
            <a:xfrm>
              <a:off x="758537" y="4070341"/>
              <a:ext cx="1402774" cy="3093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4774" name="TextBox 30"/>
            <p:cNvSpPr txBox="1">
              <a:spLocks noChangeArrowheads="1"/>
            </p:cNvSpPr>
            <p:nvPr/>
          </p:nvSpPr>
          <p:spPr bwMode="auto">
            <a:xfrm>
              <a:off x="3709184" y="4041088"/>
              <a:ext cx="17356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8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Compile Error!</a:t>
              </a:r>
              <a:endParaRPr kumimoji="1" lang="ko-KR" altLang="en-US" sz="18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4775" name="직선 화살표 연결선 31"/>
            <p:cNvCxnSpPr>
              <a:cxnSpLocks noChangeShapeType="1"/>
              <a:stCxn id="74774" idx="1"/>
              <a:endCxn id="74773" idx="3"/>
            </p:cNvCxnSpPr>
            <p:nvPr/>
          </p:nvCxnSpPr>
          <p:spPr bwMode="auto">
            <a:xfrm rot="10800000">
              <a:off x="2161312" y="4224992"/>
              <a:ext cx="1547873" cy="762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18"/>
          <p:cNvGrpSpPr>
            <a:grpSpLocks/>
          </p:cNvGrpSpPr>
          <p:nvPr/>
        </p:nvGrpSpPr>
        <p:grpSpPr bwMode="auto">
          <a:xfrm>
            <a:off x="758825" y="4552950"/>
            <a:ext cx="4686300" cy="369888"/>
            <a:chOff x="758537" y="5937444"/>
            <a:chExt cx="4686298" cy="369332"/>
          </a:xfrm>
        </p:grpSpPr>
        <p:sp>
          <p:nvSpPr>
            <p:cNvPr id="74770" name="직사각형 32"/>
            <p:cNvSpPr>
              <a:spLocks noChangeArrowheads="1"/>
            </p:cNvSpPr>
            <p:nvPr/>
          </p:nvSpPr>
          <p:spPr bwMode="auto">
            <a:xfrm>
              <a:off x="758537" y="5966697"/>
              <a:ext cx="1402774" cy="3093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4771" name="TextBox 33"/>
            <p:cNvSpPr txBox="1">
              <a:spLocks noChangeArrowheads="1"/>
            </p:cNvSpPr>
            <p:nvPr/>
          </p:nvSpPr>
          <p:spPr bwMode="auto">
            <a:xfrm>
              <a:off x="3709184" y="5937444"/>
              <a:ext cx="17356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8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Compile Error!</a:t>
              </a:r>
              <a:endParaRPr kumimoji="1" lang="ko-KR" altLang="en-US" sz="18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4772" name="직선 화살표 연결선 34"/>
            <p:cNvCxnSpPr>
              <a:cxnSpLocks noChangeShapeType="1"/>
              <a:stCxn id="74771" idx="1"/>
              <a:endCxn id="74770" idx="3"/>
            </p:cNvCxnSpPr>
            <p:nvPr/>
          </p:nvCxnSpPr>
          <p:spPr bwMode="auto">
            <a:xfrm rot="10800000">
              <a:off x="2161312" y="6121348"/>
              <a:ext cx="1547873" cy="762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758825" y="5168900"/>
            <a:ext cx="7883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const int* const p3 = &amp;n1;     /* p3 is a constant pointer to a constant  integer */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*p3 = 20;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p3 = &amp;n2;</a:t>
            </a:r>
          </a:p>
        </p:txBody>
      </p:sp>
      <p:grpSp>
        <p:nvGrpSpPr>
          <p:cNvPr id="4" name="그룹 18"/>
          <p:cNvGrpSpPr>
            <a:grpSpLocks/>
          </p:cNvGrpSpPr>
          <p:nvPr/>
        </p:nvGrpSpPr>
        <p:grpSpPr bwMode="auto">
          <a:xfrm>
            <a:off x="758825" y="5508625"/>
            <a:ext cx="4686300" cy="369888"/>
            <a:chOff x="758537" y="5937444"/>
            <a:chExt cx="4686298" cy="369332"/>
          </a:xfrm>
        </p:grpSpPr>
        <p:sp>
          <p:nvSpPr>
            <p:cNvPr id="74767" name="직사각형 32"/>
            <p:cNvSpPr>
              <a:spLocks noChangeArrowheads="1"/>
            </p:cNvSpPr>
            <p:nvPr/>
          </p:nvSpPr>
          <p:spPr bwMode="auto">
            <a:xfrm>
              <a:off x="758537" y="5966697"/>
              <a:ext cx="1402774" cy="3093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4768" name="TextBox 33"/>
            <p:cNvSpPr txBox="1">
              <a:spLocks noChangeArrowheads="1"/>
            </p:cNvSpPr>
            <p:nvPr/>
          </p:nvSpPr>
          <p:spPr bwMode="auto">
            <a:xfrm>
              <a:off x="3709184" y="5937444"/>
              <a:ext cx="17356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8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Compile Error!</a:t>
              </a:r>
              <a:endParaRPr kumimoji="1" lang="ko-KR" altLang="en-US" sz="18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4769" name="직선 화살표 연결선 34"/>
            <p:cNvCxnSpPr>
              <a:cxnSpLocks noChangeShapeType="1"/>
              <a:stCxn id="74768" idx="1"/>
              <a:endCxn id="74767" idx="3"/>
            </p:cNvCxnSpPr>
            <p:nvPr/>
          </p:nvCxnSpPr>
          <p:spPr bwMode="auto">
            <a:xfrm rot="10800000">
              <a:off x="2161312" y="6121348"/>
              <a:ext cx="1547873" cy="762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그룹 18"/>
          <p:cNvGrpSpPr>
            <a:grpSpLocks/>
          </p:cNvGrpSpPr>
          <p:nvPr/>
        </p:nvGrpSpPr>
        <p:grpSpPr bwMode="auto">
          <a:xfrm>
            <a:off x="757238" y="5888038"/>
            <a:ext cx="4686300" cy="369887"/>
            <a:chOff x="758537" y="5937444"/>
            <a:chExt cx="4686298" cy="369332"/>
          </a:xfrm>
        </p:grpSpPr>
        <p:sp>
          <p:nvSpPr>
            <p:cNvPr id="74764" name="직사각형 32"/>
            <p:cNvSpPr>
              <a:spLocks noChangeArrowheads="1"/>
            </p:cNvSpPr>
            <p:nvPr/>
          </p:nvSpPr>
          <p:spPr bwMode="auto">
            <a:xfrm>
              <a:off x="758537" y="5966697"/>
              <a:ext cx="1402774" cy="3093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4765" name="TextBox 33"/>
            <p:cNvSpPr txBox="1">
              <a:spLocks noChangeArrowheads="1"/>
            </p:cNvSpPr>
            <p:nvPr/>
          </p:nvSpPr>
          <p:spPr bwMode="auto">
            <a:xfrm>
              <a:off x="3709184" y="5937444"/>
              <a:ext cx="17356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8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Compile Error!</a:t>
              </a:r>
              <a:endParaRPr kumimoji="1" lang="ko-KR" altLang="en-US" sz="18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4766" name="직선 화살표 연결선 34"/>
            <p:cNvCxnSpPr>
              <a:cxnSpLocks noChangeShapeType="1"/>
              <a:stCxn id="74765" idx="1"/>
              <a:endCxn id="74764" idx="3"/>
            </p:cNvCxnSpPr>
            <p:nvPr/>
          </p:nvCxnSpPr>
          <p:spPr bwMode="auto">
            <a:xfrm rot="10800000">
              <a:off x="2161312" y="6121348"/>
              <a:ext cx="1547873" cy="762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169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6231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C++ Style Design (Object-Oriented) (1/2)</a:t>
            </a:r>
            <a:endParaRPr lang="ko-KR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그룹 55"/>
          <p:cNvGrpSpPr>
            <a:grpSpLocks/>
          </p:cNvGrpSpPr>
          <p:nvPr/>
        </p:nvGrpSpPr>
        <p:grpSpPr bwMode="auto">
          <a:xfrm>
            <a:off x="4645025" y="2092325"/>
            <a:ext cx="4005263" cy="3629025"/>
            <a:chOff x="244224" y="2109997"/>
            <a:chExt cx="4006043" cy="3628692"/>
          </a:xfrm>
        </p:grpSpPr>
        <p:sp>
          <p:nvSpPr>
            <p:cNvPr id="53" name="직사각형 52"/>
            <p:cNvSpPr>
              <a:spLocks noChangeArrowheads="1"/>
            </p:cNvSpPr>
            <p:nvPr/>
          </p:nvSpPr>
          <p:spPr bwMode="auto">
            <a:xfrm>
              <a:off x="846004" y="2883039"/>
              <a:ext cx="2827888" cy="247309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0" name="직사각형 49"/>
            <p:cNvSpPr>
              <a:spLocks noChangeArrowheads="1"/>
            </p:cNvSpPr>
            <p:nvPr/>
          </p:nvSpPr>
          <p:spPr bwMode="auto">
            <a:xfrm>
              <a:off x="693574" y="2730653"/>
              <a:ext cx="2827888" cy="247309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080" name="직사각형 45"/>
            <p:cNvSpPr>
              <a:spLocks noChangeArrowheads="1"/>
            </p:cNvSpPr>
            <p:nvPr/>
          </p:nvSpPr>
          <p:spPr bwMode="auto">
            <a:xfrm>
              <a:off x="3674533" y="3817019"/>
              <a:ext cx="3898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2400">
                  <a:latin typeface="Times New Roman" charset="0"/>
                </a:rPr>
                <a:t>…</a:t>
              </a: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5081" name="직사각형 46"/>
            <p:cNvSpPr>
              <a:spLocks noChangeArrowheads="1"/>
            </p:cNvSpPr>
            <p:nvPr/>
          </p:nvSpPr>
          <p:spPr bwMode="auto">
            <a:xfrm>
              <a:off x="244224" y="2109997"/>
              <a:ext cx="4006043" cy="36286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grpSp>
          <p:nvGrpSpPr>
            <p:cNvPr id="45082" name="그룹 47"/>
            <p:cNvGrpSpPr>
              <a:grpSpLocks/>
            </p:cNvGrpSpPr>
            <p:nvPr/>
          </p:nvGrpSpPr>
          <p:grpSpPr bwMode="auto">
            <a:xfrm>
              <a:off x="541004" y="2578393"/>
              <a:ext cx="2828729" cy="2472572"/>
              <a:chOff x="541004" y="2578393"/>
              <a:chExt cx="2828729" cy="2472572"/>
            </a:xfrm>
          </p:grpSpPr>
          <p:sp>
            <p:nvSpPr>
              <p:cNvPr id="36" name="직사각형 35"/>
              <p:cNvSpPr>
                <a:spLocks noChangeArrowheads="1"/>
              </p:cNvSpPr>
              <p:nvPr/>
            </p:nvSpPr>
            <p:spPr bwMode="auto">
              <a:xfrm>
                <a:off x="541145" y="2578267"/>
                <a:ext cx="2827888" cy="2473098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84" name="직사각형 18"/>
              <p:cNvSpPr>
                <a:spLocks noChangeArrowheads="1"/>
              </p:cNvSpPr>
              <p:nvPr/>
            </p:nvSpPr>
            <p:spPr bwMode="auto">
              <a:xfrm>
                <a:off x="1612240" y="2661613"/>
                <a:ext cx="68800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400">
                    <a:latin typeface="Times New Roman" charset="0"/>
                  </a:rPr>
                  <a:t>Client</a:t>
                </a:r>
                <a:endParaRPr lang="ko-KR" altLang="en-US" sz="2400">
                  <a:latin typeface="Times New Roman" charset="0"/>
                </a:endParaRPr>
              </a:p>
            </p:txBody>
          </p:sp>
          <p:sp>
            <p:nvSpPr>
              <p:cNvPr id="45085" name="직사각형 19"/>
              <p:cNvSpPr>
                <a:spLocks noChangeArrowheads="1"/>
              </p:cNvSpPr>
              <p:nvPr/>
            </p:nvSpPr>
            <p:spPr bwMode="auto">
              <a:xfrm>
                <a:off x="677362" y="2999707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name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5086" name="직사각형 20"/>
              <p:cNvSpPr>
                <a:spLocks noChangeArrowheads="1"/>
              </p:cNvSpPr>
              <p:nvPr/>
            </p:nvSpPr>
            <p:spPr bwMode="auto">
              <a:xfrm>
                <a:off x="677362" y="3328570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telephone no.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5087" name="직사각형 21"/>
              <p:cNvSpPr>
                <a:spLocks noChangeArrowheads="1"/>
              </p:cNvSpPr>
              <p:nvPr/>
            </p:nvSpPr>
            <p:spPr bwMode="auto">
              <a:xfrm>
                <a:off x="677362" y="3657433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account no.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5088" name="직사각형 22"/>
              <p:cNvSpPr>
                <a:spLocks noChangeArrowheads="1"/>
              </p:cNvSpPr>
              <p:nvPr/>
            </p:nvSpPr>
            <p:spPr bwMode="auto">
              <a:xfrm>
                <a:off x="677362" y="3986296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password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5089" name="직사각형 23"/>
              <p:cNvSpPr>
                <a:spLocks noChangeArrowheads="1"/>
              </p:cNvSpPr>
              <p:nvPr/>
            </p:nvSpPr>
            <p:spPr bwMode="auto">
              <a:xfrm>
                <a:off x="677362" y="4315159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balance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5090" name="직사각형 24"/>
              <p:cNvSpPr>
                <a:spLocks noChangeArrowheads="1"/>
              </p:cNvSpPr>
              <p:nvPr/>
            </p:nvSpPr>
            <p:spPr bwMode="auto">
              <a:xfrm>
                <a:off x="677362" y="4643188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…</a:t>
                </a:r>
                <a:endParaRPr lang="ko-KR" altLang="en-US" sz="1400">
                  <a:latin typeface="Times New Roman" charset="0"/>
                </a:endParaRPr>
              </a:p>
            </p:txBody>
          </p:sp>
          <p:grpSp>
            <p:nvGrpSpPr>
              <p:cNvPr id="45091" name="그룹 15"/>
              <p:cNvGrpSpPr>
                <a:grpSpLocks/>
              </p:cNvGrpSpPr>
              <p:nvPr/>
            </p:nvGrpSpPr>
            <p:grpSpPr bwMode="auto">
              <a:xfrm>
                <a:off x="2007046" y="3000167"/>
                <a:ext cx="1227221" cy="986129"/>
                <a:chOff x="2910741" y="1649622"/>
                <a:chExt cx="1227221" cy="986129"/>
              </a:xfrm>
            </p:grpSpPr>
            <p:sp>
              <p:nvSpPr>
                <p:cNvPr id="45092" name="직사각형 8"/>
                <p:cNvSpPr>
                  <a:spLocks noChangeArrowheads="1"/>
                </p:cNvSpPr>
                <p:nvPr/>
              </p:nvSpPr>
              <p:spPr bwMode="auto">
                <a:xfrm>
                  <a:off x="2910741" y="1649622"/>
                  <a:ext cx="1227221" cy="3288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latinLnBrk="1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entury Schoolbook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entury Schoolbook" charset="0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entury Schoolbook" charset="0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9pPr>
                </a:lstStyle>
                <a:p>
                  <a:pPr algn="ctr"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1400">
                      <a:latin typeface="Times New Roman" charset="0"/>
                    </a:rPr>
                    <a:t>withdrawal</a:t>
                  </a:r>
                  <a:endParaRPr lang="ko-KR" altLang="en-US" sz="1400">
                    <a:latin typeface="Times New Roman" charset="0"/>
                  </a:endParaRPr>
                </a:p>
              </p:txBody>
            </p:sp>
            <p:sp>
              <p:nvSpPr>
                <p:cNvPr id="45093" name="직사각형 10"/>
                <p:cNvSpPr>
                  <a:spLocks noChangeArrowheads="1"/>
                </p:cNvSpPr>
                <p:nvPr/>
              </p:nvSpPr>
              <p:spPr bwMode="auto">
                <a:xfrm>
                  <a:off x="2910741" y="1978025"/>
                  <a:ext cx="1227221" cy="3288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latinLnBrk="1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entury Schoolbook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entury Schoolbook" charset="0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entury Schoolbook" charset="0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9pPr>
                </a:lstStyle>
                <a:p>
                  <a:pPr algn="ctr"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1400">
                      <a:latin typeface="Times New Roman" charset="0"/>
                    </a:rPr>
                    <a:t>deposit</a:t>
                  </a:r>
                  <a:endParaRPr lang="ko-KR" altLang="en-US" sz="1400">
                    <a:latin typeface="Times New Roman" charset="0"/>
                  </a:endParaRPr>
                </a:p>
              </p:txBody>
            </p:sp>
            <p:sp>
              <p:nvSpPr>
                <p:cNvPr id="45094" name="직사각형 48"/>
                <p:cNvSpPr>
                  <a:spLocks noChangeArrowheads="1"/>
                </p:cNvSpPr>
                <p:nvPr/>
              </p:nvSpPr>
              <p:spPr bwMode="auto">
                <a:xfrm>
                  <a:off x="2910741" y="2306888"/>
                  <a:ext cx="1227221" cy="3288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latinLnBrk="1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entury Schoolbook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entury Schoolbook" charset="0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entury Schoolbook" charset="0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9pPr>
                </a:lstStyle>
                <a:p>
                  <a:pPr algn="ctr"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1400">
                      <a:latin typeface="Times New Roman" charset="0"/>
                    </a:rPr>
                    <a:t>…</a:t>
                  </a:r>
                  <a:endParaRPr lang="ko-KR" altLang="en-US" sz="1400">
                    <a:latin typeface="Times New Roman" charset="0"/>
                  </a:endParaRPr>
                </a:p>
              </p:txBody>
            </p:sp>
          </p:grpSp>
        </p:grpSp>
      </p:grpSp>
      <p:grpSp>
        <p:nvGrpSpPr>
          <p:cNvPr id="45060" name="그룹 60"/>
          <p:cNvGrpSpPr>
            <a:grpSpLocks/>
          </p:cNvGrpSpPr>
          <p:nvPr/>
        </p:nvGrpSpPr>
        <p:grpSpPr bwMode="auto">
          <a:xfrm>
            <a:off x="173038" y="1404938"/>
            <a:ext cx="3916362" cy="4506912"/>
            <a:chOff x="74083" y="1411802"/>
            <a:chExt cx="3915834" cy="4506399"/>
          </a:xfrm>
        </p:grpSpPr>
        <p:sp>
          <p:nvSpPr>
            <p:cNvPr id="45062" name="TextBox 61"/>
            <p:cNvSpPr txBox="1">
              <a:spLocks noChangeArrowheads="1"/>
            </p:cNvSpPr>
            <p:nvPr/>
          </p:nvSpPr>
          <p:spPr bwMode="auto">
            <a:xfrm>
              <a:off x="1474601" y="1411802"/>
              <a:ext cx="10332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800" b="1">
                  <a:latin typeface="Times New Roman" charset="0"/>
                  <a:ea typeface="굴림" charset="-127"/>
                </a:rPr>
                <a:t>Bank</a:t>
              </a:r>
              <a:endParaRPr kumimoji="1" lang="ko-KR" altLang="en-US" sz="1800" b="1">
                <a:latin typeface="Times New Roman" charset="0"/>
                <a:ea typeface="굴림" charset="-127"/>
              </a:endParaRPr>
            </a:p>
          </p:txBody>
        </p:sp>
        <p:grpSp>
          <p:nvGrpSpPr>
            <p:cNvPr id="45063" name="그룹 134"/>
            <p:cNvGrpSpPr>
              <a:grpSpLocks/>
            </p:cNvGrpSpPr>
            <p:nvPr/>
          </p:nvGrpSpPr>
          <p:grpSpPr bwMode="auto">
            <a:xfrm>
              <a:off x="173566" y="1811912"/>
              <a:ext cx="3716867" cy="3916520"/>
              <a:chOff x="173566" y="1811912"/>
              <a:chExt cx="3716867" cy="3916520"/>
            </a:xfrm>
          </p:grpSpPr>
          <p:sp>
            <p:nvSpPr>
              <p:cNvPr id="45065" name="타원 70"/>
              <p:cNvSpPr>
                <a:spLocks noChangeArrowheads="1"/>
              </p:cNvSpPr>
              <p:nvPr/>
            </p:nvSpPr>
            <p:spPr bwMode="auto">
              <a:xfrm>
                <a:off x="173566" y="2150466"/>
                <a:ext cx="3716867" cy="3577966"/>
              </a:xfrm>
              <a:prstGeom prst="ellipse">
                <a:avLst/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endParaRPr lang="ko-KR" altLang="en-US" sz="2400">
                  <a:latin typeface="Times New Roman" charset="0"/>
                </a:endParaRPr>
              </a:p>
            </p:txBody>
          </p:sp>
          <p:sp>
            <p:nvSpPr>
              <p:cNvPr id="45066" name="직사각형 71"/>
              <p:cNvSpPr>
                <a:spLocks noChangeArrowheads="1"/>
              </p:cNvSpPr>
              <p:nvPr/>
            </p:nvSpPr>
            <p:spPr bwMode="auto">
              <a:xfrm>
                <a:off x="2507896" y="3428832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withdrawal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5067" name="직사각형 72"/>
              <p:cNvSpPr>
                <a:spLocks noChangeArrowheads="1"/>
              </p:cNvSpPr>
              <p:nvPr/>
            </p:nvSpPr>
            <p:spPr bwMode="auto">
              <a:xfrm>
                <a:off x="2376004" y="4142245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deposit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5068" name="직사각형 73"/>
              <p:cNvSpPr>
                <a:spLocks noChangeArrowheads="1"/>
              </p:cNvSpPr>
              <p:nvPr/>
            </p:nvSpPr>
            <p:spPr bwMode="auto">
              <a:xfrm>
                <a:off x="1646108" y="1811912"/>
                <a:ext cx="72167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400">
                    <a:latin typeface="Times New Roman" charset="0"/>
                  </a:rPr>
                  <a:t>Client</a:t>
                </a:r>
                <a:endParaRPr lang="ko-KR" altLang="en-US" sz="2400">
                  <a:latin typeface="Times New Roman" charset="0"/>
                </a:endParaRPr>
              </a:p>
            </p:txBody>
          </p:sp>
          <p:sp>
            <p:nvSpPr>
              <p:cNvPr id="45069" name="직사각형 77"/>
              <p:cNvSpPr>
                <a:spLocks noChangeArrowheads="1"/>
              </p:cNvSpPr>
              <p:nvPr/>
            </p:nvSpPr>
            <p:spPr bwMode="auto">
              <a:xfrm>
                <a:off x="685800" y="2831599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name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5070" name="직사각형 78"/>
              <p:cNvSpPr>
                <a:spLocks noChangeArrowheads="1"/>
              </p:cNvSpPr>
              <p:nvPr/>
            </p:nvSpPr>
            <p:spPr bwMode="auto">
              <a:xfrm>
                <a:off x="804779" y="3264401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telephone no.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5071" name="직사각형 79"/>
              <p:cNvSpPr>
                <a:spLocks noChangeArrowheads="1"/>
              </p:cNvSpPr>
              <p:nvPr/>
            </p:nvSpPr>
            <p:spPr bwMode="auto">
              <a:xfrm>
                <a:off x="685800" y="3711805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account no.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5072" name="직사각형 80"/>
              <p:cNvSpPr>
                <a:spLocks noChangeArrowheads="1"/>
              </p:cNvSpPr>
              <p:nvPr/>
            </p:nvSpPr>
            <p:spPr bwMode="auto">
              <a:xfrm>
                <a:off x="418887" y="4142245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password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5073" name="직사각형 81"/>
              <p:cNvSpPr>
                <a:spLocks noChangeArrowheads="1"/>
              </p:cNvSpPr>
              <p:nvPr/>
            </p:nvSpPr>
            <p:spPr bwMode="auto">
              <a:xfrm>
                <a:off x="804779" y="4558422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balance</a:t>
                </a:r>
                <a:endParaRPr lang="ko-KR" altLang="en-US" sz="1400">
                  <a:latin typeface="Times New Roman" charset="0"/>
                </a:endParaRPr>
              </a:p>
            </p:txBody>
          </p:sp>
          <p:cxnSp>
            <p:nvCxnSpPr>
              <p:cNvPr id="45074" name="직선 연결선 82"/>
              <p:cNvCxnSpPr>
                <a:cxnSpLocks noChangeShapeType="1"/>
                <a:stCxn id="45065" idx="0"/>
              </p:cNvCxnSpPr>
              <p:nvPr/>
            </p:nvCxnSpPr>
            <p:spPr bwMode="auto">
              <a:xfrm rot="16200000" flipH="1">
                <a:off x="383270" y="3799196"/>
                <a:ext cx="3577966" cy="2805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075" name="직사각형 83"/>
              <p:cNvSpPr>
                <a:spLocks noChangeArrowheads="1"/>
              </p:cNvSpPr>
              <p:nvPr/>
            </p:nvSpPr>
            <p:spPr bwMode="auto">
              <a:xfrm>
                <a:off x="1646108" y="5064584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…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5076" name="직사각형 84"/>
              <p:cNvSpPr>
                <a:spLocks noChangeArrowheads="1"/>
              </p:cNvSpPr>
              <p:nvPr/>
            </p:nvSpPr>
            <p:spPr bwMode="auto">
              <a:xfrm>
                <a:off x="1256863" y="2409868"/>
                <a:ext cx="52770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400">
                    <a:latin typeface="Times New Roman" charset="0"/>
                  </a:rPr>
                  <a:t>data</a:t>
                </a:r>
                <a:endParaRPr lang="ko-KR" altLang="en-US" sz="2400">
                  <a:latin typeface="Times New Roman" charset="0"/>
                </a:endParaRPr>
              </a:p>
            </p:txBody>
          </p:sp>
          <p:sp>
            <p:nvSpPr>
              <p:cNvPr id="45077" name="직사각형 85"/>
              <p:cNvSpPr>
                <a:spLocks noChangeArrowheads="1"/>
              </p:cNvSpPr>
              <p:nvPr/>
            </p:nvSpPr>
            <p:spPr bwMode="auto">
              <a:xfrm>
                <a:off x="2237902" y="2579145"/>
                <a:ext cx="104227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400">
                    <a:latin typeface="Times New Roman" charset="0"/>
                  </a:rPr>
                  <a:t>operations</a:t>
                </a:r>
                <a:endParaRPr lang="ko-KR" altLang="en-US" sz="2400">
                  <a:latin typeface="Times New Roman" charset="0"/>
                </a:endParaRPr>
              </a:p>
            </p:txBody>
          </p:sp>
        </p:grpSp>
        <p:sp>
          <p:nvSpPr>
            <p:cNvPr id="45064" name="모서리가 둥근 직사각형 66"/>
            <p:cNvSpPr>
              <a:spLocks noChangeArrowheads="1"/>
            </p:cNvSpPr>
            <p:nvPr/>
          </p:nvSpPr>
          <p:spPr bwMode="auto">
            <a:xfrm>
              <a:off x="74083" y="1781135"/>
              <a:ext cx="3915834" cy="413706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38169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38163" y="1150938"/>
          <a:ext cx="7766050" cy="467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const int id;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record(int i = 0, int s1 = 100, int s2 = 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record::record(int i, int s1, int s2)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id = i;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course1 = s1; course2 = s2;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3" marR="91433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record::print(void)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"ID : " &lt;&lt; id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"course1 = " &lt;&lt; course1;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", course2 = " &lt;&lt; course2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myRecord(20090001, 90, 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myRecord.print(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3" marR="91433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538163" y="4411663"/>
            <a:ext cx="8493125" cy="1931987"/>
            <a:chOff x="673766" y="1472880"/>
            <a:chExt cx="8493413" cy="1931826"/>
          </a:xfrm>
        </p:grpSpPr>
        <p:sp>
          <p:nvSpPr>
            <p:cNvPr id="75794" name="직사각형 14"/>
            <p:cNvSpPr>
              <a:spLocks noChangeArrowheads="1"/>
            </p:cNvSpPr>
            <p:nvPr/>
          </p:nvSpPr>
          <p:spPr bwMode="auto">
            <a:xfrm>
              <a:off x="673766" y="1472880"/>
              <a:ext cx="3124761" cy="1171618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5795" name="TextBox 15"/>
            <p:cNvSpPr txBox="1">
              <a:spLocks noChangeArrowheads="1"/>
            </p:cNvSpPr>
            <p:nvPr/>
          </p:nvSpPr>
          <p:spPr bwMode="auto">
            <a:xfrm>
              <a:off x="5407587" y="1884290"/>
              <a:ext cx="3759592" cy="1520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en-US" altLang="ko-KR" sz="160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record::record(int i, int s1, int s2)</a:t>
              </a:r>
            </a:p>
            <a:p>
              <a:pPr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en-US" altLang="ko-KR" sz="1600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: id(i)</a:t>
              </a:r>
            </a:p>
            <a:p>
              <a:pPr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en-US" altLang="ko-KR" sz="160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{</a:t>
              </a:r>
            </a:p>
            <a:p>
              <a:pPr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en-US" altLang="ko-KR" sz="160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course1 = s1; course2 = s2;</a:t>
              </a:r>
            </a:p>
            <a:p>
              <a:pPr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en-US" altLang="ko-KR" sz="160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</a:t>
              </a:r>
              <a:endPara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</p:txBody>
        </p:sp>
        <p:cxnSp>
          <p:nvCxnSpPr>
            <p:cNvPr id="75796" name="직선 화살표 연결선 16"/>
            <p:cNvCxnSpPr>
              <a:cxnSpLocks noChangeShapeType="1"/>
              <a:stCxn id="75794" idx="3"/>
              <a:endCxn id="75795" idx="1"/>
            </p:cNvCxnSpPr>
            <p:nvPr/>
          </p:nvCxnSpPr>
          <p:spPr bwMode="auto">
            <a:xfrm>
              <a:off x="3798527" y="2058689"/>
              <a:ext cx="1609060" cy="585809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578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Const Member Variables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649288" y="4697413"/>
            <a:ext cx="4445000" cy="611187"/>
            <a:chOff x="482600" y="4697297"/>
            <a:chExt cx="4445894" cy="611190"/>
          </a:xfrm>
        </p:grpSpPr>
        <p:sp>
          <p:nvSpPr>
            <p:cNvPr id="75791" name="직사각형 4"/>
            <p:cNvSpPr>
              <a:spLocks noChangeArrowheads="1"/>
            </p:cNvSpPr>
            <p:nvPr/>
          </p:nvSpPr>
          <p:spPr bwMode="auto">
            <a:xfrm>
              <a:off x="482600" y="4697297"/>
              <a:ext cx="2404533" cy="61119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5792" name="TextBox 5"/>
            <p:cNvSpPr txBox="1">
              <a:spLocks noChangeArrowheads="1"/>
            </p:cNvSpPr>
            <p:nvPr/>
          </p:nvSpPr>
          <p:spPr bwMode="auto">
            <a:xfrm>
              <a:off x="3289342" y="4710504"/>
              <a:ext cx="1639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assignment </a:t>
              </a:r>
              <a:b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</a:b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(not initialization)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5793" name="직선 화살표 연결선 6"/>
            <p:cNvCxnSpPr>
              <a:cxnSpLocks noChangeShapeType="1"/>
              <a:stCxn id="75792" idx="1"/>
              <a:endCxn id="75791" idx="3"/>
            </p:cNvCxnSpPr>
            <p:nvPr/>
          </p:nvCxnSpPr>
          <p:spPr bwMode="auto">
            <a:xfrm rot="10800000">
              <a:off x="2887134" y="5002892"/>
              <a:ext cx="402209" cy="15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그룹 12"/>
          <p:cNvGrpSpPr>
            <a:grpSpLocks/>
          </p:cNvGrpSpPr>
          <p:nvPr/>
        </p:nvGrpSpPr>
        <p:grpSpPr bwMode="auto">
          <a:xfrm>
            <a:off x="4964113" y="4576763"/>
            <a:ext cx="1179512" cy="428625"/>
            <a:chOff x="5105400" y="4769773"/>
            <a:chExt cx="1179513" cy="428763"/>
          </a:xfrm>
        </p:grpSpPr>
        <p:sp>
          <p:nvSpPr>
            <p:cNvPr id="75789" name="오른쪽 화살표 8"/>
            <p:cNvSpPr>
              <a:spLocks noChangeArrowheads="1"/>
            </p:cNvSpPr>
            <p:nvPr/>
          </p:nvSpPr>
          <p:spPr bwMode="auto">
            <a:xfrm>
              <a:off x="5105400" y="4769773"/>
              <a:ext cx="414867" cy="4287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5790" name="TextBox 10"/>
            <p:cNvSpPr txBox="1">
              <a:spLocks noChangeArrowheads="1"/>
            </p:cNvSpPr>
            <p:nvPr/>
          </p:nvSpPr>
          <p:spPr bwMode="auto">
            <a:xfrm>
              <a:off x="5545668" y="4809180"/>
              <a:ext cx="739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Error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</p:grpSp>
      <p:grpSp>
        <p:nvGrpSpPr>
          <p:cNvPr id="6" name="그룹 25"/>
          <p:cNvGrpSpPr>
            <a:grpSpLocks/>
          </p:cNvGrpSpPr>
          <p:nvPr/>
        </p:nvGrpSpPr>
        <p:grpSpPr bwMode="auto">
          <a:xfrm>
            <a:off x="1906588" y="2587625"/>
            <a:ext cx="1549400" cy="338138"/>
            <a:chOff x="2484931" y="2878667"/>
            <a:chExt cx="1549478" cy="338554"/>
          </a:xfrm>
        </p:grpSpPr>
        <p:sp>
          <p:nvSpPr>
            <p:cNvPr id="75787" name="TextBox 23"/>
            <p:cNvSpPr txBox="1">
              <a:spLocks noChangeArrowheads="1"/>
            </p:cNvSpPr>
            <p:nvPr/>
          </p:nvSpPr>
          <p:spPr bwMode="auto">
            <a:xfrm>
              <a:off x="2887133" y="2878667"/>
              <a:ext cx="11472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constant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5788" name="직선 화살표 연결선 24"/>
            <p:cNvCxnSpPr>
              <a:cxnSpLocks noChangeShapeType="1"/>
              <a:stCxn id="75787" idx="1"/>
            </p:cNvCxnSpPr>
            <p:nvPr/>
          </p:nvCxnSpPr>
          <p:spPr bwMode="auto">
            <a:xfrm rot="10800000">
              <a:off x="2484931" y="3047944"/>
              <a:ext cx="402203" cy="15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170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97951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Const Member Functions</a:t>
            </a:r>
            <a:endParaRPr lang="ko-KR" altLang="en-US">
              <a:solidFill>
                <a:srgbClr val="FF0000"/>
              </a:solidFill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71475" y="1150938"/>
          <a:ext cx="6542088" cy="550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3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point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x, y;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point(int = 0, int = 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set(int, int)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const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 )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const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point::point(int a, int b)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x = a; y = b;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4" marR="91444" marT="45660" marB="456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point::set(int a, int b)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const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x = a; y = b;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point::print( )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const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x &lt;&lt; "," &lt;&lt; y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point p(1, 1);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p.print();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const point p2(2, 2);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p2.set(3, 3);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p2.print();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4" marR="91444" marT="45660" marB="456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19"/>
          <p:cNvGrpSpPr>
            <a:grpSpLocks/>
          </p:cNvGrpSpPr>
          <p:nvPr/>
        </p:nvGrpSpPr>
        <p:grpSpPr bwMode="auto">
          <a:xfrm>
            <a:off x="549275" y="3243263"/>
            <a:ext cx="8467725" cy="560387"/>
            <a:chOff x="673768" y="1327082"/>
            <a:chExt cx="8467588" cy="559944"/>
          </a:xfrm>
        </p:grpSpPr>
        <p:sp>
          <p:nvSpPr>
            <p:cNvPr id="76826" name="직사각형 7"/>
            <p:cNvSpPr>
              <a:spLocks noChangeArrowheads="1"/>
            </p:cNvSpPr>
            <p:nvPr/>
          </p:nvSpPr>
          <p:spPr bwMode="auto">
            <a:xfrm>
              <a:off x="673768" y="1614389"/>
              <a:ext cx="1712494" cy="2726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6827" name="TextBox 8"/>
            <p:cNvSpPr txBox="1">
              <a:spLocks noChangeArrowheads="1"/>
            </p:cNvSpPr>
            <p:nvPr/>
          </p:nvSpPr>
          <p:spPr bwMode="auto">
            <a:xfrm>
              <a:off x="3173463" y="1327082"/>
              <a:ext cx="5967893" cy="338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const Member Function: </a:t>
              </a:r>
              <a:r>
                <a:rPr kumimoji="1" lang="en-US" altLang="ko-KR" sz="14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only applied to const data, not to non-const. data </a:t>
              </a:r>
              <a:endParaRPr kumimoji="1" lang="ko-KR" altLang="en-US" sz="14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6828" name="직선 화살표 연결선 9"/>
            <p:cNvCxnSpPr>
              <a:cxnSpLocks noChangeShapeType="1"/>
              <a:stCxn id="76827" idx="1"/>
              <a:endCxn id="76826" idx="3"/>
            </p:cNvCxnSpPr>
            <p:nvPr/>
          </p:nvCxnSpPr>
          <p:spPr bwMode="auto">
            <a:xfrm rot="10800000" flipV="1">
              <a:off x="2386263" y="1496225"/>
              <a:ext cx="787200" cy="25448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26"/>
          <p:cNvGrpSpPr>
            <a:grpSpLocks/>
          </p:cNvGrpSpPr>
          <p:nvPr/>
        </p:nvGrpSpPr>
        <p:grpSpPr bwMode="auto">
          <a:xfrm>
            <a:off x="3967163" y="1462088"/>
            <a:ext cx="4133850" cy="641350"/>
            <a:chOff x="3966412" y="1461420"/>
            <a:chExt cx="4134852" cy="643200"/>
          </a:xfrm>
        </p:grpSpPr>
        <p:grpSp>
          <p:nvGrpSpPr>
            <p:cNvPr id="76821" name="그룹 19"/>
            <p:cNvGrpSpPr>
              <a:grpSpLocks/>
            </p:cNvGrpSpPr>
            <p:nvPr/>
          </p:nvGrpSpPr>
          <p:grpSpPr bwMode="auto">
            <a:xfrm>
              <a:off x="3966412" y="1461420"/>
              <a:ext cx="3870156" cy="338554"/>
              <a:chOff x="673768" y="1583019"/>
              <a:chExt cx="3870156" cy="338554"/>
            </a:xfrm>
          </p:grpSpPr>
          <p:sp>
            <p:nvSpPr>
              <p:cNvPr id="76823" name="직사각형 20"/>
              <p:cNvSpPr>
                <a:spLocks noChangeArrowheads="1"/>
              </p:cNvSpPr>
              <p:nvPr/>
            </p:nvSpPr>
            <p:spPr bwMode="auto">
              <a:xfrm>
                <a:off x="673768" y="1614389"/>
                <a:ext cx="1303420" cy="27263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eaLnBrk="1" latinLnBrk="0" hangingPunct="1">
                  <a:spcBef>
                    <a:spcPct val="50000"/>
                  </a:spcBef>
                  <a:buFontTx/>
                  <a:buNone/>
                </a:pPr>
                <a:endParaRPr kumimoji="1" lang="ko-KR" altLang="en-US" sz="1600">
                  <a:latin typeface="Times New Roman" charset="0"/>
                  <a:ea typeface="굴림" charset="-127"/>
                </a:endParaRPr>
              </a:p>
            </p:txBody>
          </p:sp>
          <p:sp>
            <p:nvSpPr>
              <p:cNvPr id="76824" name="TextBox 21"/>
              <p:cNvSpPr txBox="1">
                <a:spLocks noChangeArrowheads="1"/>
              </p:cNvSpPr>
              <p:nvPr/>
            </p:nvSpPr>
            <p:spPr bwMode="auto">
              <a:xfrm>
                <a:off x="2341520" y="1583019"/>
                <a:ext cx="220240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1600">
                    <a:solidFill>
                      <a:srgbClr val="FF0000"/>
                    </a:solidFill>
                    <a:latin typeface="Times New Roman" charset="0"/>
                    <a:ea typeface="굴림" charset="-127"/>
                  </a:rPr>
                  <a:t>ERROR</a:t>
                </a:r>
                <a:endParaRPr kumimoji="1" lang="ko-KR" altLang="en-US" sz="1600">
                  <a:solidFill>
                    <a:srgbClr val="FF0000"/>
                  </a:solidFill>
                  <a:latin typeface="Times New Roman" charset="0"/>
                  <a:ea typeface="굴림" charset="-127"/>
                </a:endParaRPr>
              </a:p>
            </p:txBody>
          </p:sp>
          <p:cxnSp>
            <p:nvCxnSpPr>
              <p:cNvPr id="76825" name="직선 화살표 연결선 22"/>
              <p:cNvCxnSpPr>
                <a:cxnSpLocks noChangeShapeType="1"/>
                <a:stCxn id="76824" idx="1"/>
                <a:endCxn id="76823" idx="3"/>
              </p:cNvCxnSpPr>
              <p:nvPr/>
            </p:nvCxnSpPr>
            <p:spPr bwMode="auto">
              <a:xfrm rot="10800000">
                <a:off x="1977188" y="1750708"/>
                <a:ext cx="364332" cy="1588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22" name="TextBox 25"/>
            <p:cNvSpPr txBox="1">
              <a:spLocks noChangeArrowheads="1"/>
            </p:cNvSpPr>
            <p:nvPr/>
          </p:nvSpPr>
          <p:spPr bwMode="auto">
            <a:xfrm>
              <a:off x="5754688" y="1765427"/>
              <a:ext cx="2346576" cy="339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∵x, y are non-constant</a:t>
              </a:r>
            </a:p>
          </p:txBody>
        </p:sp>
      </p:grpSp>
      <p:grpSp>
        <p:nvGrpSpPr>
          <p:cNvPr id="6" name="그룹 36"/>
          <p:cNvGrpSpPr>
            <a:grpSpLocks/>
          </p:cNvGrpSpPr>
          <p:nvPr/>
        </p:nvGrpSpPr>
        <p:grpSpPr bwMode="auto">
          <a:xfrm>
            <a:off x="549275" y="3257550"/>
            <a:ext cx="2500313" cy="273050"/>
            <a:chOff x="549444" y="3258191"/>
            <a:chExt cx="2499119" cy="272637"/>
          </a:xfrm>
        </p:grpSpPr>
        <p:sp>
          <p:nvSpPr>
            <p:cNvPr id="76819" name="직사각형 29"/>
            <p:cNvSpPr>
              <a:spLocks noChangeArrowheads="1"/>
            </p:cNvSpPr>
            <p:nvPr/>
          </p:nvSpPr>
          <p:spPr bwMode="auto">
            <a:xfrm>
              <a:off x="549444" y="3258191"/>
              <a:ext cx="2057398" cy="2726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6820" name="직선 화살표 연결선 30"/>
            <p:cNvCxnSpPr>
              <a:cxnSpLocks noChangeShapeType="1"/>
              <a:stCxn id="76827" idx="1"/>
              <a:endCxn id="76819" idx="3"/>
            </p:cNvCxnSpPr>
            <p:nvPr/>
          </p:nvCxnSpPr>
          <p:spPr bwMode="auto">
            <a:xfrm rot="10800000">
              <a:off x="2606843" y="3394510"/>
              <a:ext cx="441720" cy="1843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그룹 37"/>
          <p:cNvGrpSpPr>
            <a:grpSpLocks/>
          </p:cNvGrpSpPr>
          <p:nvPr/>
        </p:nvGrpSpPr>
        <p:grpSpPr bwMode="auto">
          <a:xfrm>
            <a:off x="3967163" y="4965700"/>
            <a:ext cx="5049837" cy="889000"/>
            <a:chOff x="3966412" y="1461420"/>
            <a:chExt cx="5050589" cy="888782"/>
          </a:xfrm>
        </p:grpSpPr>
        <p:grpSp>
          <p:nvGrpSpPr>
            <p:cNvPr id="76814" name="그룹 38"/>
            <p:cNvGrpSpPr>
              <a:grpSpLocks/>
            </p:cNvGrpSpPr>
            <p:nvPr/>
          </p:nvGrpSpPr>
          <p:grpSpPr bwMode="auto">
            <a:xfrm>
              <a:off x="3966412" y="1461420"/>
              <a:ext cx="3870156" cy="338554"/>
              <a:chOff x="673768" y="1583019"/>
              <a:chExt cx="3870156" cy="338554"/>
            </a:xfrm>
          </p:grpSpPr>
          <p:sp>
            <p:nvSpPr>
              <p:cNvPr id="76816" name="직사각형 40"/>
              <p:cNvSpPr>
                <a:spLocks noChangeArrowheads="1"/>
              </p:cNvSpPr>
              <p:nvPr/>
            </p:nvSpPr>
            <p:spPr bwMode="auto">
              <a:xfrm>
                <a:off x="673768" y="1614389"/>
                <a:ext cx="1303420" cy="27263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eaLnBrk="1" latinLnBrk="0" hangingPunct="1">
                  <a:spcBef>
                    <a:spcPct val="50000"/>
                  </a:spcBef>
                  <a:buFontTx/>
                  <a:buNone/>
                </a:pPr>
                <a:endParaRPr kumimoji="1" lang="ko-KR" altLang="en-US" sz="1600">
                  <a:latin typeface="Times New Roman" charset="0"/>
                  <a:ea typeface="굴림" charset="-127"/>
                </a:endParaRPr>
              </a:p>
            </p:txBody>
          </p:sp>
          <p:sp>
            <p:nvSpPr>
              <p:cNvPr id="76817" name="TextBox 41"/>
              <p:cNvSpPr txBox="1">
                <a:spLocks noChangeArrowheads="1"/>
              </p:cNvSpPr>
              <p:nvPr/>
            </p:nvSpPr>
            <p:spPr bwMode="auto">
              <a:xfrm>
                <a:off x="2341520" y="1583019"/>
                <a:ext cx="220240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1600">
                    <a:solidFill>
                      <a:srgbClr val="FF0000"/>
                    </a:solidFill>
                    <a:latin typeface="Times New Roman" charset="0"/>
                    <a:ea typeface="굴림" charset="-127"/>
                  </a:rPr>
                  <a:t>ERROR</a:t>
                </a:r>
                <a:endParaRPr kumimoji="1" lang="ko-KR" altLang="en-US" sz="1600">
                  <a:solidFill>
                    <a:srgbClr val="FF0000"/>
                  </a:solidFill>
                  <a:latin typeface="Times New Roman" charset="0"/>
                  <a:ea typeface="굴림" charset="-127"/>
                </a:endParaRPr>
              </a:p>
            </p:txBody>
          </p:sp>
          <p:cxnSp>
            <p:nvCxnSpPr>
              <p:cNvPr id="76818" name="직선 화살표 연결선 42"/>
              <p:cNvCxnSpPr>
                <a:cxnSpLocks noChangeShapeType="1"/>
                <a:stCxn id="76817" idx="1"/>
                <a:endCxn id="76816" idx="3"/>
              </p:cNvCxnSpPr>
              <p:nvPr/>
            </p:nvCxnSpPr>
            <p:spPr bwMode="auto">
              <a:xfrm rot="10800000">
                <a:off x="1977188" y="1750708"/>
                <a:ext cx="364332" cy="1588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15" name="TextBox 39"/>
            <p:cNvSpPr txBox="1">
              <a:spLocks noChangeArrowheads="1"/>
            </p:cNvSpPr>
            <p:nvPr/>
          </p:nvSpPr>
          <p:spPr bwMode="auto">
            <a:xfrm>
              <a:off x="5634165" y="1765427"/>
              <a:ext cx="33828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∵A const class object cannot </a:t>
              </a:r>
              <a:br>
                <a:rPr kumimoji="1" lang="en-US" altLang="ko-KR" sz="1600">
                  <a:latin typeface="Times New Roman" charset="0"/>
                  <a:ea typeface="굴림" charset="-127"/>
                </a:rPr>
              </a:br>
              <a:r>
                <a:rPr kumimoji="1" lang="en-US" altLang="ko-KR" sz="1600">
                  <a:latin typeface="Times New Roman" charset="0"/>
                  <a:ea typeface="굴림" charset="-127"/>
                </a:rPr>
                <a:t>   invoke non-const member functions.</a:t>
              </a:r>
            </a:p>
          </p:txBody>
        </p:sp>
      </p:grpSp>
      <p:grpSp>
        <p:nvGrpSpPr>
          <p:cNvPr id="9" name="그룹 46"/>
          <p:cNvGrpSpPr>
            <a:grpSpLocks/>
          </p:cNvGrpSpPr>
          <p:nvPr/>
        </p:nvGrpSpPr>
        <p:grpSpPr bwMode="auto">
          <a:xfrm>
            <a:off x="2008188" y="1189038"/>
            <a:ext cx="4621212" cy="2341562"/>
            <a:chOff x="2008963" y="1188783"/>
            <a:chExt cx="4620437" cy="2342044"/>
          </a:xfrm>
        </p:grpSpPr>
        <p:sp>
          <p:nvSpPr>
            <p:cNvPr id="76812" name="직사각형 44"/>
            <p:cNvSpPr>
              <a:spLocks noChangeArrowheads="1"/>
            </p:cNvSpPr>
            <p:nvPr/>
          </p:nvSpPr>
          <p:spPr bwMode="auto">
            <a:xfrm>
              <a:off x="2008963" y="3258190"/>
              <a:ext cx="446370" cy="272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6813" name="직사각형 45"/>
            <p:cNvSpPr>
              <a:spLocks noChangeArrowheads="1"/>
            </p:cNvSpPr>
            <p:nvPr/>
          </p:nvSpPr>
          <p:spPr bwMode="auto">
            <a:xfrm>
              <a:off x="6183030" y="1188783"/>
              <a:ext cx="446370" cy="272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171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21951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71475" y="1150938"/>
          <a:ext cx="7766050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iostream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&amp;id;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record(int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0, int s1 = 100, int s2 = 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record::record(int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, int s1, int s2)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: id(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course1 = s1; course2 = s2;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3" marR="91433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record::print(void)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"ID : " &lt;&lt; id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"course1 = " &lt;&lt; course1;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", course2 = " &lt;&lt; course2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myRecord(20090001, 90, 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myRecord.print(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3" marR="91433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82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Reference Member Variables (1/2)</a:t>
            </a:r>
            <a:endParaRPr lang="ko-KR" altLang="en-US">
              <a:solidFill>
                <a:srgbClr val="FF0000"/>
              </a:solidFill>
              <a:latin typeface="Times New Roman" charset="0"/>
              <a:ea typeface="맑은 고딕" charset="-127"/>
            </a:endParaRPr>
          </a:p>
        </p:txBody>
      </p:sp>
      <p:grpSp>
        <p:nvGrpSpPr>
          <p:cNvPr id="2" name="그룹 11"/>
          <p:cNvGrpSpPr>
            <a:grpSpLocks/>
          </p:cNvGrpSpPr>
          <p:nvPr/>
        </p:nvGrpSpPr>
        <p:grpSpPr bwMode="auto">
          <a:xfrm>
            <a:off x="450850" y="4668838"/>
            <a:ext cx="3627438" cy="338137"/>
            <a:chOff x="482601" y="4681612"/>
            <a:chExt cx="3626317" cy="338972"/>
          </a:xfrm>
        </p:grpSpPr>
        <p:sp>
          <p:nvSpPr>
            <p:cNvPr id="77836" name="직사각형 4"/>
            <p:cNvSpPr>
              <a:spLocks noChangeArrowheads="1"/>
            </p:cNvSpPr>
            <p:nvPr/>
          </p:nvSpPr>
          <p:spPr bwMode="auto">
            <a:xfrm>
              <a:off x="482601" y="4697297"/>
              <a:ext cx="520032" cy="30718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7837" name="TextBox 5"/>
            <p:cNvSpPr txBox="1">
              <a:spLocks noChangeArrowheads="1"/>
            </p:cNvSpPr>
            <p:nvPr/>
          </p:nvSpPr>
          <p:spPr bwMode="auto">
            <a:xfrm>
              <a:off x="2469766" y="4681612"/>
              <a:ext cx="1639152" cy="33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initialization</a:t>
              </a:r>
            </a:p>
          </p:txBody>
        </p:sp>
        <p:cxnSp>
          <p:nvCxnSpPr>
            <p:cNvPr id="77838" name="직선 화살표 연결선 6"/>
            <p:cNvCxnSpPr>
              <a:cxnSpLocks noChangeShapeType="1"/>
              <a:stCxn id="77837" idx="1"/>
              <a:endCxn id="77836" idx="3"/>
            </p:cNvCxnSpPr>
            <p:nvPr/>
          </p:nvCxnSpPr>
          <p:spPr bwMode="auto">
            <a:xfrm rot="10800000">
              <a:off x="1002633" y="4850897"/>
              <a:ext cx="1467132" cy="20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25"/>
          <p:cNvGrpSpPr>
            <a:grpSpLocks/>
          </p:cNvGrpSpPr>
          <p:nvPr/>
        </p:nvGrpSpPr>
        <p:grpSpPr bwMode="auto">
          <a:xfrm>
            <a:off x="1331913" y="2587625"/>
            <a:ext cx="1704975" cy="338138"/>
            <a:chOff x="2449099" y="2878667"/>
            <a:chExt cx="1705626" cy="338554"/>
          </a:xfrm>
        </p:grpSpPr>
        <p:sp>
          <p:nvSpPr>
            <p:cNvPr id="77834" name="TextBox 23"/>
            <p:cNvSpPr txBox="1">
              <a:spLocks noChangeArrowheads="1"/>
            </p:cNvSpPr>
            <p:nvPr/>
          </p:nvSpPr>
          <p:spPr bwMode="auto">
            <a:xfrm>
              <a:off x="3007449" y="2878667"/>
              <a:ext cx="11472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reference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7835" name="직선 화살표 연결선 24"/>
            <p:cNvCxnSpPr>
              <a:cxnSpLocks noChangeShapeType="1"/>
              <a:stCxn id="77834" idx="1"/>
            </p:cNvCxnSpPr>
            <p:nvPr/>
          </p:nvCxnSpPr>
          <p:spPr bwMode="auto">
            <a:xfrm rot="10800000" flipV="1">
              <a:off x="2449099" y="3047944"/>
              <a:ext cx="558350" cy="15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4322763" y="4702175"/>
            <a:ext cx="353218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ID : </a:t>
            </a:r>
            <a:r>
              <a:rPr kumimoji="1" lang="en-US" altLang="ko-KR" sz="1800">
                <a:solidFill>
                  <a:srgbClr val="FF0000"/>
                </a:solidFill>
                <a:latin typeface="Times New Roman" charset="0"/>
                <a:ea typeface="굴림" charset="-127"/>
                <a:cs typeface="Times New Roman" charset="0"/>
              </a:rPr>
              <a:t>garbage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course1 = 90, course2 = 100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172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91767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71475" y="1147763"/>
          <a:ext cx="7766050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iostream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&amp;id;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&amp;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s1 = 100,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s2 = 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&amp;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s1,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s2)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: id(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course1 = s1; course2 = s2;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3" marR="91433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record::print(void)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"ID : " &lt;&lt; id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"course1 = " &lt;&lt; course1;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cout &lt;&lt; ", course2 = " &lt;&lt; course2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int common = 20090001;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Record1(common, 90, 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Record2(common, 70, 80);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common = 20090002;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Record1.print(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Record2.print();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3" marR="91433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85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Reference Member Variables (2/2)</a:t>
            </a:r>
            <a:endParaRPr lang="ko-KR" altLang="en-US">
              <a:solidFill>
                <a:srgbClr val="FF0000"/>
              </a:solidFill>
              <a:latin typeface="Times New Roman" charset="0"/>
              <a:ea typeface="맑은 고딕" charset="-127"/>
            </a:endParaRPr>
          </a:p>
        </p:txBody>
      </p:sp>
      <p:grpSp>
        <p:nvGrpSpPr>
          <p:cNvPr id="2" name="그룹 11"/>
          <p:cNvGrpSpPr>
            <a:grpSpLocks/>
          </p:cNvGrpSpPr>
          <p:nvPr/>
        </p:nvGrpSpPr>
        <p:grpSpPr bwMode="auto">
          <a:xfrm>
            <a:off x="371475" y="4681538"/>
            <a:ext cx="3625850" cy="338137"/>
            <a:chOff x="482600" y="4681612"/>
            <a:chExt cx="3626318" cy="338554"/>
          </a:xfrm>
        </p:grpSpPr>
        <p:sp>
          <p:nvSpPr>
            <p:cNvPr id="78860" name="직사각형 4"/>
            <p:cNvSpPr>
              <a:spLocks noChangeArrowheads="1"/>
            </p:cNvSpPr>
            <p:nvPr/>
          </p:nvSpPr>
          <p:spPr bwMode="auto">
            <a:xfrm>
              <a:off x="482600" y="4697297"/>
              <a:ext cx="1185874" cy="30718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78861" name="TextBox 5"/>
            <p:cNvSpPr txBox="1">
              <a:spLocks noChangeArrowheads="1"/>
            </p:cNvSpPr>
            <p:nvPr/>
          </p:nvSpPr>
          <p:spPr bwMode="auto">
            <a:xfrm>
              <a:off x="2469766" y="4681612"/>
              <a:ext cx="16391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initialization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8862" name="직선 화살표 연결선 6"/>
            <p:cNvCxnSpPr>
              <a:cxnSpLocks noChangeShapeType="1"/>
              <a:stCxn id="78861" idx="1"/>
              <a:endCxn id="78860" idx="3"/>
            </p:cNvCxnSpPr>
            <p:nvPr/>
          </p:nvCxnSpPr>
          <p:spPr bwMode="auto">
            <a:xfrm rot="10800000">
              <a:off x="1668475" y="4850889"/>
              <a:ext cx="801292" cy="159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25"/>
          <p:cNvGrpSpPr>
            <a:grpSpLocks/>
          </p:cNvGrpSpPr>
          <p:nvPr/>
        </p:nvGrpSpPr>
        <p:grpSpPr bwMode="auto">
          <a:xfrm>
            <a:off x="1387475" y="2579688"/>
            <a:ext cx="1704975" cy="338137"/>
            <a:chOff x="2449099" y="2878667"/>
            <a:chExt cx="1705626" cy="338554"/>
          </a:xfrm>
        </p:grpSpPr>
        <p:sp>
          <p:nvSpPr>
            <p:cNvPr id="78858" name="TextBox 23"/>
            <p:cNvSpPr txBox="1">
              <a:spLocks noChangeArrowheads="1"/>
            </p:cNvSpPr>
            <p:nvPr/>
          </p:nvSpPr>
          <p:spPr bwMode="auto">
            <a:xfrm>
              <a:off x="3007449" y="2878667"/>
              <a:ext cx="11472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reference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8859" name="직선 화살표 연결선 24"/>
            <p:cNvCxnSpPr>
              <a:cxnSpLocks noChangeShapeType="1"/>
              <a:stCxn id="78858" idx="1"/>
            </p:cNvCxnSpPr>
            <p:nvPr/>
          </p:nvCxnSpPr>
          <p:spPr bwMode="auto">
            <a:xfrm rot="10800000" flipV="1">
              <a:off x="2449099" y="3047944"/>
              <a:ext cx="558350" cy="15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6100763" y="4560888"/>
            <a:ext cx="284638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ID : 20090002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course1 = 90, course2 = 100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ID : 20090002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course1 = 70, course2 = 80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173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1279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제목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Inheritance VS. Nested Class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66775" y="1243013"/>
          <a:ext cx="6265862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Nested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Has-a relation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A circle has a point.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Inheritance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Is-a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</a:rPr>
                        <a:t> relation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</a:rPr>
                        <a:t>A student is a person.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그룹 35"/>
          <p:cNvGrpSpPr>
            <a:grpSpLocks/>
          </p:cNvGrpSpPr>
          <p:nvPr/>
        </p:nvGrpSpPr>
        <p:grpSpPr bwMode="auto">
          <a:xfrm>
            <a:off x="866775" y="2414588"/>
            <a:ext cx="2090738" cy="1692275"/>
            <a:chOff x="906378" y="1546946"/>
            <a:chExt cx="2090669" cy="1692000"/>
          </a:xfrm>
        </p:grpSpPr>
        <p:sp>
          <p:nvSpPr>
            <p:cNvPr id="79909" name="타원 6"/>
            <p:cNvSpPr>
              <a:spLocks noChangeArrowheads="1"/>
            </p:cNvSpPr>
            <p:nvPr/>
          </p:nvSpPr>
          <p:spPr bwMode="auto">
            <a:xfrm>
              <a:off x="906378" y="1546946"/>
              <a:ext cx="1692000" cy="1692000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 sz="2000"/>
            </a:p>
          </p:txBody>
        </p:sp>
        <p:grpSp>
          <p:nvGrpSpPr>
            <p:cNvPr id="79910" name="그룹 7"/>
            <p:cNvGrpSpPr>
              <a:grpSpLocks/>
            </p:cNvGrpSpPr>
            <p:nvPr/>
          </p:nvGrpSpPr>
          <p:grpSpPr bwMode="auto">
            <a:xfrm>
              <a:off x="1167447" y="2054392"/>
              <a:ext cx="1829600" cy="899301"/>
              <a:chOff x="1167447" y="2054392"/>
              <a:chExt cx="1829600" cy="899301"/>
            </a:xfrm>
          </p:grpSpPr>
          <p:grpSp>
            <p:nvGrpSpPr>
              <p:cNvPr id="79911" name="그룹 30"/>
              <p:cNvGrpSpPr>
                <a:grpSpLocks/>
              </p:cNvGrpSpPr>
              <p:nvPr/>
            </p:nvGrpSpPr>
            <p:grpSpPr bwMode="auto">
              <a:xfrm>
                <a:off x="1167447" y="2054392"/>
                <a:ext cx="1610519" cy="899301"/>
                <a:chOff x="1167447" y="2198770"/>
                <a:chExt cx="1610519" cy="899301"/>
              </a:xfrm>
            </p:grpSpPr>
            <p:cxnSp>
              <p:nvCxnSpPr>
                <p:cNvPr id="79916" name="직선 화살표 연결선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748590" y="2537324"/>
                  <a:ext cx="849788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9917" name="직사각형 14"/>
                <p:cNvSpPr>
                  <a:spLocks noChangeArrowheads="1"/>
                </p:cNvSpPr>
                <p:nvPr/>
              </p:nvSpPr>
              <p:spPr bwMode="auto">
                <a:xfrm>
                  <a:off x="1564212" y="2698026"/>
                  <a:ext cx="1213754" cy="4000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ko-KR" sz="2000">
                      <a:cs typeface="Times New Roman" charset="0"/>
                    </a:rPr>
                    <a:t>int radius;</a:t>
                  </a:r>
                  <a:endParaRPr lang="ko-KR" altLang="en-US" sz="2000">
                    <a:cs typeface="Times New Roman" charset="0"/>
                  </a:endParaRPr>
                </a:p>
              </p:txBody>
            </p:sp>
            <p:sp>
              <p:nvSpPr>
                <p:cNvPr id="79918" name="직사각형 15"/>
                <p:cNvSpPr>
                  <a:spLocks noChangeArrowheads="1"/>
                </p:cNvSpPr>
                <p:nvPr/>
              </p:nvSpPr>
              <p:spPr bwMode="auto">
                <a:xfrm>
                  <a:off x="1167447" y="2198770"/>
                  <a:ext cx="1470226" cy="4000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ko-KR" sz="2000">
                      <a:cs typeface="Times New Roman" charset="0"/>
                    </a:rPr>
                    <a:t>point center;</a:t>
                  </a:r>
                  <a:endParaRPr lang="ko-KR" altLang="en-US" sz="2000">
                    <a:cs typeface="Times New Roman" charset="0"/>
                  </a:endParaRPr>
                </a:p>
              </p:txBody>
            </p:sp>
          </p:grpSp>
          <p:grpSp>
            <p:nvGrpSpPr>
              <p:cNvPr id="79912" name="그룹 43"/>
              <p:cNvGrpSpPr>
                <a:grpSpLocks/>
              </p:cNvGrpSpPr>
              <p:nvPr/>
            </p:nvGrpSpPr>
            <p:grpSpPr bwMode="auto">
              <a:xfrm>
                <a:off x="1297471" y="2085475"/>
                <a:ext cx="1699576" cy="308265"/>
                <a:chOff x="1297471" y="2085475"/>
                <a:chExt cx="1699576" cy="308265"/>
              </a:xfrm>
            </p:grpSpPr>
            <p:sp>
              <p:nvSpPr>
                <p:cNvPr id="79913" name="직사각형 10"/>
                <p:cNvSpPr>
                  <a:spLocks noChangeArrowheads="1"/>
                </p:cNvSpPr>
                <p:nvPr/>
              </p:nvSpPr>
              <p:spPr bwMode="auto">
                <a:xfrm>
                  <a:off x="2147259" y="2085475"/>
                  <a:ext cx="849788" cy="307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ko-KR" altLang="en-US" sz="2000"/>
                </a:p>
              </p:txBody>
            </p:sp>
            <p:sp>
              <p:nvSpPr>
                <p:cNvPr id="79914" name="직사각형 11"/>
                <p:cNvSpPr>
                  <a:spLocks noChangeArrowheads="1"/>
                </p:cNvSpPr>
                <p:nvPr/>
              </p:nvSpPr>
              <p:spPr bwMode="auto">
                <a:xfrm>
                  <a:off x="1297471" y="2085475"/>
                  <a:ext cx="849788" cy="307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ko-KR" altLang="en-US" sz="2000"/>
                </a:p>
              </p:txBody>
            </p:sp>
            <p:cxnSp>
              <p:nvCxnSpPr>
                <p:cNvPr id="79915" name="Shape 32"/>
                <p:cNvCxnSpPr>
                  <a:cxnSpLocks noChangeShapeType="1"/>
                  <a:stCxn id="79914" idx="2"/>
                  <a:endCxn id="79913" idx="2"/>
                </p:cNvCxnSpPr>
                <p:nvPr/>
              </p:nvCxnSpPr>
              <p:spPr bwMode="auto">
                <a:xfrm rot="16200000" flipH="1">
                  <a:off x="2147259" y="1968052"/>
                  <a:ext cx="1588" cy="849788"/>
                </a:xfrm>
                <a:prstGeom prst="curvedConnector3">
                  <a:avLst>
                    <a:gd name="adj1" fmla="val 14395468"/>
                  </a:avLst>
                </a:prstGeom>
                <a:noFill/>
                <a:ln w="9525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7" name="그룹 36"/>
          <p:cNvGrpSpPr>
            <a:grpSpLocks/>
          </p:cNvGrpSpPr>
          <p:nvPr/>
        </p:nvGrpSpPr>
        <p:grpSpPr bwMode="auto">
          <a:xfrm>
            <a:off x="1082675" y="4365625"/>
            <a:ext cx="3279775" cy="2112963"/>
            <a:chOff x="5237852" y="3570138"/>
            <a:chExt cx="3280245" cy="2112354"/>
          </a:xfrm>
        </p:grpSpPr>
        <p:sp>
          <p:nvSpPr>
            <p:cNvPr id="79902" name="직사각형 4"/>
            <p:cNvSpPr>
              <a:spLocks noChangeArrowheads="1"/>
            </p:cNvSpPr>
            <p:nvPr/>
          </p:nvSpPr>
          <p:spPr bwMode="auto">
            <a:xfrm>
              <a:off x="5565021" y="3918050"/>
              <a:ext cx="1989222" cy="136357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 sz="2000"/>
            </a:p>
          </p:txBody>
        </p:sp>
        <p:grpSp>
          <p:nvGrpSpPr>
            <p:cNvPr id="79903" name="그룹 28"/>
            <p:cNvGrpSpPr>
              <a:grpSpLocks/>
            </p:cNvGrpSpPr>
            <p:nvPr/>
          </p:nvGrpSpPr>
          <p:grpSpPr bwMode="auto">
            <a:xfrm>
              <a:off x="5237852" y="3570138"/>
              <a:ext cx="3280245" cy="2112354"/>
              <a:chOff x="5194493" y="3454067"/>
              <a:chExt cx="3280245" cy="2112354"/>
            </a:xfrm>
          </p:grpSpPr>
          <p:grpSp>
            <p:nvGrpSpPr>
              <p:cNvPr id="79904" name="그룹 25"/>
              <p:cNvGrpSpPr>
                <a:grpSpLocks/>
              </p:cNvGrpSpPr>
              <p:nvPr/>
            </p:nvGrpSpPr>
            <p:grpSpPr bwMode="auto">
              <a:xfrm>
                <a:off x="5519277" y="3792621"/>
                <a:ext cx="1990811" cy="1363580"/>
                <a:chOff x="993816" y="3794751"/>
                <a:chExt cx="1990811" cy="1363580"/>
              </a:xfrm>
            </p:grpSpPr>
            <p:cxnSp>
              <p:nvCxnSpPr>
                <p:cNvPr id="79907" name="직선 화살표 연결선 3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14011" y="4476938"/>
                  <a:ext cx="1361198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9908" name="직선 화살표 연결선 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302043" y="4475747"/>
                  <a:ext cx="1363579" cy="158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79905" name="직사각형 30"/>
              <p:cNvSpPr>
                <a:spLocks noChangeArrowheads="1"/>
              </p:cNvSpPr>
              <p:nvPr/>
            </p:nvSpPr>
            <p:spPr bwMode="auto">
              <a:xfrm>
                <a:off x="5194493" y="3454067"/>
                <a:ext cx="1592089" cy="40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2000">
                    <a:cs typeface="Times New Roman" charset="0"/>
                  </a:rPr>
                  <a:t>Left top point</a:t>
                </a:r>
                <a:endParaRPr lang="ko-KR" altLang="en-US" sz="2000">
                  <a:cs typeface="Times New Roman" charset="0"/>
                </a:endParaRPr>
              </a:p>
            </p:txBody>
          </p:sp>
          <p:sp>
            <p:nvSpPr>
              <p:cNvPr id="79906" name="직사각형 31"/>
              <p:cNvSpPr>
                <a:spLocks noChangeArrowheads="1"/>
              </p:cNvSpPr>
              <p:nvPr/>
            </p:nvSpPr>
            <p:spPr bwMode="auto">
              <a:xfrm>
                <a:off x="6342442" y="5166352"/>
                <a:ext cx="2132296" cy="40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2000">
                    <a:cs typeface="Times New Roman" charset="0"/>
                  </a:rPr>
                  <a:t>Right bottom point</a:t>
                </a:r>
                <a:endParaRPr lang="ko-KR" altLang="en-US" sz="2000">
                  <a:cs typeface="Times New Roman" charset="0"/>
                </a:endParaRPr>
              </a:p>
            </p:txBody>
          </p:sp>
        </p:grpSp>
      </p:grpSp>
      <p:grpSp>
        <p:nvGrpSpPr>
          <p:cNvPr id="10" name="그룹 40"/>
          <p:cNvGrpSpPr>
            <a:grpSpLocks/>
          </p:cNvGrpSpPr>
          <p:nvPr/>
        </p:nvGrpSpPr>
        <p:grpSpPr bwMode="auto">
          <a:xfrm>
            <a:off x="3305175" y="2093913"/>
            <a:ext cx="3081338" cy="1343025"/>
            <a:chOff x="3304674" y="2270261"/>
            <a:chExt cx="3081127" cy="1341906"/>
          </a:xfrm>
        </p:grpSpPr>
        <p:sp>
          <p:nvSpPr>
            <p:cNvPr id="79900" name="오각형 37"/>
            <p:cNvSpPr>
              <a:spLocks noChangeArrowheads="1"/>
            </p:cNvSpPr>
            <p:nvPr/>
          </p:nvSpPr>
          <p:spPr bwMode="auto">
            <a:xfrm>
              <a:off x="3304674" y="2588849"/>
              <a:ext cx="1315452" cy="683176"/>
            </a:xfrm>
            <a:prstGeom prst="homePlate">
              <a:avLst>
                <a:gd name="adj" fmla="val 50000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/>
                <a:t>Nested</a:t>
              </a:r>
              <a:endParaRPr lang="ko-KR" altLang="en-US"/>
            </a:p>
          </p:txBody>
        </p:sp>
        <p:sp>
          <p:nvSpPr>
            <p:cNvPr id="79901" name="직사각형 39"/>
            <p:cNvSpPr>
              <a:spLocks noChangeArrowheads="1"/>
            </p:cNvSpPr>
            <p:nvPr/>
          </p:nvSpPr>
          <p:spPr bwMode="auto">
            <a:xfrm>
              <a:off x="4812050" y="2270261"/>
              <a:ext cx="1573751" cy="134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1400">
                  <a:solidFill>
                    <a:srgbClr val="002060"/>
                  </a:solidFill>
                  <a:cs typeface="Times New Roman" charset="0"/>
                </a:rPr>
                <a:t>class circle {</a:t>
              </a:r>
            </a:p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1400">
                  <a:solidFill>
                    <a:srgbClr val="002060"/>
                  </a:solidFill>
                  <a:cs typeface="Times New Roman" charset="0"/>
                </a:rPr>
                <a:t>    point center;</a:t>
              </a:r>
            </a:p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1400">
                  <a:solidFill>
                    <a:srgbClr val="002060"/>
                  </a:solidFill>
                  <a:cs typeface="Times New Roman" charset="0"/>
                </a:rPr>
                <a:t>    int radius;</a:t>
              </a:r>
            </a:p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1400">
                  <a:solidFill>
                    <a:srgbClr val="002060"/>
                  </a:solidFill>
                  <a:cs typeface="Times New Roman" charset="0"/>
                </a:rPr>
                <a:t>    ...</a:t>
              </a:r>
            </a:p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1400">
                  <a:solidFill>
                    <a:srgbClr val="002060"/>
                  </a:solidFill>
                  <a:cs typeface="Times New Roman" charset="0"/>
                </a:rPr>
                <a:t>};</a:t>
              </a:r>
            </a:p>
          </p:txBody>
        </p:sp>
      </p:grpSp>
      <p:grpSp>
        <p:nvGrpSpPr>
          <p:cNvPr id="11" name="그룹 47"/>
          <p:cNvGrpSpPr>
            <a:grpSpLocks/>
          </p:cNvGrpSpPr>
          <p:nvPr/>
        </p:nvGrpSpPr>
        <p:grpSpPr bwMode="auto">
          <a:xfrm>
            <a:off x="3305175" y="3529013"/>
            <a:ext cx="3827463" cy="1084262"/>
            <a:chOff x="3304674" y="3705165"/>
            <a:chExt cx="3827843" cy="1083374"/>
          </a:xfrm>
        </p:grpSpPr>
        <p:sp>
          <p:nvSpPr>
            <p:cNvPr id="79898" name="직사각형 38"/>
            <p:cNvSpPr>
              <a:spLocks noChangeArrowheads="1"/>
            </p:cNvSpPr>
            <p:nvPr/>
          </p:nvSpPr>
          <p:spPr bwMode="auto">
            <a:xfrm>
              <a:off x="4812050" y="3705165"/>
              <a:ext cx="2320467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1400">
                  <a:solidFill>
                    <a:srgbClr val="002060"/>
                  </a:solidFill>
                  <a:cs typeface="Times New Roman" charset="0"/>
                </a:rPr>
                <a:t>class circle : public point {</a:t>
              </a:r>
            </a:p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1400">
                  <a:solidFill>
                    <a:srgbClr val="002060"/>
                  </a:solidFill>
                  <a:cs typeface="Times New Roman" charset="0"/>
                </a:rPr>
                <a:t>    int radius;</a:t>
              </a:r>
            </a:p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1400">
                  <a:solidFill>
                    <a:srgbClr val="002060"/>
                  </a:solidFill>
                  <a:cs typeface="Times New Roman" charset="0"/>
                </a:rPr>
                <a:t>    ...</a:t>
              </a:r>
            </a:p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nn-NO" altLang="ko-KR" sz="1400">
                  <a:solidFill>
                    <a:srgbClr val="002060"/>
                  </a:solidFill>
                  <a:cs typeface="Times New Roman" charset="0"/>
                </a:rPr>
                <a:t>};</a:t>
              </a:r>
            </a:p>
          </p:txBody>
        </p:sp>
        <p:sp>
          <p:nvSpPr>
            <p:cNvPr id="79899" name="오각형 46"/>
            <p:cNvSpPr>
              <a:spLocks noChangeArrowheads="1"/>
            </p:cNvSpPr>
            <p:nvPr/>
          </p:nvSpPr>
          <p:spPr bwMode="auto">
            <a:xfrm>
              <a:off x="3304674" y="3904612"/>
              <a:ext cx="1315452" cy="683176"/>
            </a:xfrm>
            <a:prstGeom prst="homePlate">
              <a:avLst>
                <a:gd name="adj" fmla="val 50000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600"/>
                <a:t>Inheritance</a:t>
              </a:r>
              <a:endParaRPr lang="ko-KR" altLang="en-US" sz="1600"/>
            </a:p>
          </p:txBody>
        </p:sp>
      </p:grpSp>
      <p:sp>
        <p:nvSpPr>
          <p:cNvPr id="49" name="직사각형 48"/>
          <p:cNvSpPr>
            <a:spLocks noChangeArrowheads="1"/>
          </p:cNvSpPr>
          <p:nvPr/>
        </p:nvSpPr>
        <p:spPr bwMode="auto">
          <a:xfrm>
            <a:off x="5754688" y="4073525"/>
            <a:ext cx="1357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000">
                <a:solidFill>
                  <a:srgbClr val="C00000"/>
                </a:solidFill>
              </a:rPr>
              <a:t>Unnatural !</a:t>
            </a:r>
            <a:endParaRPr lang="ko-KR" altLang="en-US" sz="2000">
              <a:solidFill>
                <a:srgbClr val="C00000"/>
              </a:solidFill>
            </a:endParaRPr>
          </a:p>
        </p:txBody>
      </p:sp>
      <p:grpSp>
        <p:nvGrpSpPr>
          <p:cNvPr id="12" name="그룹 51"/>
          <p:cNvGrpSpPr>
            <a:grpSpLocks/>
          </p:cNvGrpSpPr>
          <p:nvPr/>
        </p:nvGrpSpPr>
        <p:grpSpPr bwMode="auto">
          <a:xfrm>
            <a:off x="3841750" y="5067300"/>
            <a:ext cx="4456113" cy="684213"/>
            <a:chOff x="3842084" y="5067919"/>
            <a:chExt cx="4457057" cy="683176"/>
          </a:xfrm>
        </p:grpSpPr>
        <p:sp>
          <p:nvSpPr>
            <p:cNvPr id="79896" name="오각형 49"/>
            <p:cNvSpPr>
              <a:spLocks noChangeArrowheads="1"/>
            </p:cNvSpPr>
            <p:nvPr/>
          </p:nvSpPr>
          <p:spPr bwMode="auto">
            <a:xfrm>
              <a:off x="3842084" y="5067919"/>
              <a:ext cx="1315452" cy="683176"/>
            </a:xfrm>
            <a:prstGeom prst="homePlate">
              <a:avLst>
                <a:gd name="adj" fmla="val 50000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600">
                  <a:solidFill>
                    <a:srgbClr val="C00000"/>
                  </a:solidFill>
                </a:rPr>
                <a:t>Inheritance</a:t>
              </a:r>
              <a:endParaRPr lang="ko-KR" altLang="en-US" sz="1600">
                <a:solidFill>
                  <a:srgbClr val="C00000"/>
                </a:solidFill>
              </a:endParaRPr>
            </a:p>
          </p:txBody>
        </p:sp>
        <p:sp>
          <p:nvSpPr>
            <p:cNvPr id="79897" name="직사각형 50"/>
            <p:cNvSpPr>
              <a:spLocks noChangeArrowheads="1"/>
            </p:cNvSpPr>
            <p:nvPr/>
          </p:nvSpPr>
          <p:spPr bwMode="auto">
            <a:xfrm>
              <a:off x="5401761" y="5228057"/>
              <a:ext cx="2897380" cy="399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2000">
                  <a:solidFill>
                    <a:srgbClr val="C00000"/>
                  </a:solidFill>
                </a:rPr>
                <a:t>How about with 2 points ?</a:t>
              </a:r>
              <a:endParaRPr lang="ko-KR" altLang="en-US" sz="2000">
                <a:solidFill>
                  <a:srgbClr val="C0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174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46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제목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Example: Private Derivation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7150" y="990600"/>
          <a:ext cx="9061450" cy="491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4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522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char *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_lastname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char *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_name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char* lastname() { return _lastname;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char* name() { return _name;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Parent(char *name = "", char *lastname = "");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~Parent() { delete _name, _lastname;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Parent::Parent(char *name, char *lastname)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_name = new char[strlen(name)+1];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strcpy(_name, name);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_lastname = new char[strlen(lastname)+1];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strcpy(_lastname, lastname);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</a:t>
                      </a:r>
                    </a:p>
                  </a:txBody>
                  <a:tcPr marL="91434" marR="91434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Child : 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private 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Child(char *name = "", char *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lastname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= "");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Child::Child(char *name, char *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lastname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) : Parent(name,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lastname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Child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myRecord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("JH", "KIM");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cout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&lt;&lt; "Name : " 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myRecord._name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endl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cout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&lt;&lt; "Last name : " 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myRecord._lastname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&lt;&lt;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endl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34" marR="91434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Name : JH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Last name : KIM</a:t>
                      </a:r>
                    </a:p>
                  </a:txBody>
                  <a:tcPr marL="91434" marR="91434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5387975" y="3619500"/>
            <a:ext cx="1878013" cy="471488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/>
          </a:p>
        </p:txBody>
      </p:sp>
      <p:grpSp>
        <p:nvGrpSpPr>
          <p:cNvPr id="2" name="그룹 16"/>
          <p:cNvGrpSpPr>
            <a:grpSpLocks/>
          </p:cNvGrpSpPr>
          <p:nvPr/>
        </p:nvGrpSpPr>
        <p:grpSpPr bwMode="auto">
          <a:xfrm>
            <a:off x="3779838" y="3484563"/>
            <a:ext cx="5094287" cy="679450"/>
            <a:chOff x="3780070" y="3484163"/>
            <a:chExt cx="5094509" cy="679624"/>
          </a:xfrm>
        </p:grpSpPr>
        <p:sp>
          <p:nvSpPr>
            <p:cNvPr id="80906" name="직사각형 34"/>
            <p:cNvSpPr>
              <a:spLocks noChangeArrowheads="1"/>
            </p:cNvSpPr>
            <p:nvPr/>
          </p:nvSpPr>
          <p:spPr bwMode="auto">
            <a:xfrm>
              <a:off x="3780070" y="3578321"/>
              <a:ext cx="5094509" cy="585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80907" name="직사각형 15"/>
            <p:cNvSpPr>
              <a:spLocks noChangeArrowheads="1"/>
            </p:cNvSpPr>
            <p:nvPr/>
          </p:nvSpPr>
          <p:spPr bwMode="auto">
            <a:xfrm>
              <a:off x="3780070" y="3484163"/>
              <a:ext cx="4572000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en-US" altLang="ko-KR" sz="1400">
                  <a:solidFill>
                    <a:srgbClr val="C00000"/>
                  </a:solidFill>
                  <a:cs typeface="Times New Roman" charset="0"/>
                </a:rPr>
                <a:t>cout &lt;&lt; "Name : " &lt;&lt; myRecord.name() &lt;&lt; endl;</a:t>
              </a:r>
            </a:p>
            <a:p>
              <a:pPr>
                <a:spcBef>
                  <a:spcPct val="20000"/>
                </a:spcBef>
                <a:buClr>
                  <a:srgbClr val="F8F8F8"/>
                </a:buClr>
                <a:buSzPct val="75000"/>
              </a:pPr>
              <a:r>
                <a:rPr lang="en-US" altLang="ko-KR" sz="1400">
                  <a:solidFill>
                    <a:srgbClr val="C00000"/>
                  </a:solidFill>
                  <a:cs typeface="Times New Roman" charset="0"/>
                </a:rPr>
                <a:t>cout &lt;&lt; "Last name : " &lt;&lt; myRecord.lastname() &lt;&lt; endl;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175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17430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Example: Type Conversion of Pointer (1)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901700" y="1228725"/>
          <a:ext cx="7056438" cy="5602288"/>
        </p:xfrm>
        <a:graphic>
          <a:graphicData uri="http://schemas.openxmlformats.org/drawingml/2006/table">
            <a:tbl>
              <a:tblPr/>
              <a:tblGrid>
                <a:gridCol w="370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#include 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class Person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  void Sleep() { cout&lt;&lt;"Sleep"&lt;&lt;endl;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class Student : public Person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  void Study() { cout&lt;&lt;"Study"&lt;&lt;endl;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class Undergraduate : public Student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  void Research() 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  { cout&lt;&lt;"Research"&lt;&lt;endl;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901700" y="1228725"/>
          <a:ext cx="7419975" cy="4400550"/>
        </p:xfrm>
        <a:graphic>
          <a:graphicData uri="http://schemas.openxmlformats.org/drawingml/2006/table">
            <a:tbl>
              <a:tblPr/>
              <a:tblGrid>
                <a:gridCol w="3593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Person *p1 = new Person;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Student *p2 = new Person;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Undergraduate *p3 = new Person;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p1-&gt;Sleep();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p2-&gt;Sleep();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p3-&gt;Sleep();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265238" y="1143000"/>
          <a:ext cx="7058025" cy="6062663"/>
        </p:xfrm>
        <a:graphic>
          <a:graphicData uri="http://schemas.openxmlformats.org/drawingml/2006/table">
            <a:tbl>
              <a:tblPr/>
              <a:tblGrid>
                <a:gridCol w="367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61" marR="91461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61" marR="91461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( O )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( X 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( X 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61" marR="91461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176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0653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Example: Type Conversion of Pointer (2)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958850" y="1123950"/>
          <a:ext cx="7651751" cy="5553458"/>
        </p:xfrm>
        <a:graphic>
          <a:graphicData uri="http://schemas.openxmlformats.org/drawingml/2006/table">
            <a:tbl>
              <a:tblPr/>
              <a:tblGrid>
                <a:gridCol w="392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#include 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class Person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  void Sleep() { cout&lt;&lt;"Sleep"&lt;&lt;endl;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class Student : public Person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  void Study() { cout&lt;&lt;"Study"&lt;&lt;endl;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class Undergraduate  : public Student</a:t>
                      </a: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  void Research() { cout&lt;&lt;"Research"&lt;&lt;endl;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91449" marR="914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Person *p1 = new Student;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Person *p2 = new Undergraduate;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Student *p3 = new Undergraduate;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p1-&gt;Sleep();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p2-&gt;Sleep();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p3-&gt;Sleep();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9" marR="914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49" marR="91449"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42263" y="1447800"/>
            <a:ext cx="6238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( O )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( O )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( O )</a:t>
            </a:r>
            <a:endParaRPr kumimoji="1" lang="ko-KR" altLang="en-US" sz="1600" b="1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177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17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Example: Type Conversion of Pointer (3)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901700" y="1228725"/>
          <a:ext cx="7785100" cy="5310188"/>
        </p:xfrm>
        <a:graphic>
          <a:graphicData uri="http://schemas.openxmlformats.org/drawingml/2006/table">
            <a:tbl>
              <a:tblPr/>
              <a:tblGrid>
                <a:gridCol w="408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#include 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class Person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  void Sleep() { cout&lt;&lt;"Sleep"&lt;&lt;endl;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class 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Student</a:t>
                      </a: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: public Person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  void Study() { cout&lt;&lt;"Study"&lt;&lt;endl;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class </a:t>
                      </a:r>
                      <a:r>
                        <a:rPr kumimoji="1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Underg</a:t>
                      </a: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raduate : public Student</a:t>
                      </a: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  void Research() { cout&lt;&lt;"Research"&lt;&lt;endl;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Person *p1 = new Person;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Person *p2 = new Student;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Person *p3 = new Undergraduate;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p1-&gt;Sleep();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p2-&gt;Sleep();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p3-&gt;Sleep();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01000" y="1524000"/>
            <a:ext cx="5730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O )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O )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O )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178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75625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제목 1"/>
          <p:cNvSpPr>
            <a:spLocks noGrp="1"/>
          </p:cNvSpPr>
          <p:nvPr>
            <p:ph type="title"/>
          </p:nvPr>
        </p:nvSpPr>
        <p:spPr>
          <a:xfrm>
            <a:off x="476250" y="-30163"/>
            <a:ext cx="8229600" cy="1143001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Overriding and Overloading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303338" y="1150938"/>
          <a:ext cx="6934200" cy="428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345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void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 )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cout &lt;&lt; "I'm your father."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void 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print(int i)</a:t>
                      </a: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for (int j = 0; j &lt; i; j++)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  cout &lt;&lt; "I'm your father."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그룹 12"/>
          <p:cNvGrpSpPr>
            <a:grpSpLocks/>
          </p:cNvGrpSpPr>
          <p:nvPr/>
        </p:nvGrpSpPr>
        <p:grpSpPr bwMode="auto">
          <a:xfrm>
            <a:off x="44450" y="2654300"/>
            <a:ext cx="2609850" cy="1651000"/>
            <a:chOff x="-572790" y="2654428"/>
            <a:chExt cx="2610138" cy="1651605"/>
          </a:xfrm>
        </p:grpSpPr>
        <p:sp>
          <p:nvSpPr>
            <p:cNvPr id="85015" name="직사각형 5"/>
            <p:cNvSpPr>
              <a:spLocks noChangeArrowheads="1"/>
            </p:cNvSpPr>
            <p:nvPr/>
          </p:nvSpPr>
          <p:spPr bwMode="auto">
            <a:xfrm>
              <a:off x="-572790" y="3659759"/>
              <a:ext cx="1439042" cy="6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ko-KR" sz="1800">
                  <a:solidFill>
                    <a:srgbClr val="C00000"/>
                  </a:solidFill>
                </a:rPr>
                <a:t>Overloading</a:t>
              </a:r>
            </a:p>
            <a:p>
              <a:r>
                <a:rPr lang="en-US" altLang="ko-KR" sz="1800">
                  <a:solidFill>
                    <a:srgbClr val="C00000"/>
                  </a:solidFill>
                </a:rPr>
                <a:t>(within class)</a:t>
              </a:r>
              <a:endParaRPr lang="ko-KR" altLang="en-US" sz="1800">
                <a:solidFill>
                  <a:srgbClr val="C00000"/>
                </a:solidFill>
              </a:endParaRPr>
            </a:p>
          </p:txBody>
        </p:sp>
        <p:sp>
          <p:nvSpPr>
            <p:cNvPr id="85016" name="직사각형 6"/>
            <p:cNvSpPr>
              <a:spLocks noChangeArrowheads="1"/>
            </p:cNvSpPr>
            <p:nvPr/>
          </p:nvSpPr>
          <p:spPr bwMode="auto">
            <a:xfrm>
              <a:off x="810127" y="2654428"/>
              <a:ext cx="1227221" cy="28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ko-KR" altLang="en-US" sz="1200"/>
            </a:p>
          </p:txBody>
        </p:sp>
        <p:sp>
          <p:nvSpPr>
            <p:cNvPr id="85017" name="직사각형 7"/>
            <p:cNvSpPr>
              <a:spLocks noChangeArrowheads="1"/>
            </p:cNvSpPr>
            <p:nvPr/>
          </p:nvSpPr>
          <p:spPr bwMode="auto">
            <a:xfrm>
              <a:off x="810127" y="3831827"/>
              <a:ext cx="1227221" cy="28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ko-KR" altLang="en-US" sz="1200"/>
            </a:p>
          </p:txBody>
        </p:sp>
        <p:cxnSp>
          <p:nvCxnSpPr>
            <p:cNvPr id="85018" name="구부러진 연결선 8"/>
            <p:cNvCxnSpPr>
              <a:cxnSpLocks noChangeShapeType="1"/>
              <a:stCxn id="85017" idx="1"/>
              <a:endCxn id="85016" idx="1"/>
            </p:cNvCxnSpPr>
            <p:nvPr/>
          </p:nvCxnSpPr>
          <p:spPr bwMode="auto">
            <a:xfrm rot="10800000">
              <a:off x="810127" y="2795916"/>
              <a:ext cx="1588" cy="1177399"/>
            </a:xfrm>
            <a:prstGeom prst="curvedConnector3">
              <a:avLst>
                <a:gd name="adj1" fmla="val 14395468"/>
              </a:avLst>
            </a:prstGeom>
            <a:noFill/>
            <a:ln w="19050">
              <a:solidFill>
                <a:srgbClr val="C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512" name="직사각형 11"/>
          <p:cNvSpPr>
            <a:spLocks noChangeArrowheads="1"/>
          </p:cNvSpPr>
          <p:nvPr/>
        </p:nvSpPr>
        <p:spPr bwMode="auto">
          <a:xfrm>
            <a:off x="3114675" y="1751013"/>
            <a:ext cx="1695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ko-KR">
                <a:solidFill>
                  <a:srgbClr val="C00000"/>
                </a:solidFill>
              </a:rPr>
              <a:t>overriding</a:t>
            </a:r>
            <a:endParaRPr lang="ko-KR" altLang="en-US">
              <a:solidFill>
                <a:srgbClr val="C00000"/>
              </a:solidFill>
            </a:endParaRPr>
          </a:p>
        </p:txBody>
      </p:sp>
      <p:cxnSp>
        <p:nvCxnSpPr>
          <p:cNvPr id="21513" name="직선 화살표 연결선 15"/>
          <p:cNvCxnSpPr>
            <a:cxnSpLocks noChangeShapeType="1"/>
            <a:endCxn id="85016" idx="3"/>
          </p:cNvCxnSpPr>
          <p:nvPr/>
        </p:nvCxnSpPr>
        <p:spPr bwMode="auto">
          <a:xfrm rot="10800000" flipV="1">
            <a:off x="2654300" y="1909763"/>
            <a:ext cx="2616200" cy="8858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그룹 13"/>
          <p:cNvGrpSpPr>
            <a:grpSpLocks/>
          </p:cNvGrpSpPr>
          <p:nvPr/>
        </p:nvGrpSpPr>
        <p:grpSpPr bwMode="auto">
          <a:xfrm>
            <a:off x="5270500" y="4114800"/>
            <a:ext cx="3187700" cy="338138"/>
            <a:chOff x="673768" y="1524051"/>
            <a:chExt cx="3188367" cy="338554"/>
          </a:xfrm>
        </p:grpSpPr>
        <p:sp>
          <p:nvSpPr>
            <p:cNvPr id="85012" name="직사각형 24"/>
            <p:cNvSpPr>
              <a:spLocks noChangeArrowheads="1"/>
            </p:cNvSpPr>
            <p:nvPr/>
          </p:nvSpPr>
          <p:spPr bwMode="auto">
            <a:xfrm>
              <a:off x="673768" y="1552619"/>
              <a:ext cx="1263971" cy="2814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85013" name="TextBox 25"/>
            <p:cNvSpPr txBox="1">
              <a:spLocks noChangeArrowheads="1"/>
            </p:cNvSpPr>
            <p:nvPr/>
          </p:nvSpPr>
          <p:spPr bwMode="auto">
            <a:xfrm>
              <a:off x="2914711" y="1524051"/>
              <a:ext cx="9474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ERROR</a:t>
              </a:r>
              <a:endParaRPr kumimoji="1" lang="ko-KR" altLang="en-US" sz="1600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85014" name="직선 화살표 연결선 26"/>
            <p:cNvCxnSpPr>
              <a:cxnSpLocks noChangeShapeType="1"/>
              <a:stCxn id="85013" idx="1"/>
              <a:endCxn id="85012" idx="3"/>
            </p:cNvCxnSpPr>
            <p:nvPr/>
          </p:nvCxnSpPr>
          <p:spPr bwMode="auto">
            <a:xfrm rot="10800000">
              <a:off x="1937739" y="1693326"/>
              <a:ext cx="976972" cy="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1303338" y="1119188"/>
          <a:ext cx="6934200" cy="428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479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 marT="45737" marB="4573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class Child : public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void 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print( ) 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cout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&lt;&lt; "I'm your son."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endl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 marT="45737" marB="4573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4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 marT="45737" marB="4573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2898775" y="1474788"/>
          <a:ext cx="3967163" cy="451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67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Child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child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child.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 )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child.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}</a:t>
                      </a:r>
                    </a:p>
                  </a:txBody>
                  <a:tcPr marL="91445" marR="91445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179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09138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C++ Style Design (Object-Oriented) (2/2)</a:t>
            </a:r>
            <a:endParaRPr lang="ko-KR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6083" name="그룹 55"/>
          <p:cNvGrpSpPr>
            <a:grpSpLocks/>
          </p:cNvGrpSpPr>
          <p:nvPr/>
        </p:nvGrpSpPr>
        <p:grpSpPr bwMode="auto">
          <a:xfrm>
            <a:off x="685800" y="1677988"/>
            <a:ext cx="4005263" cy="3957637"/>
            <a:chOff x="244224" y="1781134"/>
            <a:chExt cx="4006043" cy="3957555"/>
          </a:xfrm>
        </p:grpSpPr>
        <p:sp>
          <p:nvSpPr>
            <p:cNvPr id="53" name="직사각형 52"/>
            <p:cNvSpPr>
              <a:spLocks noChangeArrowheads="1"/>
            </p:cNvSpPr>
            <p:nvPr/>
          </p:nvSpPr>
          <p:spPr bwMode="auto">
            <a:xfrm>
              <a:off x="846004" y="2882836"/>
              <a:ext cx="2827888" cy="247327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0" name="직사각형 49"/>
            <p:cNvSpPr>
              <a:spLocks noChangeArrowheads="1"/>
            </p:cNvSpPr>
            <p:nvPr/>
          </p:nvSpPr>
          <p:spPr bwMode="auto">
            <a:xfrm>
              <a:off x="693574" y="2730439"/>
              <a:ext cx="2827888" cy="247327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6102" name="직사각형 45"/>
            <p:cNvSpPr>
              <a:spLocks noChangeArrowheads="1"/>
            </p:cNvSpPr>
            <p:nvPr/>
          </p:nvSpPr>
          <p:spPr bwMode="auto">
            <a:xfrm>
              <a:off x="3674533" y="3817019"/>
              <a:ext cx="3898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2400">
                  <a:latin typeface="Times New Roman" charset="0"/>
                </a:rPr>
                <a:t>…</a:t>
              </a:r>
              <a:endParaRPr lang="ko-KR" altLang="en-US" sz="2400">
                <a:latin typeface="Times New Roman" charset="0"/>
              </a:endParaRPr>
            </a:p>
          </p:txBody>
        </p:sp>
        <p:grpSp>
          <p:nvGrpSpPr>
            <p:cNvPr id="46103" name="그룹 49"/>
            <p:cNvGrpSpPr>
              <a:grpSpLocks/>
            </p:cNvGrpSpPr>
            <p:nvPr/>
          </p:nvGrpSpPr>
          <p:grpSpPr bwMode="auto">
            <a:xfrm>
              <a:off x="244224" y="1781134"/>
              <a:ext cx="4006043" cy="3957555"/>
              <a:chOff x="585537" y="1560929"/>
              <a:chExt cx="3296311" cy="3957555"/>
            </a:xfrm>
          </p:grpSpPr>
          <p:sp>
            <p:nvSpPr>
              <p:cNvPr id="46117" name="TextBox 6"/>
              <p:cNvSpPr txBox="1">
                <a:spLocks noChangeArrowheads="1"/>
              </p:cNvSpPr>
              <p:nvPr/>
            </p:nvSpPr>
            <p:spPr bwMode="auto">
              <a:xfrm>
                <a:off x="1711188" y="1560929"/>
                <a:ext cx="8502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1800" b="1">
                    <a:latin typeface="Times New Roman" charset="0"/>
                    <a:ea typeface="굴림" charset="-127"/>
                  </a:rPr>
                  <a:t>Bank</a:t>
                </a:r>
                <a:endParaRPr kumimoji="1" lang="ko-KR" altLang="en-US" sz="1800" b="1">
                  <a:latin typeface="Times New Roman" charset="0"/>
                  <a:ea typeface="굴림" charset="-127"/>
                </a:endParaRPr>
              </a:p>
            </p:txBody>
          </p:sp>
          <p:sp>
            <p:nvSpPr>
              <p:cNvPr id="46118" name="직사각형 46"/>
              <p:cNvSpPr>
                <a:spLocks noChangeArrowheads="1"/>
              </p:cNvSpPr>
              <p:nvPr/>
            </p:nvSpPr>
            <p:spPr bwMode="auto">
              <a:xfrm>
                <a:off x="585537" y="1889792"/>
                <a:ext cx="3296311" cy="362869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endParaRPr lang="ko-KR" altLang="en-US" sz="2400">
                  <a:latin typeface="Times New Roman" charset="0"/>
                </a:endParaRPr>
              </a:p>
            </p:txBody>
          </p:sp>
        </p:grpSp>
        <p:grpSp>
          <p:nvGrpSpPr>
            <p:cNvPr id="46104" name="그룹 47"/>
            <p:cNvGrpSpPr>
              <a:grpSpLocks/>
            </p:cNvGrpSpPr>
            <p:nvPr/>
          </p:nvGrpSpPr>
          <p:grpSpPr bwMode="auto">
            <a:xfrm>
              <a:off x="541004" y="2578393"/>
              <a:ext cx="2828729" cy="2472572"/>
              <a:chOff x="541004" y="2578393"/>
              <a:chExt cx="2828729" cy="2472572"/>
            </a:xfrm>
          </p:grpSpPr>
          <p:sp>
            <p:nvSpPr>
              <p:cNvPr id="36" name="직사각형 35"/>
              <p:cNvSpPr>
                <a:spLocks noChangeArrowheads="1"/>
              </p:cNvSpPr>
              <p:nvPr/>
            </p:nvSpPr>
            <p:spPr bwMode="auto">
              <a:xfrm>
                <a:off x="541145" y="2578042"/>
                <a:ext cx="2827888" cy="247327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ko-KR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106" name="직사각형 18"/>
              <p:cNvSpPr>
                <a:spLocks noChangeArrowheads="1"/>
              </p:cNvSpPr>
              <p:nvPr/>
            </p:nvSpPr>
            <p:spPr bwMode="auto">
              <a:xfrm>
                <a:off x="1612240" y="2661613"/>
                <a:ext cx="68800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2400">
                    <a:latin typeface="Times New Roman" charset="0"/>
                  </a:rPr>
                  <a:t>Client</a:t>
                </a:r>
                <a:endParaRPr lang="ko-KR" altLang="en-US" sz="2400">
                  <a:latin typeface="Times New Roman" charset="0"/>
                </a:endParaRPr>
              </a:p>
            </p:txBody>
          </p:sp>
          <p:sp>
            <p:nvSpPr>
              <p:cNvPr id="46107" name="직사각형 19"/>
              <p:cNvSpPr>
                <a:spLocks noChangeArrowheads="1"/>
              </p:cNvSpPr>
              <p:nvPr/>
            </p:nvSpPr>
            <p:spPr bwMode="auto">
              <a:xfrm>
                <a:off x="677362" y="2999707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name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6108" name="직사각형 20"/>
              <p:cNvSpPr>
                <a:spLocks noChangeArrowheads="1"/>
              </p:cNvSpPr>
              <p:nvPr/>
            </p:nvSpPr>
            <p:spPr bwMode="auto">
              <a:xfrm>
                <a:off x="677362" y="3328570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telephone no.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6109" name="직사각형 21"/>
              <p:cNvSpPr>
                <a:spLocks noChangeArrowheads="1"/>
              </p:cNvSpPr>
              <p:nvPr/>
            </p:nvSpPr>
            <p:spPr bwMode="auto">
              <a:xfrm>
                <a:off x="677362" y="3657433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account no.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6110" name="직사각형 22"/>
              <p:cNvSpPr>
                <a:spLocks noChangeArrowheads="1"/>
              </p:cNvSpPr>
              <p:nvPr/>
            </p:nvSpPr>
            <p:spPr bwMode="auto">
              <a:xfrm>
                <a:off x="677362" y="3986296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password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6111" name="직사각형 23"/>
              <p:cNvSpPr>
                <a:spLocks noChangeArrowheads="1"/>
              </p:cNvSpPr>
              <p:nvPr/>
            </p:nvSpPr>
            <p:spPr bwMode="auto">
              <a:xfrm>
                <a:off x="677362" y="4315159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balance</a:t>
                </a:r>
                <a:endParaRPr lang="ko-KR" altLang="en-US" sz="1400">
                  <a:latin typeface="Times New Roman" charset="0"/>
                </a:endParaRPr>
              </a:p>
            </p:txBody>
          </p:sp>
          <p:sp>
            <p:nvSpPr>
              <p:cNvPr id="46112" name="직사각형 24"/>
              <p:cNvSpPr>
                <a:spLocks noChangeArrowheads="1"/>
              </p:cNvSpPr>
              <p:nvPr/>
            </p:nvSpPr>
            <p:spPr bwMode="auto">
              <a:xfrm>
                <a:off x="677362" y="4643188"/>
                <a:ext cx="1227221" cy="3288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ctr" latinLnBrk="0">
                  <a:spcBef>
                    <a:spcPct val="50000"/>
                  </a:spcBef>
                  <a:buFontTx/>
                  <a:buNone/>
                </a:pPr>
                <a:r>
                  <a:rPr lang="en-US" altLang="ko-KR" sz="1400">
                    <a:latin typeface="Times New Roman" charset="0"/>
                  </a:rPr>
                  <a:t>…</a:t>
                </a:r>
                <a:endParaRPr lang="ko-KR" altLang="en-US" sz="1400">
                  <a:latin typeface="Times New Roman" charset="0"/>
                </a:endParaRPr>
              </a:p>
            </p:txBody>
          </p:sp>
          <p:grpSp>
            <p:nvGrpSpPr>
              <p:cNvPr id="46113" name="그룹 15"/>
              <p:cNvGrpSpPr>
                <a:grpSpLocks/>
              </p:cNvGrpSpPr>
              <p:nvPr/>
            </p:nvGrpSpPr>
            <p:grpSpPr bwMode="auto">
              <a:xfrm>
                <a:off x="2007046" y="3000167"/>
                <a:ext cx="1227221" cy="986129"/>
                <a:chOff x="2910741" y="1649622"/>
                <a:chExt cx="1227221" cy="986129"/>
              </a:xfrm>
            </p:grpSpPr>
            <p:sp>
              <p:nvSpPr>
                <p:cNvPr id="46114" name="직사각형 8"/>
                <p:cNvSpPr>
                  <a:spLocks noChangeArrowheads="1"/>
                </p:cNvSpPr>
                <p:nvPr/>
              </p:nvSpPr>
              <p:spPr bwMode="auto">
                <a:xfrm>
                  <a:off x="2910741" y="1649622"/>
                  <a:ext cx="1227221" cy="3288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latinLnBrk="1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entury Schoolbook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entury Schoolbook" charset="0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entury Schoolbook" charset="0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9pPr>
                </a:lstStyle>
                <a:p>
                  <a:pPr algn="ctr"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1400">
                      <a:latin typeface="Times New Roman" charset="0"/>
                    </a:rPr>
                    <a:t>withdrawal</a:t>
                  </a:r>
                  <a:endParaRPr lang="ko-KR" altLang="en-US" sz="1400">
                    <a:latin typeface="Times New Roman" charset="0"/>
                  </a:endParaRPr>
                </a:p>
              </p:txBody>
            </p:sp>
            <p:sp>
              <p:nvSpPr>
                <p:cNvPr id="46115" name="직사각형 10"/>
                <p:cNvSpPr>
                  <a:spLocks noChangeArrowheads="1"/>
                </p:cNvSpPr>
                <p:nvPr/>
              </p:nvSpPr>
              <p:spPr bwMode="auto">
                <a:xfrm>
                  <a:off x="2910741" y="1978025"/>
                  <a:ext cx="1227221" cy="3288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latinLnBrk="1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entury Schoolbook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entury Schoolbook" charset="0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entury Schoolbook" charset="0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9pPr>
                </a:lstStyle>
                <a:p>
                  <a:pPr algn="ctr"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1400">
                      <a:latin typeface="Times New Roman" charset="0"/>
                    </a:rPr>
                    <a:t>deposit</a:t>
                  </a:r>
                  <a:endParaRPr lang="ko-KR" altLang="en-US" sz="1400">
                    <a:latin typeface="Times New Roman" charset="0"/>
                  </a:endParaRPr>
                </a:p>
              </p:txBody>
            </p:sp>
            <p:sp>
              <p:nvSpPr>
                <p:cNvPr id="46116" name="직사각형 48"/>
                <p:cNvSpPr>
                  <a:spLocks noChangeArrowheads="1"/>
                </p:cNvSpPr>
                <p:nvPr/>
              </p:nvSpPr>
              <p:spPr bwMode="auto">
                <a:xfrm>
                  <a:off x="2910741" y="2306888"/>
                  <a:ext cx="1227221" cy="3288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 latinLnBrk="1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entury Schoolbook" charset="0"/>
                    </a:defRPr>
                  </a:lvl1pPr>
                  <a:lvl2pPr marL="742950" indent="-285750" latinLnBrk="1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entury Schoolbook" charset="0"/>
                    </a:defRPr>
                  </a:lvl2pPr>
                  <a:lvl3pPr marL="1143000" indent="-228600" latinLnBrk="1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entury Schoolbook" charset="0"/>
                    </a:defRPr>
                  </a:lvl3pPr>
                  <a:lvl4pPr marL="1600200" indent="-228600" latinLnBrk="1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4pPr>
                  <a:lvl5pPr marL="2057400" indent="-228600" latinLnBrk="1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5pPr>
                  <a:lvl6pPr marL="25146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6pPr>
                  <a:lvl7pPr marL="29718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7pPr>
                  <a:lvl8pPr marL="34290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8pPr>
                  <a:lvl9pPr marL="3886200" indent="-228600" eaLnBrk="0" fontAlgn="base" latinLnBrk="1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entury Schoolbook" charset="0"/>
                    </a:defRPr>
                  </a:lvl9pPr>
                </a:lstStyle>
                <a:p>
                  <a:pPr algn="ctr"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1400">
                      <a:latin typeface="Times New Roman" charset="0"/>
                    </a:rPr>
                    <a:t>…</a:t>
                  </a:r>
                  <a:endParaRPr lang="ko-KR" altLang="en-US" sz="1400">
                    <a:latin typeface="Times New Roman" charset="0"/>
                  </a:endParaRPr>
                </a:p>
              </p:txBody>
            </p:sp>
          </p:grpSp>
        </p:grpSp>
      </p:grpSp>
      <p:sp>
        <p:nvSpPr>
          <p:cNvPr id="57" name="직사각형 56"/>
          <p:cNvSpPr>
            <a:spLocks noChangeArrowheads="1"/>
          </p:cNvSpPr>
          <p:nvPr/>
        </p:nvSpPr>
        <p:spPr bwMode="auto">
          <a:xfrm>
            <a:off x="5427663" y="1671638"/>
            <a:ext cx="270510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class client {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char name[MAX];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char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tel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[MAX];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char account[MAX];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char password[MAX];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balance;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void withdrawal (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money);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void deposit (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money);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};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endParaRPr lang="en-US" altLang="ko-KR" sz="1600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endParaRPr lang="en-US" altLang="ko-KR" sz="1600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client clients[MAX_NO];</a:t>
            </a:r>
          </a:p>
        </p:txBody>
      </p:sp>
      <p:grpSp>
        <p:nvGrpSpPr>
          <p:cNvPr id="6" name="그룹 95"/>
          <p:cNvGrpSpPr>
            <a:grpSpLocks/>
          </p:cNvGrpSpPr>
          <p:nvPr/>
        </p:nvGrpSpPr>
        <p:grpSpPr bwMode="auto">
          <a:xfrm>
            <a:off x="5519738" y="5159378"/>
            <a:ext cx="2938462" cy="552451"/>
            <a:chOff x="-753895" y="1455358"/>
            <a:chExt cx="2937923" cy="552191"/>
          </a:xfrm>
        </p:grpSpPr>
        <p:sp>
          <p:nvSpPr>
            <p:cNvPr id="46098" name="TextBox 27"/>
            <p:cNvSpPr txBox="1">
              <a:spLocks noChangeArrowheads="1"/>
            </p:cNvSpPr>
            <p:nvPr/>
          </p:nvSpPr>
          <p:spPr bwMode="auto">
            <a:xfrm>
              <a:off x="-519485" y="1668995"/>
              <a:ext cx="2703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dirty="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  <a:t>“</a:t>
              </a:r>
              <a:r>
                <a:rPr kumimoji="1" lang="en-US" altLang="ko-KR" sz="1600" dirty="0" err="1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  <a:t>struct</a:t>
              </a:r>
              <a:r>
                <a:rPr kumimoji="1" lang="en-US" altLang="ko-KR" sz="1600" dirty="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  <a:t>” can be omitted in C++</a:t>
              </a:r>
              <a:endParaRPr kumimoji="1" lang="ko-KR" altLang="en-US" sz="1600" dirty="0">
                <a:solidFill>
                  <a:srgbClr val="CC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6099" name="직선 화살표 연결선 28"/>
            <p:cNvCxnSpPr>
              <a:cxnSpLocks noChangeShapeType="1"/>
              <a:stCxn id="46098" idx="1"/>
            </p:cNvCxnSpPr>
            <p:nvPr/>
          </p:nvCxnSpPr>
          <p:spPr bwMode="auto">
            <a:xfrm rot="10800000">
              <a:off x="-753895" y="1455358"/>
              <a:ext cx="234410" cy="3829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그룹 62"/>
          <p:cNvGrpSpPr>
            <a:grpSpLocks/>
          </p:cNvGrpSpPr>
          <p:nvPr/>
        </p:nvGrpSpPr>
        <p:grpSpPr bwMode="auto">
          <a:xfrm>
            <a:off x="795338" y="1552575"/>
            <a:ext cx="3544887" cy="3548063"/>
            <a:chOff x="786062" y="1422430"/>
            <a:chExt cx="3545306" cy="3548989"/>
          </a:xfrm>
        </p:grpSpPr>
        <p:sp>
          <p:nvSpPr>
            <p:cNvPr id="46095" name="모서리가 둥근 직사각형 36"/>
            <p:cNvSpPr>
              <a:spLocks noChangeArrowheads="1"/>
            </p:cNvSpPr>
            <p:nvPr/>
          </p:nvSpPr>
          <p:spPr bwMode="auto">
            <a:xfrm>
              <a:off x="786062" y="2235449"/>
              <a:ext cx="3168603" cy="273597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397744" y="1422430"/>
              <a:ext cx="933624" cy="33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dirty="0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Class</a:t>
              </a:r>
              <a:endParaRPr kumimoji="1" lang="ko-KR" altLang="en-US" sz="1600" dirty="0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6097" name="구부러진 연결선 57"/>
            <p:cNvCxnSpPr>
              <a:cxnSpLocks noChangeShapeType="1"/>
              <a:stCxn id="46096" idx="1"/>
              <a:endCxn id="46095" idx="0"/>
            </p:cNvCxnSpPr>
            <p:nvPr/>
          </p:nvCxnSpPr>
          <p:spPr bwMode="auto">
            <a:xfrm rot="10800000" flipV="1">
              <a:off x="2370364" y="1591751"/>
              <a:ext cx="1027379" cy="643698"/>
            </a:xfrm>
            <a:prstGeom prst="curvedConnector2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그룹 94"/>
          <p:cNvGrpSpPr>
            <a:grpSpLocks/>
          </p:cNvGrpSpPr>
          <p:nvPr/>
        </p:nvGrpSpPr>
        <p:grpSpPr bwMode="auto">
          <a:xfrm>
            <a:off x="1731963" y="3062288"/>
            <a:ext cx="715962" cy="1150937"/>
            <a:chOff x="1732548" y="3062121"/>
            <a:chExt cx="716074" cy="1150560"/>
          </a:xfrm>
        </p:grpSpPr>
        <p:cxnSp>
          <p:nvCxnSpPr>
            <p:cNvPr id="46093" name="직선 화살표 연결선 41"/>
            <p:cNvCxnSpPr>
              <a:cxnSpLocks noChangeShapeType="1"/>
              <a:stCxn id="46111" idx="0"/>
              <a:endCxn id="46114" idx="1"/>
            </p:cNvCxnSpPr>
            <p:nvPr/>
          </p:nvCxnSpPr>
          <p:spPr bwMode="auto">
            <a:xfrm rot="5400000" flipH="1" flipV="1">
              <a:off x="1515305" y="3279364"/>
              <a:ext cx="1150560" cy="7160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4" name="직선 화살표 연결선 42"/>
            <p:cNvCxnSpPr>
              <a:cxnSpLocks noChangeShapeType="1"/>
              <a:stCxn id="46111" idx="0"/>
              <a:endCxn id="46115" idx="1"/>
            </p:cNvCxnSpPr>
            <p:nvPr/>
          </p:nvCxnSpPr>
          <p:spPr bwMode="auto">
            <a:xfrm rot="5400000" flipH="1" flipV="1">
              <a:off x="1679507" y="3443566"/>
              <a:ext cx="822157" cy="7160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그룹 95"/>
          <p:cNvGrpSpPr>
            <a:grpSpLocks/>
          </p:cNvGrpSpPr>
          <p:nvPr/>
        </p:nvGrpSpPr>
        <p:grpSpPr bwMode="auto">
          <a:xfrm>
            <a:off x="6808788" y="3963988"/>
            <a:ext cx="2005012" cy="739775"/>
            <a:chOff x="-753895" y="1340000"/>
            <a:chExt cx="2005199" cy="739336"/>
          </a:xfrm>
        </p:grpSpPr>
        <p:sp>
          <p:nvSpPr>
            <p:cNvPr id="46091" name="TextBox 54"/>
            <p:cNvSpPr txBox="1">
              <a:spLocks noChangeArrowheads="1"/>
            </p:cNvSpPr>
            <p:nvPr/>
          </p:nvSpPr>
          <p:spPr bwMode="auto">
            <a:xfrm>
              <a:off x="-519485" y="1553621"/>
              <a:ext cx="1770789" cy="52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  <a:t>member variables</a:t>
              </a:r>
            </a:p>
            <a:p>
              <a:pPr eaLnBrk="1" latinLnBrk="0" hangingPunct="1">
                <a:lnSpc>
                  <a:spcPts val="500"/>
                </a:lnSpc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  <a:t>are not required</a:t>
              </a:r>
              <a:endParaRPr kumimoji="1" lang="ko-KR" altLang="en-US" sz="1600">
                <a:solidFill>
                  <a:srgbClr val="CC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6092" name="직선 화살표 연결선 55"/>
            <p:cNvCxnSpPr>
              <a:cxnSpLocks noChangeShapeType="1"/>
              <a:stCxn id="46091" idx="1"/>
            </p:cNvCxnSpPr>
            <p:nvPr/>
          </p:nvCxnSpPr>
          <p:spPr bwMode="auto">
            <a:xfrm rot="10800000">
              <a:off x="-753895" y="1340000"/>
              <a:ext cx="234410" cy="47648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85800" y="5711825"/>
            <a:ext cx="447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In C++, structure is a </a:t>
            </a: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</a:rPr>
              <a:t>class with all members public</a:t>
            </a:r>
            <a:r>
              <a:rPr kumimoji="1" lang="en-US" altLang="ko-KR" sz="1600">
                <a:latin typeface="Times New Roman" charset="0"/>
                <a:ea typeface="굴림" charset="-127"/>
              </a:rPr>
              <a:t>.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     struct s {   ,  ,   , } </a:t>
            </a:r>
            <a:r>
              <a:rPr kumimoji="1" lang="en-US" altLang="ko-KR" sz="1600">
                <a:latin typeface="Times New Roman" charset="0"/>
                <a:ea typeface="굴림" charset="-127"/>
                <a:sym typeface="Symbol" charset="2"/>
              </a:rPr>
              <a:t>  class s {public:  ,  ,   , }</a:t>
            </a:r>
            <a:r>
              <a:rPr kumimoji="1" lang="en-US" altLang="ko-KR" sz="1600">
                <a:latin typeface="Times New Roman" charset="0"/>
                <a:ea typeface="굴림" charset="-127"/>
              </a:rPr>
              <a:t>  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8123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37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제목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Multiple Inheritance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sp>
        <p:nvSpPr>
          <p:cNvPr id="16387" name="내용 개체 틀 4"/>
          <p:cNvSpPr>
            <a:spLocks noGrp="1"/>
          </p:cNvSpPr>
          <p:nvPr>
            <p:ph idx="1"/>
          </p:nvPr>
        </p:nvSpPr>
        <p:spPr>
          <a:xfrm>
            <a:off x="76200" y="1054100"/>
            <a:ext cx="9067800" cy="4525963"/>
          </a:xfrm>
        </p:spPr>
        <p:txBody>
          <a:bodyPr/>
          <a:lstStyle/>
          <a:p>
            <a:r>
              <a:rPr lang="en-US" altLang="ko-KR" sz="2400">
                <a:latin typeface="Comic Sans MS" charset="0"/>
              </a:rPr>
              <a:t>In C++, a class can have more than one immediate bass class</a:t>
            </a:r>
          </a:p>
          <a:p>
            <a:pPr lvl="1"/>
            <a:r>
              <a:rPr lang="en-US" altLang="ko-KR" sz="2000">
                <a:latin typeface="Comic Sans MS" charset="0"/>
              </a:rPr>
              <a:t>Not supported in JAVA</a:t>
            </a:r>
          </a:p>
          <a:p>
            <a:r>
              <a:rPr lang="en-US" altLang="ko-KR" sz="2400">
                <a:latin typeface="Comic Sans MS" charset="0"/>
              </a:rPr>
              <a:t>Multiple Inheritance</a:t>
            </a:r>
          </a:p>
          <a:p>
            <a:pPr lvl="1"/>
            <a:r>
              <a:rPr lang="en-US" altLang="ko-KR" sz="2000">
                <a:latin typeface="Comic Sans MS" charset="0"/>
              </a:rPr>
              <a:t>The use of more than one immediate base class</a:t>
            </a:r>
          </a:p>
          <a:p>
            <a:pPr lvl="2"/>
            <a:r>
              <a:rPr lang="en-US" altLang="ko-KR" sz="1800">
                <a:latin typeface="Comic Sans MS" charset="0"/>
              </a:rPr>
              <a:t>Inheritance tree </a:t>
            </a:r>
            <a:r>
              <a:rPr lang="en-US" altLang="ko-KR" sz="1800">
                <a:latin typeface="Comic Sans MS" charset="0"/>
                <a:sym typeface="Wingdings" charset="2"/>
              </a:rPr>
              <a:t> Inheritance graph with no cycle</a:t>
            </a:r>
            <a:endParaRPr lang="en-US" altLang="ko-KR" sz="1800">
              <a:latin typeface="Comic Sans MS" charset="0"/>
            </a:endParaRPr>
          </a:p>
          <a:p>
            <a:pPr lvl="1"/>
            <a:r>
              <a:rPr lang="en-US" altLang="ko-KR" sz="2000">
                <a:latin typeface="Comic Sans MS" charset="0"/>
              </a:rPr>
              <a:t>Usage</a:t>
            </a:r>
          </a:p>
          <a:p>
            <a:pPr lvl="2"/>
            <a:r>
              <a:rPr lang="en-US" altLang="ko-KR" sz="1800">
                <a:latin typeface="Comic Sans MS" charset="0"/>
              </a:rPr>
              <a:t> </a:t>
            </a:r>
            <a:r>
              <a:rPr lang="en-US" altLang="ko-KR" sz="1800" i="1">
                <a:latin typeface="Comic Sans MS" charset="0"/>
              </a:rPr>
              <a:t>class </a:t>
            </a:r>
            <a:r>
              <a:rPr lang="en-US" altLang="ko-KR" sz="1800">
                <a:latin typeface="Comic Sans MS" charset="0"/>
              </a:rPr>
              <a:t>child </a:t>
            </a:r>
            <a:r>
              <a:rPr lang="en-US" altLang="ko-KR" sz="1800" i="1">
                <a:latin typeface="Comic Sans MS" charset="0"/>
              </a:rPr>
              <a:t>: public </a:t>
            </a:r>
            <a:r>
              <a:rPr lang="en-US" altLang="ko-KR" sz="1800">
                <a:latin typeface="Comic Sans MS" charset="0"/>
              </a:rPr>
              <a:t>parent1</a:t>
            </a:r>
            <a:r>
              <a:rPr lang="en-US" altLang="ko-KR" sz="1800" i="1">
                <a:latin typeface="Comic Sans MS" charset="0"/>
              </a:rPr>
              <a:t>, public </a:t>
            </a:r>
            <a:r>
              <a:rPr lang="en-US" altLang="ko-KR" sz="1800">
                <a:latin typeface="Comic Sans MS" charset="0"/>
              </a:rPr>
              <a:t>parent2 </a:t>
            </a:r>
            <a:r>
              <a:rPr lang="en-US" altLang="ko-KR" sz="1800" i="1">
                <a:latin typeface="Comic Sans MS" charset="0"/>
              </a:rPr>
              <a:t>{ … } </a:t>
            </a:r>
          </a:p>
          <a:p>
            <a:pPr lvl="1"/>
            <a:r>
              <a:rPr lang="en-US" altLang="ko-KR" sz="2000">
                <a:latin typeface="Comic Sans MS" charset="0"/>
              </a:rPr>
              <a:t>Combined two unrelated classes together as a part of an implementation of a third class</a:t>
            </a:r>
          </a:p>
          <a:p>
            <a:pPr lvl="1"/>
            <a:r>
              <a:rPr lang="en-US" altLang="ko-KR" sz="2000">
                <a:latin typeface="Comic Sans MS" charset="0"/>
              </a:rPr>
              <a:t>Conflict of names: Two base classes have a member function with the same name</a:t>
            </a:r>
          </a:p>
          <a:p>
            <a:pPr lvl="2"/>
            <a:r>
              <a:rPr lang="en-US" altLang="ko-KR" sz="1800">
                <a:latin typeface="Comic Sans MS" charset="0"/>
              </a:rPr>
              <a:t>To resolve ambiguity, use following expression</a:t>
            </a:r>
          </a:p>
          <a:p>
            <a:pPr lvl="3"/>
            <a:r>
              <a:rPr lang="en-US" altLang="ko-KR" sz="1600">
                <a:latin typeface="Comic Sans MS" charset="0"/>
              </a:rPr>
              <a:t>parent class name : : function()</a:t>
            </a:r>
          </a:p>
          <a:p>
            <a:pPr lvl="2"/>
            <a:r>
              <a:rPr lang="en-US" altLang="ko-KR" sz="1800">
                <a:latin typeface="Comic Sans MS" charset="0"/>
              </a:rPr>
              <a:t>Ex. when two parents have the same function A()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1600200" y="5942013"/>
            <a:ext cx="50403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ch-&gt;A();	                 // error  </a:t>
            </a: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  <a:sym typeface="Wingdings" charset="2"/>
              </a:rPr>
              <a:t> Ambiguity for inheritance</a:t>
            </a:r>
            <a:endParaRPr kumimoji="1" lang="nn-NO" altLang="ko-KR" sz="160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ch-&gt;parent1::A();      // ok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ch-&gt;parent2::A();      // ok</a:t>
            </a:r>
            <a:endParaRPr kumimoji="1" lang="nn-NO" altLang="ko-KR" sz="1600">
              <a:solidFill>
                <a:srgbClr val="002060"/>
              </a:solidFill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180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490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제목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Example : Multiple Inheritance 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560388" y="1109663"/>
          <a:ext cx="8016875" cy="538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3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Output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Output(){}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void Print() { cout &lt;&lt; contents &lt;&lt; endl;}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protected: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char contents[20];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IntInput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IntInput(){}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void In() { cin &gt;&gt; number;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protected: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int number;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2" marR="91442"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2" marR="91442"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42" marR="91442"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60388" y="1109663"/>
          <a:ext cx="8016875" cy="4400550"/>
        </p:xfrm>
        <a:graphic>
          <a:graphicData uri="http://schemas.openxmlformats.org/drawingml/2006/table">
            <a:tbl>
              <a:tblPr/>
              <a:tblGrid>
                <a:gridCol w="333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class IO : public Output, public IntInput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IO(){}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void Delivery(){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 sprintf(contents, "%d", number);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828675" y="3316288"/>
          <a:ext cx="7726363" cy="2963862"/>
        </p:xfrm>
        <a:graphic>
          <a:graphicData uri="http://schemas.openxmlformats.org/drawingml/2006/table">
            <a:tbl>
              <a:tblPr/>
              <a:tblGrid>
                <a:gridCol w="321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3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nn-NO" altLang="ko-KR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int main()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 IO *a = new IO();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 cout &lt;&lt; ”Input : 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 a-&gt;In();                 // </a:t>
                      </a: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from IntInput class</a:t>
                      </a:r>
                      <a:endParaRPr kumimoji="1" lang="nn-NO" altLang="ko-KR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 a-&gt;Delivery();       // from IO class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 cout &lt;&lt; ”Output : 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 a-&gt;Print();            // from Output class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nn-NO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61263" y="3338513"/>
            <a:ext cx="117316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Input : 10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Output : 10 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181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49511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781050" y="3133725"/>
          <a:ext cx="7772400" cy="311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2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942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Parent par1, par2;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Child  son1, son2;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Parent *list[4 ];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list[0] = &amp;par1;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list[1] = &amp;son1;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list[2] = &amp;son2;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list[3] = &amp;par2; </a:t>
                      </a:r>
                    </a:p>
                  </a:txBody>
                  <a:tcPr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2401888" y="5726113"/>
            <a:ext cx="1936750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91143" name="제목 1"/>
          <p:cNvSpPr>
            <a:spLocks noGrp="1"/>
          </p:cNvSpPr>
          <p:nvPr>
            <p:ph type="title"/>
          </p:nvPr>
        </p:nvSpPr>
        <p:spPr>
          <a:xfrm>
            <a:off x="552450" y="7620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Heterogeneous List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sp>
        <p:nvSpPr>
          <p:cNvPr id="12" name="내용 개체 틀 11"/>
          <p:cNvSpPr>
            <a:spLocks noGrp="1"/>
          </p:cNvSpPr>
          <p:nvPr>
            <p:ph idx="1"/>
          </p:nvPr>
        </p:nvSpPr>
        <p:spPr>
          <a:xfrm>
            <a:off x="596900" y="1108075"/>
            <a:ext cx="8240713" cy="5029200"/>
          </a:xfrm>
        </p:spPr>
        <p:txBody>
          <a:bodyPr/>
          <a:lstStyle/>
          <a:p>
            <a:r>
              <a:rPr lang="en-US" altLang="ko-KR" sz="1800">
                <a:latin typeface="Comic Sans MS" charset="0"/>
              </a:rPr>
              <a:t>Homogenous List</a:t>
            </a:r>
          </a:p>
          <a:p>
            <a:pPr lvl="1"/>
            <a:r>
              <a:rPr lang="en-US" altLang="ko-KR" sz="1600">
                <a:latin typeface="Comic Sans MS" charset="0"/>
              </a:rPr>
              <a:t>List of objects in the same class (type) </a:t>
            </a:r>
            <a:r>
              <a:rPr lang="en-US" altLang="ko-KR" sz="1600">
                <a:latin typeface="Comic Sans MS" charset="0"/>
                <a:sym typeface="Wingdings" charset="2"/>
              </a:rPr>
              <a:t> Implementation in array</a:t>
            </a:r>
            <a:endParaRPr lang="en-US" altLang="ko-KR" sz="1600">
              <a:latin typeface="Comic Sans MS" charset="0"/>
            </a:endParaRPr>
          </a:p>
          <a:p>
            <a:r>
              <a:rPr lang="en-US" altLang="ko-KR" sz="1800">
                <a:latin typeface="Comic Sans MS" charset="0"/>
              </a:rPr>
              <a:t>Heterogeneous List</a:t>
            </a:r>
          </a:p>
          <a:p>
            <a:pPr lvl="1"/>
            <a:r>
              <a:rPr lang="en-US" altLang="ko-KR" sz="1600">
                <a:latin typeface="Comic Sans MS" charset="0"/>
              </a:rPr>
              <a:t>List of objects in different classes</a:t>
            </a:r>
          </a:p>
          <a:p>
            <a:pPr lvl="1"/>
            <a:r>
              <a:rPr lang="en-US" altLang="ko-KR" sz="1600">
                <a:latin typeface="Comic Sans MS" charset="0"/>
              </a:rPr>
              <a:t>Use points to objects in base class and derived classes </a:t>
            </a:r>
            <a:r>
              <a:rPr lang="en-US" altLang="ko-KR" sz="1600">
                <a:latin typeface="Comic Sans MS" charset="0"/>
                <a:sym typeface="Wingdings" charset="2"/>
              </a:rPr>
              <a:t> array of pts</a:t>
            </a:r>
            <a:endParaRPr lang="en-US" altLang="ko-KR" sz="1600">
              <a:latin typeface="Comic Sans MS" charset="0"/>
            </a:endParaRPr>
          </a:p>
          <a:p>
            <a:pPr lvl="1"/>
            <a:r>
              <a:rPr lang="en-US" altLang="ko-KR" sz="1600">
                <a:latin typeface="Comic Sans MS" charset="0"/>
              </a:rPr>
              <a:t>Uniform interface for objects in different classes</a:t>
            </a:r>
            <a:endParaRPr lang="ko-KR" altLang="en-US" sz="1600">
              <a:latin typeface="Comic Sans MS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955675" y="3132138"/>
          <a:ext cx="7967663" cy="311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942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virtual 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vpr( ) { cout &lt;&lt; ”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vpr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: parent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" &lt;&lt; endl;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Child : public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void vpr() 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{ cout &lt;&lt; ”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vpr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: child</a:t>
                      </a: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" &lt;&lt; endl; }</a:t>
                      </a: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</a:txBody>
                  <a:tcPr marL="91445" marR="91445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5" marR="91445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5" marR="91445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01888" y="5726113"/>
            <a:ext cx="193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for  (int i = 0; i &lt; 4; i++)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     list[i] -&gt; vpr( ); </a:t>
            </a:r>
            <a:endParaRPr kumimoji="1" lang="ko-KR" altLang="en-US" sz="1400">
              <a:latin typeface="Times New Roman" charset="0"/>
              <a:ea typeface="굴림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43525" y="5413375"/>
            <a:ext cx="1152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vpr( ): parent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vpr( ): child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vpr( ): child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vpr( ): parent</a:t>
            </a:r>
            <a:endParaRPr kumimoji="1" lang="ko-KR" altLang="en-US" sz="1400">
              <a:latin typeface="Times New Roman" charset="0"/>
              <a:ea typeface="굴림" charset="-127"/>
            </a:endParaRPr>
          </a:p>
        </p:txBody>
      </p:sp>
      <p:sp>
        <p:nvSpPr>
          <p:cNvPr id="91151" name="TextBox 16"/>
          <p:cNvSpPr txBox="1">
            <a:spLocks noChangeArrowheads="1"/>
          </p:cNvSpPr>
          <p:nvPr/>
        </p:nvSpPr>
        <p:spPr bwMode="auto">
          <a:xfrm>
            <a:off x="595313" y="1198563"/>
            <a:ext cx="1857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>
              <a:latin typeface="Times New Roman" charset="0"/>
              <a:ea typeface="굴림" charset="-127"/>
            </a:endParaRPr>
          </a:p>
        </p:txBody>
      </p:sp>
      <p:sp>
        <p:nvSpPr>
          <p:cNvPr id="91152" name="TextBox 17"/>
          <p:cNvSpPr txBox="1">
            <a:spLocks noChangeArrowheads="1"/>
          </p:cNvSpPr>
          <p:nvPr/>
        </p:nvSpPr>
        <p:spPr bwMode="auto">
          <a:xfrm>
            <a:off x="747713" y="1350963"/>
            <a:ext cx="1857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>
              <a:latin typeface="Times New Roman" charset="0"/>
              <a:ea typeface="굴림" charset="-127"/>
            </a:endParaRPr>
          </a:p>
        </p:txBody>
      </p:sp>
      <p:sp>
        <p:nvSpPr>
          <p:cNvPr id="19" name="오른쪽 화살표 18"/>
          <p:cNvSpPr>
            <a:spLocks noChangeArrowheads="1"/>
          </p:cNvSpPr>
          <p:nvPr/>
        </p:nvSpPr>
        <p:spPr bwMode="auto">
          <a:xfrm>
            <a:off x="4511675" y="5891213"/>
            <a:ext cx="652463" cy="231775"/>
          </a:xfrm>
          <a:prstGeom prst="rightArrow">
            <a:avLst>
              <a:gd name="adj1" fmla="val 50000"/>
              <a:gd name="adj2" fmla="val 501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5800" y="5745163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Heterogeneous List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latin typeface="Times New Roman" charset="0"/>
                <a:ea typeface="굴림" charset="-127"/>
              </a:rPr>
              <a:t>in uniform interface</a:t>
            </a:r>
            <a:endParaRPr kumimoji="1" lang="ko-KR" altLang="en-US" sz="1400">
              <a:latin typeface="Times New Roman" charset="0"/>
              <a:ea typeface="굴림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182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84627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6" grpId="0"/>
      <p:bldP spid="19" grpId="0" animBg="1"/>
      <p:bldP spid="20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제목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Pure Virtual Functions and Abstract Class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150938"/>
          <a:ext cx="6440488" cy="428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345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virtual void print( ) =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Child : public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void print(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cout &lt;&lt; "I'm your son."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그룹 19"/>
          <p:cNvGrpSpPr>
            <a:grpSpLocks/>
          </p:cNvGrpSpPr>
          <p:nvPr/>
        </p:nvGrpSpPr>
        <p:grpSpPr bwMode="auto">
          <a:xfrm>
            <a:off x="820738" y="2670175"/>
            <a:ext cx="8132762" cy="1174750"/>
            <a:chOff x="673768" y="1552619"/>
            <a:chExt cx="8132666" cy="1175235"/>
          </a:xfrm>
        </p:grpSpPr>
        <p:sp>
          <p:nvSpPr>
            <p:cNvPr id="93201" name="직사각형 20"/>
            <p:cNvSpPr>
              <a:spLocks noChangeArrowheads="1"/>
            </p:cNvSpPr>
            <p:nvPr/>
          </p:nvSpPr>
          <p:spPr bwMode="auto">
            <a:xfrm>
              <a:off x="673768" y="1552619"/>
              <a:ext cx="2379424" cy="2814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93202" name="TextBox 21"/>
            <p:cNvSpPr txBox="1">
              <a:spLocks noChangeArrowheads="1"/>
            </p:cNvSpPr>
            <p:nvPr/>
          </p:nvSpPr>
          <p:spPr bwMode="auto">
            <a:xfrm>
              <a:off x="3656794" y="2143513"/>
              <a:ext cx="23156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Pure virtual function</a:t>
              </a:r>
              <a:endParaRPr kumimoji="1" lang="ko-KR" altLang="en-US" sz="1600" b="1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93203" name="직선 화살표 연결선 22"/>
            <p:cNvCxnSpPr>
              <a:cxnSpLocks noChangeShapeType="1"/>
              <a:stCxn id="93202" idx="1"/>
              <a:endCxn id="93201" idx="3"/>
            </p:cNvCxnSpPr>
            <p:nvPr/>
          </p:nvCxnSpPr>
          <p:spPr bwMode="auto">
            <a:xfrm flipH="1" flipV="1">
              <a:off x="3053192" y="1693324"/>
              <a:ext cx="603603" cy="61946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4" name="TextBox 35"/>
            <p:cNvSpPr txBox="1">
              <a:spLocks noChangeArrowheads="1"/>
            </p:cNvSpPr>
            <p:nvPr/>
          </p:nvSpPr>
          <p:spPr bwMode="auto">
            <a:xfrm>
              <a:off x="3656794" y="2389299"/>
              <a:ext cx="5149640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1. A virtual function is made “pure” by the initialzer = 0.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</p:grpSp>
      <p:grpSp>
        <p:nvGrpSpPr>
          <p:cNvPr id="3" name="그룹 36"/>
          <p:cNvGrpSpPr>
            <a:grpSpLocks/>
          </p:cNvGrpSpPr>
          <p:nvPr/>
        </p:nvGrpSpPr>
        <p:grpSpPr bwMode="auto">
          <a:xfrm>
            <a:off x="685800" y="2070100"/>
            <a:ext cx="8535988" cy="4271963"/>
            <a:chOff x="538063" y="-909170"/>
            <a:chExt cx="8535835" cy="4272501"/>
          </a:xfrm>
        </p:grpSpPr>
        <p:sp>
          <p:nvSpPr>
            <p:cNvPr id="93196" name="직사각형 37"/>
            <p:cNvSpPr>
              <a:spLocks noChangeArrowheads="1"/>
            </p:cNvSpPr>
            <p:nvPr/>
          </p:nvSpPr>
          <p:spPr bwMode="auto">
            <a:xfrm>
              <a:off x="538063" y="-909170"/>
              <a:ext cx="2657987" cy="1187115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93197" name="TextBox 38"/>
            <p:cNvSpPr txBox="1">
              <a:spLocks noChangeArrowheads="1"/>
            </p:cNvSpPr>
            <p:nvPr/>
          </p:nvSpPr>
          <p:spPr bwMode="auto">
            <a:xfrm>
              <a:off x="3196050" y="1807966"/>
              <a:ext cx="1866568" cy="338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7030A0"/>
                  </a:solidFill>
                  <a:latin typeface="Times New Roman" charset="0"/>
                  <a:ea typeface="굴림" charset="-127"/>
                </a:rPr>
                <a:t>Abstract class</a:t>
              </a:r>
              <a:endParaRPr kumimoji="1" lang="ko-KR" altLang="en-US" sz="1600" b="1">
                <a:solidFill>
                  <a:srgbClr val="7030A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93198" name="직선 화살표 연결선 39"/>
            <p:cNvCxnSpPr>
              <a:cxnSpLocks noChangeShapeType="1"/>
              <a:stCxn id="93197" idx="1"/>
              <a:endCxn id="93196" idx="2"/>
            </p:cNvCxnSpPr>
            <p:nvPr/>
          </p:nvCxnSpPr>
          <p:spPr bwMode="auto">
            <a:xfrm flipH="1" flipV="1">
              <a:off x="1867057" y="277945"/>
              <a:ext cx="1328993" cy="1699336"/>
            </a:xfrm>
            <a:prstGeom prst="straightConnector1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199" name="TextBox 40"/>
            <p:cNvSpPr txBox="1">
              <a:spLocks noChangeArrowheads="1"/>
            </p:cNvSpPr>
            <p:nvPr/>
          </p:nvSpPr>
          <p:spPr bwMode="auto">
            <a:xfrm>
              <a:off x="3218382" y="2146517"/>
              <a:ext cx="4676005" cy="33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1. A class with one or more pure virtual functions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93200" name="TextBox 48"/>
            <p:cNvSpPr txBox="1">
              <a:spLocks noChangeArrowheads="1"/>
            </p:cNvSpPr>
            <p:nvPr/>
          </p:nvSpPr>
          <p:spPr bwMode="auto">
            <a:xfrm>
              <a:off x="3218381" y="2778422"/>
              <a:ext cx="5855517" cy="584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3. Means to provide an interface without exposing any     </a:t>
              </a:r>
            </a:p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    implementation details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</p:grp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3371850" y="5424488"/>
            <a:ext cx="4676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2. No object from class is created.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3827463" y="3822700"/>
            <a:ext cx="5149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2. A virtual function cannot be called within an abstract class.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183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796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제목 1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Example: Pure Virtual Functions 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150938"/>
          <a:ext cx="6440488" cy="428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345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virtual void print( ) =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Child : public Parent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void print(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cout &lt;&lt; "I'm your son."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4672013" y="2641600"/>
            <a:ext cx="3771900" cy="338138"/>
            <a:chOff x="673768" y="1524049"/>
            <a:chExt cx="3772311" cy="338554"/>
          </a:xfrm>
        </p:grpSpPr>
        <p:sp>
          <p:nvSpPr>
            <p:cNvPr id="95251" name="직사각형 14"/>
            <p:cNvSpPr>
              <a:spLocks noChangeArrowheads="1"/>
            </p:cNvSpPr>
            <p:nvPr/>
          </p:nvSpPr>
          <p:spPr bwMode="auto">
            <a:xfrm>
              <a:off x="673768" y="1552619"/>
              <a:ext cx="1809402" cy="2814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95252" name="TextBox 15"/>
            <p:cNvSpPr txBox="1">
              <a:spLocks noChangeArrowheads="1"/>
            </p:cNvSpPr>
            <p:nvPr/>
          </p:nvSpPr>
          <p:spPr bwMode="auto">
            <a:xfrm>
              <a:off x="3498656" y="1524049"/>
              <a:ext cx="9474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ERROR</a:t>
              </a:r>
              <a:endParaRPr kumimoji="1" lang="ko-KR" altLang="en-US" sz="1600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95253" name="직선 화살표 연결선 16"/>
            <p:cNvCxnSpPr>
              <a:cxnSpLocks noChangeShapeType="1"/>
              <a:stCxn id="95252" idx="1"/>
              <a:endCxn id="95251" idx="3"/>
            </p:cNvCxnSpPr>
            <p:nvPr/>
          </p:nvCxnSpPr>
          <p:spPr bwMode="auto">
            <a:xfrm rot="10800000">
              <a:off x="2483168" y="1693326"/>
              <a:ext cx="1015488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27"/>
          <p:cNvGrpSpPr>
            <a:grpSpLocks/>
          </p:cNvGrpSpPr>
          <p:nvPr/>
        </p:nvGrpSpPr>
        <p:grpSpPr bwMode="auto">
          <a:xfrm>
            <a:off x="4629150" y="1503363"/>
            <a:ext cx="3829050" cy="566737"/>
            <a:chOff x="673768" y="1552619"/>
            <a:chExt cx="3828711" cy="566658"/>
          </a:xfrm>
        </p:grpSpPr>
        <p:sp>
          <p:nvSpPr>
            <p:cNvPr id="95248" name="직사각형 28"/>
            <p:cNvSpPr>
              <a:spLocks noChangeArrowheads="1"/>
            </p:cNvSpPr>
            <p:nvPr/>
          </p:nvSpPr>
          <p:spPr bwMode="auto">
            <a:xfrm>
              <a:off x="673768" y="1552619"/>
              <a:ext cx="1809402" cy="5666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95249" name="TextBox 29"/>
            <p:cNvSpPr txBox="1">
              <a:spLocks noChangeArrowheads="1"/>
            </p:cNvSpPr>
            <p:nvPr/>
          </p:nvSpPr>
          <p:spPr bwMode="auto">
            <a:xfrm>
              <a:off x="3555055" y="1666670"/>
              <a:ext cx="9474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ERROR</a:t>
              </a:r>
              <a:endParaRPr kumimoji="1" lang="ko-KR" altLang="en-US" sz="1600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95250" name="직선 화살표 연결선 30"/>
            <p:cNvCxnSpPr>
              <a:cxnSpLocks noChangeShapeType="1"/>
              <a:stCxn id="95249" idx="1"/>
              <a:endCxn id="95248" idx="3"/>
            </p:cNvCxnSpPr>
            <p:nvPr/>
          </p:nvCxnSpPr>
          <p:spPr bwMode="auto">
            <a:xfrm rot="10800000" flipV="1">
              <a:off x="2483170" y="1835947"/>
              <a:ext cx="1071885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22738" y="3938588"/>
            <a:ext cx="3673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ko-KR" altLang="en-US" sz="1600">
                <a:latin typeface="Times New Roman" charset="0"/>
                <a:ea typeface="굴림" charset="-127"/>
              </a:rPr>
              <a:t>∵ </a:t>
            </a:r>
            <a:r>
              <a:rPr kumimoji="1" lang="en-US" altLang="ko-KR" sz="1600">
                <a:latin typeface="Times New Roman" charset="0"/>
                <a:ea typeface="굴림" charset="-127"/>
              </a:rPr>
              <a:t>Cannot invoke a virtual function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22738" y="4276725"/>
            <a:ext cx="4335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ko-KR" altLang="en-US" sz="1600">
                <a:latin typeface="Times New Roman" charset="0"/>
                <a:ea typeface="굴림" charset="-127"/>
              </a:rPr>
              <a:t>∵ </a:t>
            </a:r>
            <a:r>
              <a:rPr kumimoji="1" lang="en-US" altLang="ko-KR" sz="1600">
                <a:latin typeface="Times New Roman" charset="0"/>
                <a:ea typeface="굴림" charset="-127"/>
              </a:rPr>
              <a:t>No objects of an abstract class can be created.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677863" y="1130300"/>
          <a:ext cx="6440487" cy="428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345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Parent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parent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parent.print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Child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child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child.print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child.Parent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::print(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184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88758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65132"/>
              </p:ext>
            </p:extLst>
          </p:nvPr>
        </p:nvGraphicFramePr>
        <p:xfrm>
          <a:off x="374650" y="1193800"/>
          <a:ext cx="9836150" cy="5624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181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#define MAX 10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name[MAX];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double avg;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cout &lt;&lt; name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cout &lt;&lt; “course1 = ” &lt;&lt; course1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    &lt;&lt; “, course2 = ” &lt;&lt; course2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cout &lt;&lt; “avg = ” &lt;&lt; avg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</a:txBody>
                  <a:tcPr marL="91436" marR="91436" marT="45729" marB="457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myrecord.name = “KIM JH”;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myrecord.course1 = 100;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myrecord.course2 = 90;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sum = myrecord.course1 +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          myrecord.course2;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myrecord.avg = ((double) sum) / 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myrecord.print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6" marR="91436" marT="45729" marB="457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6" marR="91436" marT="45729" marB="4572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10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Example: Class</a:t>
            </a:r>
            <a:endParaRPr lang="ko-KR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그룹 31"/>
          <p:cNvGrpSpPr>
            <a:grpSpLocks/>
          </p:cNvGrpSpPr>
          <p:nvPr/>
        </p:nvGrpSpPr>
        <p:grpSpPr bwMode="auto">
          <a:xfrm>
            <a:off x="2362200" y="1497013"/>
            <a:ext cx="4846638" cy="338137"/>
            <a:chOff x="-1709957" y="1349340"/>
            <a:chExt cx="4559557" cy="338973"/>
          </a:xfrm>
        </p:grpSpPr>
        <p:sp>
          <p:nvSpPr>
            <p:cNvPr id="47136" name="직사각형 32"/>
            <p:cNvSpPr>
              <a:spLocks noChangeArrowheads="1"/>
            </p:cNvSpPr>
            <p:nvPr/>
          </p:nvSpPr>
          <p:spPr bwMode="auto">
            <a:xfrm>
              <a:off x="1147251" y="1349340"/>
              <a:ext cx="1702349" cy="33855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7137" name="TextBox 33"/>
            <p:cNvSpPr txBox="1">
              <a:spLocks noChangeArrowheads="1"/>
            </p:cNvSpPr>
            <p:nvPr/>
          </p:nvSpPr>
          <p:spPr bwMode="auto">
            <a:xfrm>
              <a:off x="-1709957" y="1349340"/>
              <a:ext cx="2011183" cy="33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  <a:t>instantiation</a:t>
              </a:r>
              <a:endParaRPr kumimoji="1" lang="ko-KR" altLang="en-US" sz="1600">
                <a:solidFill>
                  <a:srgbClr val="CC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7138" name="직선 화살표 연결선 34"/>
            <p:cNvCxnSpPr>
              <a:cxnSpLocks noChangeShapeType="1"/>
              <a:stCxn id="47137" idx="3"/>
              <a:endCxn id="47136" idx="1"/>
            </p:cNvCxnSpPr>
            <p:nvPr/>
          </p:nvCxnSpPr>
          <p:spPr bwMode="auto">
            <a:xfrm flipV="1">
              <a:off x="301226" y="1518618"/>
              <a:ext cx="846025" cy="20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45"/>
          <p:cNvGrpSpPr>
            <a:grpSpLocks/>
          </p:cNvGrpSpPr>
          <p:nvPr/>
        </p:nvGrpSpPr>
        <p:grpSpPr bwMode="auto">
          <a:xfrm>
            <a:off x="2940050" y="1843088"/>
            <a:ext cx="5746750" cy="1408112"/>
            <a:chOff x="-1241571" y="1349339"/>
            <a:chExt cx="5746364" cy="1407976"/>
          </a:xfrm>
        </p:grpSpPr>
        <p:sp>
          <p:nvSpPr>
            <p:cNvPr id="47133" name="직사각형 46"/>
            <p:cNvSpPr>
              <a:spLocks noChangeArrowheads="1"/>
            </p:cNvSpPr>
            <p:nvPr/>
          </p:nvSpPr>
          <p:spPr bwMode="auto">
            <a:xfrm>
              <a:off x="1217504" y="1349339"/>
              <a:ext cx="3287289" cy="14079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7134" name="TextBox 47"/>
            <p:cNvSpPr txBox="1">
              <a:spLocks noChangeArrowheads="1"/>
            </p:cNvSpPr>
            <p:nvPr/>
          </p:nvSpPr>
          <p:spPr bwMode="auto">
            <a:xfrm>
              <a:off x="-1241571" y="1425577"/>
              <a:ext cx="2011183" cy="83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  <a:t>referencing</a:t>
              </a:r>
              <a:b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</a:br>
              <a: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  <a:t>public member variables</a:t>
              </a:r>
            </a:p>
          </p:txBody>
        </p:sp>
        <p:cxnSp>
          <p:nvCxnSpPr>
            <p:cNvPr id="47135" name="직선 화살표 연결선 48"/>
            <p:cNvCxnSpPr>
              <a:cxnSpLocks noChangeShapeType="1"/>
              <a:stCxn id="47134" idx="3"/>
            </p:cNvCxnSpPr>
            <p:nvPr/>
          </p:nvCxnSpPr>
          <p:spPr bwMode="auto">
            <a:xfrm flipV="1">
              <a:off x="769613" y="1723037"/>
              <a:ext cx="372541" cy="11799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그룹 52"/>
          <p:cNvGrpSpPr>
            <a:grpSpLocks/>
          </p:cNvGrpSpPr>
          <p:nvPr/>
        </p:nvGrpSpPr>
        <p:grpSpPr bwMode="auto">
          <a:xfrm>
            <a:off x="5399088" y="3279775"/>
            <a:ext cx="3756025" cy="757238"/>
            <a:chOff x="673767" y="1349339"/>
            <a:chExt cx="3755753" cy="757566"/>
          </a:xfrm>
        </p:grpSpPr>
        <p:sp>
          <p:nvSpPr>
            <p:cNvPr id="47130" name="직사각형 53"/>
            <p:cNvSpPr>
              <a:spLocks noChangeArrowheads="1"/>
            </p:cNvSpPr>
            <p:nvPr/>
          </p:nvSpPr>
          <p:spPr bwMode="auto">
            <a:xfrm>
              <a:off x="673767" y="1349339"/>
              <a:ext cx="1458686" cy="338555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7131" name="TextBox 54"/>
            <p:cNvSpPr txBox="1">
              <a:spLocks noChangeArrowheads="1"/>
            </p:cNvSpPr>
            <p:nvPr/>
          </p:nvSpPr>
          <p:spPr bwMode="auto">
            <a:xfrm>
              <a:off x="2418337" y="1767933"/>
              <a:ext cx="2011183" cy="33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member function call</a:t>
              </a:r>
              <a:endParaRPr kumimoji="1" lang="ko-KR" altLang="en-US" sz="1600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7132" name="직선 화살표 연결선 55"/>
            <p:cNvCxnSpPr>
              <a:cxnSpLocks noChangeShapeType="1"/>
              <a:stCxn id="47131" idx="1"/>
              <a:endCxn id="47130" idx="3"/>
            </p:cNvCxnSpPr>
            <p:nvPr/>
          </p:nvCxnSpPr>
          <p:spPr bwMode="auto">
            <a:xfrm flipH="1" flipV="1">
              <a:off x="2132453" y="1518617"/>
              <a:ext cx="285884" cy="418802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그룹 14"/>
          <p:cNvGrpSpPr>
            <a:grpSpLocks/>
          </p:cNvGrpSpPr>
          <p:nvPr/>
        </p:nvGrpSpPr>
        <p:grpSpPr bwMode="auto">
          <a:xfrm>
            <a:off x="685800" y="2979738"/>
            <a:ext cx="4170363" cy="866775"/>
            <a:chOff x="673768" y="1314204"/>
            <a:chExt cx="4170931" cy="867092"/>
          </a:xfrm>
        </p:grpSpPr>
        <p:sp>
          <p:nvSpPr>
            <p:cNvPr id="47127" name="직사각형 15"/>
            <p:cNvSpPr>
              <a:spLocks noChangeArrowheads="1"/>
            </p:cNvSpPr>
            <p:nvPr/>
          </p:nvSpPr>
          <p:spPr bwMode="auto">
            <a:xfrm>
              <a:off x="673768" y="1314204"/>
              <a:ext cx="2146671" cy="8670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7128" name="TextBox 16"/>
            <p:cNvSpPr txBox="1">
              <a:spLocks noChangeArrowheads="1"/>
            </p:cNvSpPr>
            <p:nvPr/>
          </p:nvSpPr>
          <p:spPr bwMode="auto">
            <a:xfrm>
              <a:off x="3041617" y="1479311"/>
              <a:ext cx="1803082" cy="33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member variables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7129" name="직선 화살표 연결선 17"/>
            <p:cNvCxnSpPr>
              <a:cxnSpLocks noChangeShapeType="1"/>
              <a:stCxn id="47128" idx="1"/>
              <a:endCxn id="47127" idx="3"/>
            </p:cNvCxnSpPr>
            <p:nvPr/>
          </p:nvCxnSpPr>
          <p:spPr bwMode="auto">
            <a:xfrm flipH="1">
              <a:off x="2820439" y="1648650"/>
              <a:ext cx="221178" cy="991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그룹 6"/>
          <p:cNvGrpSpPr>
            <a:grpSpLocks/>
          </p:cNvGrpSpPr>
          <p:nvPr/>
        </p:nvGrpSpPr>
        <p:grpSpPr bwMode="auto">
          <a:xfrm>
            <a:off x="450850" y="2657475"/>
            <a:ext cx="4133850" cy="319088"/>
            <a:chOff x="673768" y="1294359"/>
            <a:chExt cx="4133943" cy="318708"/>
          </a:xfrm>
        </p:grpSpPr>
        <p:sp>
          <p:nvSpPr>
            <p:cNvPr id="47124" name="직사각형 7"/>
            <p:cNvSpPr>
              <a:spLocks noChangeArrowheads="1"/>
            </p:cNvSpPr>
            <p:nvPr/>
          </p:nvSpPr>
          <p:spPr bwMode="auto">
            <a:xfrm>
              <a:off x="673768" y="1314204"/>
              <a:ext cx="803008" cy="298863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7125" name="TextBox 8"/>
            <p:cNvSpPr txBox="1">
              <a:spLocks noChangeArrowheads="1"/>
            </p:cNvSpPr>
            <p:nvPr/>
          </p:nvSpPr>
          <p:spPr bwMode="auto">
            <a:xfrm>
              <a:off x="1974461" y="1294359"/>
              <a:ext cx="2833250" cy="30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Access specifier</a:t>
              </a:r>
              <a:endParaRPr kumimoji="1" lang="ko-KR" altLang="en-US" sz="1400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7126" name="직선 화살표 연결선 9"/>
            <p:cNvCxnSpPr>
              <a:cxnSpLocks noChangeShapeType="1"/>
              <a:stCxn id="47125" idx="1"/>
              <a:endCxn id="47124" idx="3"/>
            </p:cNvCxnSpPr>
            <p:nvPr/>
          </p:nvCxnSpPr>
          <p:spPr bwMode="auto">
            <a:xfrm rot="10800000" flipV="1">
              <a:off x="1476776" y="1448440"/>
              <a:ext cx="497685" cy="15199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그룹 24"/>
          <p:cNvGrpSpPr>
            <a:grpSpLocks/>
          </p:cNvGrpSpPr>
          <p:nvPr/>
        </p:nvGrpSpPr>
        <p:grpSpPr bwMode="auto">
          <a:xfrm>
            <a:off x="685800" y="3846513"/>
            <a:ext cx="8121650" cy="1781175"/>
            <a:chOff x="673767" y="1314204"/>
            <a:chExt cx="8121556" cy="1781666"/>
          </a:xfrm>
        </p:grpSpPr>
        <p:sp>
          <p:nvSpPr>
            <p:cNvPr id="47121" name="직사각형 25"/>
            <p:cNvSpPr>
              <a:spLocks noChangeArrowheads="1"/>
            </p:cNvSpPr>
            <p:nvPr/>
          </p:nvSpPr>
          <p:spPr bwMode="auto">
            <a:xfrm>
              <a:off x="673767" y="1314204"/>
              <a:ext cx="4343350" cy="1781666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7122" name="TextBox 26"/>
            <p:cNvSpPr txBox="1">
              <a:spLocks noChangeArrowheads="1"/>
            </p:cNvSpPr>
            <p:nvPr/>
          </p:nvSpPr>
          <p:spPr bwMode="auto">
            <a:xfrm>
              <a:off x="6992241" y="2035761"/>
              <a:ext cx="1803082" cy="338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member function</a:t>
              </a:r>
              <a:endParaRPr kumimoji="1" lang="ko-KR" altLang="en-US" sz="1600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7123" name="직선 화살표 연결선 27"/>
            <p:cNvCxnSpPr>
              <a:cxnSpLocks noChangeShapeType="1"/>
              <a:stCxn id="47122" idx="1"/>
              <a:endCxn id="47121" idx="3"/>
            </p:cNvCxnSpPr>
            <p:nvPr/>
          </p:nvCxnSpPr>
          <p:spPr bwMode="auto">
            <a:xfrm flipH="1" flipV="1">
              <a:off x="5017117" y="2205038"/>
              <a:ext cx="1975124" cy="4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5562600" y="4984750"/>
          <a:ext cx="2895600" cy="145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result&gt;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KIM JH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course1 = 100, course2 = 90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95</a:t>
                      </a:r>
                    </a:p>
                  </a:txBody>
                  <a:tcPr marL="91453" marR="91453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1336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Ack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/>
              <a:t>Big Thanks</a:t>
            </a:r>
          </a:p>
          <a:p>
            <a:pPr lvl="1" eaLnBrk="1" hangingPunct="1"/>
            <a:r>
              <a:rPr lang="en-US" altLang="ko-KR" sz="2600" dirty="0"/>
              <a:t>These slides are largely borrowed from Prof. </a:t>
            </a:r>
            <a:r>
              <a:rPr lang="en-US" altLang="ko-KR" sz="2600" dirty="0" err="1"/>
              <a:t>Takgon</a:t>
            </a:r>
            <a:r>
              <a:rPr lang="en-US" altLang="ko-KR" sz="2600" dirty="0"/>
              <a:t> Kim’s Slides</a:t>
            </a:r>
          </a:p>
          <a:p>
            <a:pPr lvl="1" eaLnBrk="1" hangingPunct="1"/>
            <a:endParaRPr lang="en-US" altLang="ko-KR" dirty="0"/>
          </a:p>
          <a:p>
            <a:pPr eaLnBrk="1" hangingPunct="1"/>
            <a:r>
              <a:rPr lang="en-US" altLang="ko-KR" sz="2800" dirty="0"/>
              <a:t>Also, reconfigured, restructured, and added by </a:t>
            </a:r>
            <a:br>
              <a:rPr lang="en-US" altLang="ko-KR" sz="2800" dirty="0"/>
            </a:br>
            <a:r>
              <a:rPr lang="en-US" altLang="ko-KR" sz="2800" dirty="0"/>
              <a:t>Prof. Yung Yi</a:t>
            </a:r>
            <a:endParaRPr lang="en-US" altLang="ko-K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113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52413" y="1447800"/>
          <a:ext cx="8583612" cy="467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name[MAX];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double avg;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cout &lt;&lt; name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cout &lt;&lt; “course1 = ” &lt;&lt; course1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    &lt;&lt; “, course2 = ” &lt;&lt; course2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cout &lt;&lt; “avg = ” &lt;&lt; avg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</a:txBody>
                  <a:tcPr marL="91436" marR="91436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6" marR="91436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13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Definition of Member Functions</a:t>
            </a:r>
            <a:endParaRPr lang="ko-KR" altLang="en-US" dirty="0"/>
          </a:p>
        </p:txBody>
      </p:sp>
      <p:grpSp>
        <p:nvGrpSpPr>
          <p:cNvPr id="2" name="그룹 18"/>
          <p:cNvGrpSpPr>
            <a:grpSpLocks/>
          </p:cNvGrpSpPr>
          <p:nvPr/>
        </p:nvGrpSpPr>
        <p:grpSpPr bwMode="auto">
          <a:xfrm>
            <a:off x="450850" y="2936875"/>
            <a:ext cx="3687763" cy="2578100"/>
            <a:chOff x="673767" y="1210507"/>
            <a:chExt cx="3688237" cy="2578170"/>
          </a:xfrm>
        </p:grpSpPr>
        <p:sp>
          <p:nvSpPr>
            <p:cNvPr id="48157" name="직사각형 19"/>
            <p:cNvSpPr>
              <a:spLocks noChangeArrowheads="1"/>
            </p:cNvSpPr>
            <p:nvPr/>
          </p:nvSpPr>
          <p:spPr bwMode="auto">
            <a:xfrm>
              <a:off x="673767" y="1210507"/>
              <a:ext cx="3688237" cy="1781666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8158" name="TextBox 20"/>
            <p:cNvSpPr txBox="1">
              <a:spLocks noChangeArrowheads="1"/>
            </p:cNvSpPr>
            <p:nvPr/>
          </p:nvSpPr>
          <p:spPr bwMode="auto">
            <a:xfrm>
              <a:off x="1385439" y="3450185"/>
              <a:ext cx="2642887" cy="33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declaration &amp; definition</a:t>
              </a:r>
              <a:endParaRPr kumimoji="1" lang="ko-KR" altLang="en-US" sz="1600" b="1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8159" name="직선 화살표 연결선 21"/>
            <p:cNvCxnSpPr>
              <a:cxnSpLocks noChangeShapeType="1"/>
              <a:stCxn id="48158" idx="0"/>
              <a:endCxn id="48157" idx="2"/>
            </p:cNvCxnSpPr>
            <p:nvPr/>
          </p:nvCxnSpPr>
          <p:spPr bwMode="auto">
            <a:xfrm flipH="1" flipV="1">
              <a:off x="2517886" y="2992173"/>
              <a:ext cx="188997" cy="458012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34"/>
          <p:cNvGrpSpPr>
            <a:grpSpLocks/>
          </p:cNvGrpSpPr>
          <p:nvPr/>
        </p:nvGrpSpPr>
        <p:grpSpPr bwMode="auto">
          <a:xfrm>
            <a:off x="4684713" y="2833688"/>
            <a:ext cx="3095625" cy="428625"/>
            <a:chOff x="673768" y="1107309"/>
            <a:chExt cx="3095893" cy="428019"/>
          </a:xfrm>
        </p:grpSpPr>
        <p:sp>
          <p:nvSpPr>
            <p:cNvPr id="48154" name="직사각형 35"/>
            <p:cNvSpPr>
              <a:spLocks noChangeArrowheads="1"/>
            </p:cNvSpPr>
            <p:nvPr/>
          </p:nvSpPr>
          <p:spPr bwMode="auto">
            <a:xfrm>
              <a:off x="673768" y="1210507"/>
              <a:ext cx="1545996" cy="324821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8155" name="TextBox 38"/>
            <p:cNvSpPr txBox="1">
              <a:spLocks noChangeArrowheads="1"/>
            </p:cNvSpPr>
            <p:nvPr/>
          </p:nvSpPr>
          <p:spPr bwMode="auto">
            <a:xfrm>
              <a:off x="2520559" y="1107309"/>
              <a:ext cx="1249102" cy="33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declaration</a:t>
              </a:r>
              <a:endParaRPr kumimoji="1" lang="ko-KR" altLang="en-US" sz="1600" b="1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8156" name="직선 화살표 연결선 41"/>
            <p:cNvCxnSpPr>
              <a:cxnSpLocks noChangeShapeType="1"/>
              <a:stCxn id="48155" idx="1"/>
              <a:endCxn id="48154" idx="3"/>
            </p:cNvCxnSpPr>
            <p:nvPr/>
          </p:nvCxnSpPr>
          <p:spPr bwMode="auto">
            <a:xfrm flipH="1">
              <a:off x="2219764" y="1276347"/>
              <a:ext cx="300795" cy="9657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그룹 52"/>
          <p:cNvGrpSpPr>
            <a:grpSpLocks/>
          </p:cNvGrpSpPr>
          <p:nvPr/>
        </p:nvGrpSpPr>
        <p:grpSpPr bwMode="auto">
          <a:xfrm>
            <a:off x="4489450" y="2997200"/>
            <a:ext cx="4460875" cy="2706688"/>
            <a:chOff x="673767" y="450606"/>
            <a:chExt cx="4461210" cy="2706133"/>
          </a:xfrm>
        </p:grpSpPr>
        <p:sp>
          <p:nvSpPr>
            <p:cNvPr id="48151" name="직사각형 53"/>
            <p:cNvSpPr>
              <a:spLocks noChangeArrowheads="1"/>
            </p:cNvSpPr>
            <p:nvPr/>
          </p:nvSpPr>
          <p:spPr bwMode="auto">
            <a:xfrm>
              <a:off x="673767" y="1210507"/>
              <a:ext cx="3656029" cy="19462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8152" name="TextBox 54"/>
            <p:cNvSpPr txBox="1">
              <a:spLocks noChangeArrowheads="1"/>
            </p:cNvSpPr>
            <p:nvPr/>
          </p:nvSpPr>
          <p:spPr bwMode="auto">
            <a:xfrm>
              <a:off x="2716951" y="450606"/>
              <a:ext cx="2418026" cy="58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definition : </a:t>
              </a:r>
              <a:br>
                <a:rPr kumimoji="1" lang="en-US" altLang="ko-KR" sz="1600" b="1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</a:br>
              <a:r>
                <a:rPr kumimoji="1" lang="en-US" altLang="ko-KR" sz="1600" b="1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always after declaration</a:t>
              </a:r>
              <a:endParaRPr kumimoji="1" lang="ko-KR" altLang="en-US" sz="1600" b="1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8153" name="직선 화살표 연결선 55"/>
            <p:cNvCxnSpPr>
              <a:cxnSpLocks noChangeShapeType="1"/>
              <a:stCxn id="48152" idx="1"/>
              <a:endCxn id="48151" idx="0"/>
            </p:cNvCxnSpPr>
            <p:nvPr/>
          </p:nvCxnSpPr>
          <p:spPr bwMode="auto">
            <a:xfrm flipH="1">
              <a:off x="2501781" y="742872"/>
              <a:ext cx="215170" cy="46763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그룹 68"/>
          <p:cNvGrpSpPr>
            <a:grpSpLocks/>
          </p:cNvGrpSpPr>
          <p:nvPr/>
        </p:nvGrpSpPr>
        <p:grpSpPr bwMode="auto">
          <a:xfrm>
            <a:off x="1979613" y="1149350"/>
            <a:ext cx="6970712" cy="4968875"/>
            <a:chOff x="1979670" y="1150071"/>
            <a:chExt cx="6970267" cy="4967930"/>
          </a:xfrm>
        </p:grpSpPr>
        <p:sp>
          <p:nvSpPr>
            <p:cNvPr id="48149" name="직사각형 66"/>
            <p:cNvSpPr>
              <a:spLocks noChangeArrowheads="1"/>
            </p:cNvSpPr>
            <p:nvPr/>
          </p:nvSpPr>
          <p:spPr bwMode="auto">
            <a:xfrm>
              <a:off x="4289193" y="1150071"/>
              <a:ext cx="4660744" cy="49679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8150" name="TextBox 67"/>
            <p:cNvSpPr txBox="1">
              <a:spLocks noChangeArrowheads="1"/>
            </p:cNvSpPr>
            <p:nvPr/>
          </p:nvSpPr>
          <p:spPr bwMode="auto">
            <a:xfrm>
              <a:off x="1979670" y="1155674"/>
              <a:ext cx="22907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latin typeface="Times New Roman" charset="0"/>
                  <a:ea typeface="굴림" charset="-127"/>
                </a:rPr>
                <a:t>whole code in same file </a:t>
              </a:r>
              <a:br>
                <a:rPr kumimoji="1" lang="en-US" altLang="ko-KR" sz="1600" b="1">
                  <a:latin typeface="Times New Roman" charset="0"/>
                  <a:ea typeface="굴림" charset="-127"/>
                </a:rPr>
              </a:br>
              <a:r>
                <a:rPr kumimoji="1" lang="en-US" altLang="ko-KR" sz="1600" b="1">
                  <a:latin typeface="Times New Roman" charset="0"/>
                  <a:ea typeface="굴림" charset="-127"/>
                </a:rPr>
                <a:t>ex) “record.cpp”</a:t>
              </a:r>
              <a:endParaRPr kumimoji="1" lang="ko-KR" altLang="en-US" sz="1600" b="1">
                <a:latin typeface="Times New Roman" charset="0"/>
                <a:ea typeface="굴림" charset="-127"/>
              </a:endParaRPr>
            </a:p>
          </p:txBody>
        </p:sp>
      </p:grpSp>
      <p:grpSp>
        <p:nvGrpSpPr>
          <p:cNvPr id="7" name="그룹 75"/>
          <p:cNvGrpSpPr>
            <a:grpSpLocks/>
          </p:cNvGrpSpPr>
          <p:nvPr/>
        </p:nvGrpSpPr>
        <p:grpSpPr bwMode="auto">
          <a:xfrm>
            <a:off x="4349750" y="1447800"/>
            <a:ext cx="4486275" cy="2143125"/>
            <a:chOff x="4350276" y="1448062"/>
            <a:chExt cx="4486537" cy="2143550"/>
          </a:xfrm>
        </p:grpSpPr>
        <p:sp>
          <p:nvSpPr>
            <p:cNvPr id="48147" name="직사각형 71"/>
            <p:cNvSpPr>
              <a:spLocks noChangeArrowheads="1"/>
            </p:cNvSpPr>
            <p:nvPr/>
          </p:nvSpPr>
          <p:spPr bwMode="auto">
            <a:xfrm>
              <a:off x="4350276" y="1448062"/>
              <a:ext cx="4486537" cy="21435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8148" name="TextBox 72"/>
            <p:cNvSpPr txBox="1">
              <a:spLocks noChangeArrowheads="1"/>
            </p:cNvSpPr>
            <p:nvPr/>
          </p:nvSpPr>
          <p:spPr bwMode="auto">
            <a:xfrm>
              <a:off x="6631722" y="2972364"/>
              <a:ext cx="2205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 “record.h”</a:t>
              </a:r>
              <a:endParaRPr kumimoji="1" lang="ko-KR" altLang="en-US" sz="1600" b="1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</p:grpSp>
      <p:grpSp>
        <p:nvGrpSpPr>
          <p:cNvPr id="8" name="그룹 76"/>
          <p:cNvGrpSpPr>
            <a:grpSpLocks/>
          </p:cNvGrpSpPr>
          <p:nvPr/>
        </p:nvGrpSpPr>
        <p:grpSpPr bwMode="auto">
          <a:xfrm>
            <a:off x="4343400" y="3657600"/>
            <a:ext cx="4486275" cy="2143125"/>
            <a:chOff x="4350276" y="3646750"/>
            <a:chExt cx="4486537" cy="2143550"/>
          </a:xfrm>
        </p:grpSpPr>
        <p:sp>
          <p:nvSpPr>
            <p:cNvPr id="48145" name="직사각형 73"/>
            <p:cNvSpPr>
              <a:spLocks noChangeArrowheads="1"/>
            </p:cNvSpPr>
            <p:nvPr/>
          </p:nvSpPr>
          <p:spPr bwMode="auto">
            <a:xfrm>
              <a:off x="4350276" y="3646750"/>
              <a:ext cx="4486537" cy="21435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8146" name="TextBox 74"/>
            <p:cNvSpPr txBox="1">
              <a:spLocks noChangeArrowheads="1"/>
            </p:cNvSpPr>
            <p:nvPr/>
          </p:nvSpPr>
          <p:spPr bwMode="auto">
            <a:xfrm>
              <a:off x="6631722" y="3646750"/>
              <a:ext cx="2205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 “record.cpp”</a:t>
              </a:r>
              <a:endParaRPr kumimoji="1" lang="ko-KR" altLang="en-US" sz="1600" b="1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</p:grpSp>
      <p:sp>
        <p:nvSpPr>
          <p:cNvPr id="26636" name="TextBox 77"/>
          <p:cNvSpPr txBox="1">
            <a:spLocks noChangeArrowheads="1"/>
          </p:cNvSpPr>
          <p:nvPr/>
        </p:nvSpPr>
        <p:spPr bwMode="auto">
          <a:xfrm>
            <a:off x="4483100" y="5791200"/>
            <a:ext cx="431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r" eaLnBrk="1" latinLnBrk="0" hangingPunct="1">
              <a:spcBef>
                <a:spcPct val="50000"/>
              </a:spcBef>
            </a:pP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</a:rPr>
              <a:t>  don’t miss #include  “record.h” in “record.cpp”</a:t>
            </a:r>
            <a:endParaRPr kumimoji="1" lang="ko-KR" altLang="en-US" sz="1600">
              <a:solidFill>
                <a:srgbClr val="FF0000"/>
              </a:solidFill>
              <a:latin typeface="Times New Roman" charset="0"/>
              <a:ea typeface="굴림" charset="-127"/>
            </a:endParaRPr>
          </a:p>
        </p:txBody>
      </p:sp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155575" y="1436688"/>
          <a:ext cx="8583613" cy="438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3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6" marR="91436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name[MAX];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double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record::print(void)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name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endl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“course1 = ” &lt;&lt; course1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&lt;&lt; “, course2 = ” &lt;&lt; course2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endl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“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”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endl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6" marR="91436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1059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Member Variables &amp; Functions 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68288" y="1219200"/>
          <a:ext cx="8583612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097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#define MAX 10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name[MAX];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double avg;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cout &lt;&lt; name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cout &lt;&lt; “course1 = ” &lt;&lt; course1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    &lt;&lt; “, course2 = ” &lt;&lt; course2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cout &lt;&lt; “avg = ” &lt;&lt; avg &lt;&lt; endl;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</a:txBody>
                  <a:tcPr marL="91436" marR="91436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6" marR="91436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9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6" marR="91436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그룹 45"/>
          <p:cNvGrpSpPr>
            <a:grpSpLocks/>
          </p:cNvGrpSpPr>
          <p:nvPr/>
        </p:nvGrpSpPr>
        <p:grpSpPr bwMode="auto">
          <a:xfrm>
            <a:off x="2362200" y="1835150"/>
            <a:ext cx="6672263" cy="1408113"/>
            <a:chOff x="-1709958" y="1349339"/>
            <a:chExt cx="6671928" cy="1407976"/>
          </a:xfrm>
        </p:grpSpPr>
        <p:sp>
          <p:nvSpPr>
            <p:cNvPr id="49176" name="직사각형 46"/>
            <p:cNvSpPr>
              <a:spLocks noChangeArrowheads="1"/>
            </p:cNvSpPr>
            <p:nvPr/>
          </p:nvSpPr>
          <p:spPr bwMode="auto">
            <a:xfrm>
              <a:off x="673767" y="1349339"/>
              <a:ext cx="4288203" cy="14079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9177" name="TextBox 47"/>
            <p:cNvSpPr txBox="1">
              <a:spLocks noChangeArrowheads="1"/>
            </p:cNvSpPr>
            <p:nvPr/>
          </p:nvSpPr>
          <p:spPr bwMode="auto">
            <a:xfrm>
              <a:off x="-1709958" y="1637828"/>
              <a:ext cx="201118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  <a:t>always must reference</a:t>
              </a:r>
              <a:b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</a:br>
              <a: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  <a:t>member variables</a:t>
              </a:r>
              <a:b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</a:br>
              <a: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</a:rPr>
                <a:t>with instance name</a:t>
              </a:r>
            </a:p>
          </p:txBody>
        </p:sp>
        <p:cxnSp>
          <p:nvCxnSpPr>
            <p:cNvPr id="49178" name="직선 화살표 연결선 48"/>
            <p:cNvCxnSpPr>
              <a:cxnSpLocks noChangeShapeType="1"/>
              <a:stCxn id="49177" idx="3"/>
              <a:endCxn id="49176" idx="1"/>
            </p:cNvCxnSpPr>
            <p:nvPr/>
          </p:nvCxnSpPr>
          <p:spPr bwMode="auto">
            <a:xfrm>
              <a:off x="301225" y="2053327"/>
              <a:ext cx="372542" cy="15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52"/>
          <p:cNvGrpSpPr>
            <a:grpSpLocks/>
          </p:cNvGrpSpPr>
          <p:nvPr/>
        </p:nvGrpSpPr>
        <p:grpSpPr bwMode="auto">
          <a:xfrm>
            <a:off x="1720850" y="4152900"/>
            <a:ext cx="2311400" cy="1458913"/>
            <a:chOff x="1563854" y="4128940"/>
            <a:chExt cx="2311761" cy="1459541"/>
          </a:xfrm>
        </p:grpSpPr>
        <p:sp>
          <p:nvSpPr>
            <p:cNvPr id="29" name="직사각형 28"/>
            <p:cNvSpPr/>
            <p:nvPr/>
          </p:nvSpPr>
          <p:spPr bwMode="auto">
            <a:xfrm>
              <a:off x="3119847" y="4775331"/>
              <a:ext cx="698609" cy="301755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3177006" y="4435460"/>
              <a:ext cx="698609" cy="301755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1563854" y="4128940"/>
              <a:ext cx="557300" cy="301755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2776893" y="5286726"/>
              <a:ext cx="392174" cy="301755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그룹 18"/>
          <p:cNvGrpSpPr>
            <a:grpSpLocks/>
          </p:cNvGrpSpPr>
          <p:nvPr/>
        </p:nvGrpSpPr>
        <p:grpSpPr bwMode="auto">
          <a:xfrm>
            <a:off x="344488" y="3900488"/>
            <a:ext cx="8189912" cy="2119312"/>
            <a:chOff x="115616" y="3846136"/>
            <a:chExt cx="8189398" cy="2120220"/>
          </a:xfrm>
        </p:grpSpPr>
        <p:grpSp>
          <p:nvGrpSpPr>
            <p:cNvPr id="49167" name="그룹 35"/>
            <p:cNvGrpSpPr>
              <a:grpSpLocks/>
            </p:cNvGrpSpPr>
            <p:nvPr/>
          </p:nvGrpSpPr>
          <p:grpSpPr bwMode="auto">
            <a:xfrm>
              <a:off x="115616" y="3846136"/>
              <a:ext cx="4258420" cy="2120220"/>
              <a:chOff x="103584" y="1314204"/>
              <a:chExt cx="4258420" cy="2120220"/>
            </a:xfrm>
          </p:grpSpPr>
          <p:sp>
            <p:nvSpPr>
              <p:cNvPr id="49170" name="직사각형 36"/>
              <p:cNvSpPr>
                <a:spLocks noChangeArrowheads="1"/>
              </p:cNvSpPr>
              <p:nvPr/>
            </p:nvSpPr>
            <p:spPr bwMode="auto">
              <a:xfrm>
                <a:off x="103584" y="1314204"/>
                <a:ext cx="4258420" cy="204478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latinLnBrk="0">
                  <a:spcBef>
                    <a:spcPct val="50000"/>
                  </a:spcBef>
                  <a:buFontTx/>
                  <a:buNone/>
                </a:pPr>
                <a:endParaRPr lang="ko-KR" altLang="en-US" sz="2400">
                  <a:latin typeface="Times New Roman" charset="0"/>
                </a:endParaRPr>
              </a:p>
            </p:txBody>
          </p:sp>
          <p:sp>
            <p:nvSpPr>
              <p:cNvPr id="49171" name="TextBox 37"/>
              <p:cNvSpPr txBox="1">
                <a:spLocks noChangeArrowheads="1"/>
              </p:cNvSpPr>
              <p:nvPr/>
            </p:nvSpPr>
            <p:spPr bwMode="auto">
              <a:xfrm>
                <a:off x="2558922" y="3095870"/>
                <a:ext cx="180308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1600">
                    <a:solidFill>
                      <a:srgbClr val="0070C0"/>
                    </a:solidFill>
                    <a:latin typeface="Times New Roman" charset="0"/>
                    <a:ea typeface="굴림" charset="-127"/>
                  </a:rPr>
                  <a:t>member function</a:t>
                </a:r>
                <a:endParaRPr kumimoji="1" lang="ko-KR" altLang="en-US" sz="1600">
                  <a:solidFill>
                    <a:srgbClr val="0070C0"/>
                  </a:solidFill>
                  <a:latin typeface="Times New Roman" charset="0"/>
                  <a:ea typeface="굴림" charset="-127"/>
                </a:endParaRPr>
              </a:p>
            </p:txBody>
          </p:sp>
        </p:grpSp>
        <p:sp>
          <p:nvSpPr>
            <p:cNvPr id="49168" name="TextBox 39"/>
            <p:cNvSpPr txBox="1">
              <a:spLocks noChangeArrowheads="1"/>
            </p:cNvSpPr>
            <p:nvPr/>
          </p:nvSpPr>
          <p:spPr bwMode="auto">
            <a:xfrm>
              <a:off x="5494124" y="4321470"/>
              <a:ext cx="281089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can reference member variables </a:t>
              </a:r>
              <a:br>
                <a:rPr kumimoji="1" lang="en-US" altLang="ko-KR" sz="160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</a:br>
              <a:r>
                <a:rPr kumimoji="1" lang="en-US" altLang="ko-KR" sz="160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without class name </a:t>
              </a:r>
              <a:br>
                <a:rPr kumimoji="1" lang="en-US" altLang="ko-KR" sz="160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</a:br>
              <a:r>
                <a:rPr kumimoji="1" lang="en-US" altLang="ko-KR" sz="160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inside member functions</a:t>
              </a:r>
              <a:endParaRPr kumimoji="1" lang="ko-KR" altLang="en-US" sz="1600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49169" name="직선 화살표 연결선 40"/>
            <p:cNvCxnSpPr>
              <a:cxnSpLocks noChangeShapeType="1"/>
              <a:stCxn id="49168" idx="1"/>
              <a:endCxn id="49170" idx="3"/>
            </p:cNvCxnSpPr>
            <p:nvPr/>
          </p:nvCxnSpPr>
          <p:spPr bwMode="auto">
            <a:xfrm flipH="1">
              <a:off x="4374036" y="4736969"/>
              <a:ext cx="1120088" cy="131558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420688" y="1222375"/>
          <a:ext cx="8583612" cy="533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142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6" marR="9143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myrecord.name = “KIM JH”;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myrecord.course1 = 100;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myrecord.course2 = 90;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sum = myrecord.course1 +   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           myrecord.course2;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myrecord.avg = ((double) sum) / 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myrecord.print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6" marR="9143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3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6" marR="91436" marT="45722" marB="4572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00149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Encapsulation</a:t>
            </a:r>
            <a:endParaRPr lang="ko-KR" altLang="en-US" dirty="0"/>
          </a:p>
        </p:txBody>
      </p:sp>
      <p:sp>
        <p:nvSpPr>
          <p:cNvPr id="1229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Encapsulation conceals the functional details defined in a class from external world (clients).  </a:t>
            </a:r>
          </a:p>
          <a:p>
            <a:pPr lvl="1"/>
            <a:r>
              <a:rPr lang="en-US" altLang="ko-KR" sz="2400" dirty="0"/>
              <a:t>Information hiding</a:t>
            </a:r>
          </a:p>
          <a:p>
            <a:pPr lvl="2"/>
            <a:r>
              <a:rPr lang="en-US" altLang="ko-KR" sz="2000" dirty="0"/>
              <a:t>By limiting access to member variables/functions from outside</a:t>
            </a:r>
          </a:p>
          <a:p>
            <a:pPr lvl="1"/>
            <a:r>
              <a:rPr lang="en-US" altLang="ko-KR" sz="2400" dirty="0"/>
              <a:t>Operation through interface</a:t>
            </a:r>
          </a:p>
          <a:p>
            <a:pPr lvl="2"/>
            <a:r>
              <a:rPr lang="en-US" altLang="ko-KR" sz="2000" dirty="0"/>
              <a:t>Allows access to member variables through interface</a:t>
            </a:r>
          </a:p>
          <a:p>
            <a:pPr lvl="1"/>
            <a:r>
              <a:rPr lang="en-US" altLang="ko-KR" sz="2400" dirty="0"/>
              <a:t>Separation of </a:t>
            </a:r>
            <a:r>
              <a:rPr lang="en-US" altLang="ko-KR" sz="2400" dirty="0">
                <a:solidFill>
                  <a:srgbClr val="FF0000"/>
                </a:solidFill>
              </a:rPr>
              <a:t>interface from implementation</a:t>
            </a:r>
          </a:p>
          <a:p>
            <a:pPr lvl="2"/>
            <a:r>
              <a:rPr lang="en-US" altLang="ko-KR" sz="2000" dirty="0"/>
              <a:t>Similar to Stack data type and implementation (Lecture 11)</a:t>
            </a:r>
          </a:p>
          <a:p>
            <a:endParaRPr lang="ko-KR" altLang="en-US" sz="2800" dirty="0"/>
          </a:p>
        </p:txBody>
      </p:sp>
      <p:pic>
        <p:nvPicPr>
          <p:cNvPr id="12296" name="Picture 2" descr="C:\Documents and Settings\anonym0us\Local Settings\Temporary Internet Files\Content.IE5\IVC60JD9\MCj0237634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64063"/>
            <a:ext cx="1639888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8" name="Shape 6"/>
          <p:cNvCxnSpPr>
            <a:cxnSpLocks noChangeShapeType="1"/>
          </p:cNvCxnSpPr>
          <p:nvPr/>
        </p:nvCxnSpPr>
        <p:spPr bwMode="auto">
          <a:xfrm rot="10800000">
            <a:off x="3509963" y="5967413"/>
            <a:ext cx="735012" cy="53181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CC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4198938" y="6135688"/>
            <a:ext cx="2586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clients (users) only 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know interface.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cxnSp>
        <p:nvCxnSpPr>
          <p:cNvPr id="12300" name="Shape 6"/>
          <p:cNvCxnSpPr>
            <a:cxnSpLocks noChangeShapeType="1"/>
          </p:cNvCxnSpPr>
          <p:nvPr/>
        </p:nvCxnSpPr>
        <p:spPr bwMode="auto">
          <a:xfrm rot="10800000" flipV="1">
            <a:off x="3424238" y="4994275"/>
            <a:ext cx="774700" cy="41433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CC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1" name="TextBox 12"/>
          <p:cNvSpPr txBox="1">
            <a:spLocks noChangeArrowheads="1"/>
          </p:cNvSpPr>
          <p:nvPr/>
        </p:nvSpPr>
        <p:spPr bwMode="auto">
          <a:xfrm>
            <a:off x="4186238" y="4743450"/>
            <a:ext cx="178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no necessity for </a:t>
            </a:r>
            <a:br>
              <a:rPr kumimoji="1" lang="en-US" altLang="ko-KR" sz="1800">
                <a:latin typeface="Times New Roman" charset="0"/>
                <a:ea typeface="굴림" charset="-127"/>
              </a:rPr>
            </a:br>
            <a:r>
              <a:rPr kumimoji="1" lang="en-US" altLang="ko-KR" sz="1800">
                <a:latin typeface="Times New Roman" charset="0"/>
                <a:ea typeface="굴림" charset="-127"/>
              </a:rPr>
              <a:t>knowing inside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6621463" y="5427663"/>
            <a:ext cx="195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800" b="1">
                <a:solidFill>
                  <a:srgbClr val="FF0000"/>
                </a:solidFill>
                <a:latin typeface="Times New Roman" charset="0"/>
                <a:ea typeface="굴림" charset="-127"/>
              </a:rPr>
              <a:t>encapsulation</a:t>
            </a:r>
            <a:endParaRPr kumimoji="1" lang="ko-KR" altLang="en-US" sz="1800" b="1" dirty="0">
              <a:solidFill>
                <a:srgbClr val="FF0000"/>
              </a:solidFill>
              <a:latin typeface="Times New Roman" charset="0"/>
              <a:ea typeface="굴림" charset="-127"/>
            </a:endParaRPr>
          </a:p>
        </p:txBody>
      </p:sp>
      <p:cxnSp>
        <p:nvCxnSpPr>
          <p:cNvPr id="15" name="직선 화살표 연결선 14"/>
          <p:cNvCxnSpPr>
            <a:cxnSpLocks noChangeShapeType="1"/>
          </p:cNvCxnSpPr>
          <p:nvPr/>
        </p:nvCxnSpPr>
        <p:spPr bwMode="auto">
          <a:xfrm>
            <a:off x="5788025" y="5043488"/>
            <a:ext cx="765175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직선 화살표 연결선 16"/>
          <p:cNvCxnSpPr>
            <a:cxnSpLocks noChangeShapeType="1"/>
          </p:cNvCxnSpPr>
          <p:nvPr/>
        </p:nvCxnSpPr>
        <p:spPr bwMode="auto">
          <a:xfrm flipV="1">
            <a:off x="6092825" y="5795963"/>
            <a:ext cx="460375" cy="679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6621463" y="5427663"/>
            <a:ext cx="1520825" cy="368300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endParaRPr lang="ko-KR" altLang="en-US" sz="2400">
              <a:latin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01555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1" grpId="0"/>
      <p:bldP spid="12295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 New Roman" charset="0"/>
                <a:ea typeface="맑은 고딕" charset="-127"/>
              </a:rPr>
              <a:t>Encapsulation in</a:t>
            </a:r>
            <a:r>
              <a:rPr lang="ko-KR" altLang="en-US">
                <a:latin typeface="Times New Roman" charset="0"/>
                <a:ea typeface="맑은 고딕" charset="-127"/>
              </a:rPr>
              <a:t> </a:t>
            </a:r>
            <a:r>
              <a:rPr lang="en-US" altLang="ko-KR">
                <a:latin typeface="Times New Roman" charset="0"/>
                <a:ea typeface="맑은 고딕" charset="-127"/>
              </a:rPr>
              <a:t>C++</a:t>
            </a:r>
            <a:endParaRPr lang="ko-KR" altLang="en-US">
              <a:latin typeface="Times New Roman" charset="0"/>
              <a:ea typeface="맑은 고딕" charset="-127"/>
            </a:endParaRPr>
          </a:p>
        </p:txBody>
      </p:sp>
      <p:grpSp>
        <p:nvGrpSpPr>
          <p:cNvPr id="2" name="그룹 23"/>
          <p:cNvGrpSpPr>
            <a:grpSpLocks/>
          </p:cNvGrpSpPr>
          <p:nvPr/>
        </p:nvGrpSpPr>
        <p:grpSpPr bwMode="auto">
          <a:xfrm>
            <a:off x="2978150" y="1501775"/>
            <a:ext cx="1947863" cy="4370388"/>
            <a:chOff x="685800" y="1047997"/>
            <a:chExt cx="1947801" cy="4370404"/>
          </a:xfrm>
        </p:grpSpPr>
        <p:sp>
          <p:nvSpPr>
            <p:cNvPr id="16401" name="직사각형 24"/>
            <p:cNvSpPr>
              <a:spLocks noChangeArrowheads="1"/>
            </p:cNvSpPr>
            <p:nvPr/>
          </p:nvSpPr>
          <p:spPr bwMode="auto">
            <a:xfrm>
              <a:off x="685800" y="1725104"/>
              <a:ext cx="1947801" cy="369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dirty="0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class </a:t>
              </a:r>
              <a:r>
                <a:rPr lang="en-US" altLang="ko-KR" sz="1800" dirty="0" err="1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class_name</a:t>
              </a:r>
              <a:r>
                <a:rPr lang="en-US" altLang="ko-KR" sz="1800" dirty="0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 {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dirty="0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public: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dirty="0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    </a:t>
              </a:r>
              <a:r>
                <a:rPr lang="en-US" altLang="ko-KR" sz="1800" dirty="0" err="1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int</a:t>
              </a:r>
              <a:r>
                <a:rPr lang="en-US" altLang="ko-KR" sz="1800" dirty="0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 a, b, c;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dirty="0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   …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dirty="0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    void print(void);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dirty="0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   …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dirty="0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private: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dirty="0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   …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dirty="0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protected: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dirty="0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   …</a:t>
              </a:r>
            </a:p>
            <a:p>
              <a:pPr algn="l" latinLnBrk="0">
                <a:buClr>
                  <a:srgbClr val="F8F8F8"/>
                </a:buClr>
                <a:buSzPct val="75000"/>
                <a:buFontTx/>
                <a:buNone/>
              </a:pPr>
              <a:r>
                <a:rPr lang="en-US" altLang="ko-KR" sz="1800" dirty="0">
                  <a:solidFill>
                    <a:srgbClr val="002060"/>
                  </a:solidFill>
                  <a:latin typeface="Times New Roman" charset="0"/>
                  <a:cs typeface="Times New Roman" charset="0"/>
                </a:rPr>
                <a:t>} ;</a:t>
              </a:r>
            </a:p>
          </p:txBody>
        </p:sp>
        <p:sp>
          <p:nvSpPr>
            <p:cNvPr id="16402" name="직사각형 25"/>
            <p:cNvSpPr>
              <a:spLocks noChangeArrowheads="1"/>
            </p:cNvSpPr>
            <p:nvPr/>
          </p:nvSpPr>
          <p:spPr bwMode="auto">
            <a:xfrm>
              <a:off x="685800" y="1047997"/>
              <a:ext cx="13083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ctr" latinLnBrk="0">
                <a:spcBef>
                  <a:spcPct val="50000"/>
                </a:spcBef>
                <a:buFontTx/>
                <a:buNone/>
              </a:pPr>
              <a:r>
                <a:rPr lang="en-US" altLang="ko-KR" sz="2400">
                  <a:latin typeface="Times New Roman" charset="0"/>
                </a:rPr>
                <a:t>Class in C++</a:t>
              </a:r>
              <a:endParaRPr lang="ko-KR" altLang="en-US" sz="2400">
                <a:latin typeface="Times New Roman" charset="0"/>
              </a:endParaRPr>
            </a:p>
          </p:txBody>
        </p:sp>
      </p:grp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144463" y="2609850"/>
            <a:ext cx="3875087" cy="2563813"/>
            <a:chOff x="-2168798" y="1213123"/>
            <a:chExt cx="3875545" cy="2563608"/>
          </a:xfrm>
        </p:grpSpPr>
        <p:sp>
          <p:nvSpPr>
            <p:cNvPr id="16394" name="직사각형 12"/>
            <p:cNvSpPr>
              <a:spLocks noChangeArrowheads="1"/>
            </p:cNvSpPr>
            <p:nvPr/>
          </p:nvSpPr>
          <p:spPr bwMode="auto">
            <a:xfrm>
              <a:off x="733592" y="1213123"/>
              <a:ext cx="803008" cy="298863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16395" name="TextBox 8"/>
            <p:cNvSpPr txBox="1">
              <a:spLocks noChangeArrowheads="1"/>
            </p:cNvSpPr>
            <p:nvPr/>
          </p:nvSpPr>
          <p:spPr bwMode="auto">
            <a:xfrm>
              <a:off x="-2168798" y="2271495"/>
              <a:ext cx="2240110" cy="36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80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Access specifier</a:t>
              </a:r>
              <a:endParaRPr kumimoji="1" lang="ko-KR" altLang="en-US" sz="1800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6396" name="직선 화살표 연결선 14"/>
            <p:cNvCxnSpPr>
              <a:cxnSpLocks noChangeShapeType="1"/>
              <a:stCxn id="16395" idx="3"/>
              <a:endCxn id="16394" idx="1"/>
            </p:cNvCxnSpPr>
            <p:nvPr/>
          </p:nvCxnSpPr>
          <p:spPr bwMode="auto">
            <a:xfrm flipV="1">
              <a:off x="71312" y="1463635"/>
              <a:ext cx="602456" cy="992543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7" name="직사각형 21"/>
            <p:cNvSpPr>
              <a:spLocks noChangeArrowheads="1"/>
            </p:cNvSpPr>
            <p:nvPr/>
          </p:nvSpPr>
          <p:spPr bwMode="auto">
            <a:xfrm>
              <a:off x="681789" y="2778540"/>
              <a:ext cx="803008" cy="298863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16398" name="직사각형 22"/>
            <p:cNvSpPr>
              <a:spLocks noChangeArrowheads="1"/>
            </p:cNvSpPr>
            <p:nvPr/>
          </p:nvSpPr>
          <p:spPr bwMode="auto">
            <a:xfrm>
              <a:off x="689876" y="3477868"/>
              <a:ext cx="1016871" cy="298863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cxnSp>
          <p:nvCxnSpPr>
            <p:cNvPr id="16399" name="직선 화살표 연결선 26"/>
            <p:cNvCxnSpPr>
              <a:cxnSpLocks noChangeShapeType="1"/>
              <a:stCxn id="16395" idx="3"/>
              <a:endCxn id="16397" idx="1"/>
            </p:cNvCxnSpPr>
            <p:nvPr/>
          </p:nvCxnSpPr>
          <p:spPr bwMode="auto">
            <a:xfrm>
              <a:off x="71312" y="2456179"/>
              <a:ext cx="610477" cy="471793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0" name="직선 화살표 연결선 27"/>
            <p:cNvCxnSpPr>
              <a:cxnSpLocks noChangeShapeType="1"/>
              <a:stCxn id="16395" idx="3"/>
              <a:endCxn id="16398" idx="1"/>
            </p:cNvCxnSpPr>
            <p:nvPr/>
          </p:nvCxnSpPr>
          <p:spPr bwMode="auto">
            <a:xfrm>
              <a:off x="71312" y="2456179"/>
              <a:ext cx="610476" cy="1061497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오른쪽 중괄호 29"/>
          <p:cNvSpPr>
            <a:spLocks/>
          </p:cNvSpPr>
          <p:nvPr/>
        </p:nvSpPr>
        <p:spPr bwMode="auto">
          <a:xfrm>
            <a:off x="4800600" y="2654300"/>
            <a:ext cx="452438" cy="1103313"/>
          </a:xfrm>
          <a:prstGeom prst="rightBrace">
            <a:avLst>
              <a:gd name="adj1" fmla="val 833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endParaRPr lang="ko-KR" altLang="en-US" sz="2400">
              <a:latin typeface="Times New Roman" charset="0"/>
            </a:endParaRPr>
          </a:p>
        </p:txBody>
      </p:sp>
      <p:sp>
        <p:nvSpPr>
          <p:cNvPr id="21" name="오른쪽 중괄호 30"/>
          <p:cNvSpPr>
            <a:spLocks/>
          </p:cNvSpPr>
          <p:nvPr/>
        </p:nvSpPr>
        <p:spPr bwMode="auto">
          <a:xfrm>
            <a:off x="4721225" y="3987800"/>
            <a:ext cx="452438" cy="1103313"/>
          </a:xfrm>
          <a:prstGeom prst="rightBrace">
            <a:avLst>
              <a:gd name="adj1" fmla="val 833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endParaRPr lang="ko-KR" altLang="en-US" sz="2400">
              <a:latin typeface="Times New Roman" charset="0"/>
            </a:endParaRPr>
          </a:p>
        </p:txBody>
      </p: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5248275" y="437832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Encapsulation: hide inside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23" name="TextBox 32"/>
          <p:cNvSpPr txBox="1">
            <a:spLocks noChangeArrowheads="1"/>
          </p:cNvSpPr>
          <p:nvPr/>
        </p:nvSpPr>
        <p:spPr bwMode="auto">
          <a:xfrm>
            <a:off x="5253038" y="3025775"/>
            <a:ext cx="2995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800">
                <a:latin typeface="Times New Roman" charset="0"/>
                <a:ea typeface="굴림" charset="-127"/>
              </a:rPr>
              <a:t>Interfaces : open outside </a:t>
            </a:r>
            <a:endParaRPr kumimoji="1" lang="ko-KR" altLang="en-US" sz="1800">
              <a:latin typeface="Times New Roman" charset="0"/>
              <a:ea typeface="굴림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DF39ED-FE8B-4F5F-9E13-4B2F11331710}" type="slidenum">
              <a:rPr lang="ko-KR" altLang="en-US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71833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644170"/>
            <a:ext cx="5376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Basic Features</a:t>
            </a:r>
          </a:p>
          <a:p>
            <a:r>
              <a:rPr lang="en-US" sz="4800" dirty="0"/>
              <a:t>(Mostly same as 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5700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C++ Data Types</a:t>
            </a:r>
            <a:endParaRPr lang="ko-KR" altLang="en-US" sz="3600" dirty="0"/>
          </a:p>
        </p:txBody>
      </p:sp>
      <p:grpSp>
        <p:nvGrpSpPr>
          <p:cNvPr id="40" name="그룹 39"/>
          <p:cNvGrpSpPr/>
          <p:nvPr/>
        </p:nvGrpSpPr>
        <p:grpSpPr>
          <a:xfrm>
            <a:off x="1419102" y="1828800"/>
            <a:ext cx="6305797" cy="3581400"/>
            <a:chOff x="1314203" y="2133600"/>
            <a:chExt cx="6305797" cy="3581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61" t="33351" r="16818" b="24727"/>
            <a:stretch/>
          </p:blipFill>
          <p:spPr bwMode="auto">
            <a:xfrm>
              <a:off x="1314203" y="2520537"/>
              <a:ext cx="6305797" cy="319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2819400" y="21336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C++ Data Type</a:t>
              </a:r>
              <a:endParaRPr lang="ko-KR" alt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4390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Fundamental Types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Basic data types</a:t>
            </a:r>
          </a:p>
          <a:p>
            <a:pPr lvl="1"/>
            <a:r>
              <a:rPr lang="en-US" altLang="ko-KR" sz="2400" dirty="0" err="1"/>
              <a:t>bool</a:t>
            </a:r>
            <a:r>
              <a:rPr lang="en-US" altLang="ko-KR" sz="2400" dirty="0"/>
              <a:t>	Boolean value, either true or false</a:t>
            </a:r>
          </a:p>
          <a:p>
            <a:pPr lvl="1"/>
            <a:r>
              <a:rPr lang="en-US" altLang="ko-KR" sz="2400" dirty="0"/>
              <a:t>char	Character</a:t>
            </a:r>
          </a:p>
          <a:p>
            <a:pPr lvl="1"/>
            <a:r>
              <a:rPr lang="en-US" altLang="ko-KR" sz="2400" dirty="0"/>
              <a:t>short 	Short integer</a:t>
            </a:r>
          </a:p>
          <a:p>
            <a:pPr lvl="1"/>
            <a:r>
              <a:rPr lang="en-US" altLang="ko-KR" sz="2400" dirty="0" err="1"/>
              <a:t>int</a:t>
            </a:r>
            <a:r>
              <a:rPr lang="en-US" altLang="ko-KR" sz="2400" dirty="0"/>
              <a:t> 	Integer</a:t>
            </a:r>
          </a:p>
          <a:p>
            <a:pPr lvl="1"/>
            <a:r>
              <a:rPr lang="en-US" altLang="ko-KR" sz="2400" dirty="0"/>
              <a:t>long	Long integer</a:t>
            </a:r>
          </a:p>
          <a:p>
            <a:pPr lvl="1"/>
            <a:r>
              <a:rPr lang="en-US" altLang="ko-KR" sz="2400" dirty="0"/>
              <a:t>float	Single-precision floating-point number</a:t>
            </a:r>
          </a:p>
          <a:p>
            <a:pPr lvl="1"/>
            <a:r>
              <a:rPr lang="en-US" altLang="ko-KR" sz="2400" dirty="0"/>
              <a:t>double 	Double-precision floating-point number </a:t>
            </a:r>
          </a:p>
          <a:p>
            <a:pPr lvl="1"/>
            <a:r>
              <a:rPr lang="en-US" altLang="ko-KR" sz="2400" dirty="0" err="1"/>
              <a:t>enum</a:t>
            </a:r>
            <a:r>
              <a:rPr lang="en-US" altLang="ko-KR" sz="2400" dirty="0"/>
              <a:t>	User-defined type, a set of discrete values</a:t>
            </a:r>
          </a:p>
          <a:p>
            <a:pPr lvl="1"/>
            <a:r>
              <a:rPr lang="en-US" altLang="ko-KR" sz="2400" dirty="0"/>
              <a:t>void	The absence of any type information</a:t>
            </a:r>
            <a:endParaRPr lang="ko-KR" alt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3062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Declaration of a Variable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We can provide a definition, or initial value</a:t>
            </a:r>
          </a:p>
          <a:p>
            <a:r>
              <a:rPr lang="en-US" altLang="ko-KR" sz="2800" dirty="0"/>
              <a:t> Without definition, initial value is zero</a:t>
            </a:r>
          </a:p>
          <a:p>
            <a:r>
              <a:rPr lang="en-US" altLang="ko-KR" sz="2800" dirty="0"/>
              <a:t> Variable names may consist of any combination of letters, digits, or the underscore (_) character, but the first character cannot be digit</a:t>
            </a:r>
          </a:p>
          <a:p>
            <a:r>
              <a:rPr lang="en-US" altLang="ko-KR" sz="2800" dirty="0"/>
              <a:t> ex)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2266950" y="4114800"/>
            <a:ext cx="4610100" cy="1828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short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 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n;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baseline="0" dirty="0" err="1">
                <a:solidFill>
                  <a:srgbClr val="000000"/>
                </a:solidFill>
              </a:rPr>
              <a:t>int</a:t>
            </a:r>
            <a:r>
              <a:rPr lang="en-US" altLang="ko-KR" sz="1400" baseline="0" dirty="0">
                <a:solidFill>
                  <a:srgbClr val="000000"/>
                </a:solidFill>
              </a:rPr>
              <a:t>      </a:t>
            </a:r>
            <a:r>
              <a:rPr lang="en-US" altLang="ko-KR" sz="1400" baseline="0" dirty="0" err="1">
                <a:solidFill>
                  <a:srgbClr val="000000"/>
                </a:solidFill>
              </a:rPr>
              <a:t>octalNu</a:t>
            </a:r>
            <a:r>
              <a:rPr lang="en-US" altLang="ko-KR" sz="1400" dirty="0" err="1">
                <a:solidFill>
                  <a:srgbClr val="000000"/>
                </a:solidFill>
              </a:rPr>
              <a:t>mber</a:t>
            </a:r>
            <a:r>
              <a:rPr lang="en-US" altLang="ko-KR" sz="1400" dirty="0">
                <a:solidFill>
                  <a:srgbClr val="000000"/>
                </a:solidFill>
              </a:rPr>
              <a:t> = 0400;</a:t>
            </a:r>
          </a:p>
          <a:p>
            <a:pPr algn="l">
              <a:lnSpc>
                <a:spcPct val="150000"/>
              </a:lnSpc>
            </a:pP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char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  </a:t>
            </a:r>
            <a:r>
              <a:rPr kumimoji="0" lang="en-US" altLang="ko-KR" sz="1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newline_character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= ‘</a:t>
            </a:r>
            <a:r>
              <a:rPr lang="ko-KR" altLang="en-US" sz="1400" dirty="0">
                <a:solidFill>
                  <a:srgbClr val="000000"/>
                </a:solidFill>
              </a:rPr>
              <a:t>＼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n’;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baseline="0" dirty="0">
                <a:solidFill>
                  <a:srgbClr val="000000"/>
                </a:solidFill>
              </a:rPr>
              <a:t>long</a:t>
            </a:r>
            <a:r>
              <a:rPr lang="en-US" altLang="ko-KR" sz="1400" baseline="0" dirty="0">
                <a:solidFill>
                  <a:srgbClr val="000000"/>
                </a:solidFill>
              </a:rPr>
              <a:t>   </a:t>
            </a:r>
            <a:r>
              <a:rPr lang="en-US" altLang="ko-KR" sz="1400" baseline="0" dirty="0" err="1">
                <a:solidFill>
                  <a:srgbClr val="000000"/>
                </a:solidFill>
              </a:rPr>
              <a:t>BIGnumber</a:t>
            </a:r>
            <a:r>
              <a:rPr lang="en-US" altLang="ko-KR" sz="1400" baseline="0" dirty="0">
                <a:solidFill>
                  <a:srgbClr val="000000"/>
                </a:solidFill>
              </a:rPr>
              <a:t> = 314159265L;</a:t>
            </a:r>
          </a:p>
          <a:p>
            <a:pPr algn="l">
              <a:lnSpc>
                <a:spcPct val="150000"/>
              </a:lnSpc>
            </a:pP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short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 _aSTRANGE__1234_variABlE_NaMe;</a:t>
            </a: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9899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Characters: char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Typically 8-bit</a:t>
            </a:r>
          </a:p>
          <a:p>
            <a:r>
              <a:rPr lang="en-US" altLang="ko-KR" sz="2800" dirty="0"/>
              <a:t> Literal</a:t>
            </a:r>
          </a:p>
          <a:p>
            <a:pPr lvl="1"/>
            <a:r>
              <a:rPr lang="en-US" altLang="ko-KR" sz="2400" dirty="0"/>
              <a:t>A constant value appearing in a program</a:t>
            </a:r>
          </a:p>
          <a:p>
            <a:pPr lvl="1"/>
            <a:r>
              <a:rPr lang="en-US" altLang="ko-KR" sz="2400" dirty="0"/>
              <a:t>Enclosed in single quotes</a:t>
            </a:r>
          </a:p>
          <a:p>
            <a:pPr lvl="1"/>
            <a:r>
              <a:rPr lang="en-US" altLang="ko-KR" sz="2400" dirty="0"/>
              <a:t>A backslash (</a:t>
            </a:r>
            <a:r>
              <a:rPr lang="ko-KR" altLang="en-US" sz="2400" b="1" dirty="0"/>
              <a:t>＼</a:t>
            </a:r>
            <a:r>
              <a:rPr lang="en-US" altLang="ko-KR" sz="2400" dirty="0"/>
              <a:t>) is used to specify a number of special character literals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2019300" y="4724400"/>
            <a:ext cx="5105400" cy="1447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1800" dirty="0"/>
              <a:t>‘</a:t>
            </a:r>
            <a:r>
              <a:rPr lang="ko-KR" altLang="en-US" sz="1800" dirty="0"/>
              <a:t>＼</a:t>
            </a:r>
            <a:r>
              <a:rPr lang="en-US" altLang="ko-KR" sz="1800" dirty="0"/>
              <a:t>n’	newline	 	‘</a:t>
            </a:r>
            <a:r>
              <a:rPr lang="ko-KR" altLang="en-US" sz="1800" dirty="0"/>
              <a:t>＼</a:t>
            </a:r>
            <a:r>
              <a:rPr lang="en-US" altLang="ko-KR" sz="1800" dirty="0"/>
              <a:t>t’	tab</a:t>
            </a:r>
          </a:p>
          <a:p>
            <a:pPr algn="l"/>
            <a:r>
              <a:rPr kumimoji="0" lang="en-US" altLang="ko-K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‘</a:t>
            </a:r>
            <a:r>
              <a:rPr lang="ko-KR" altLang="en-US" sz="1800" dirty="0"/>
              <a:t>＼</a:t>
            </a:r>
            <a:r>
              <a:rPr lang="en-US" altLang="ko-KR" sz="1800" dirty="0"/>
              <a:t>b’ 	backspace	‘</a:t>
            </a:r>
            <a:r>
              <a:rPr lang="ko-KR" altLang="en-US" sz="1800" dirty="0"/>
              <a:t>＼</a:t>
            </a:r>
            <a:r>
              <a:rPr lang="en-US" altLang="ko-KR" sz="1800" dirty="0"/>
              <a:t>r’	return</a:t>
            </a:r>
          </a:p>
          <a:p>
            <a:pPr algn="l"/>
            <a:r>
              <a:rPr lang="en-US" altLang="ko-KR" sz="1800" dirty="0"/>
              <a:t>‘</a:t>
            </a:r>
            <a:r>
              <a:rPr lang="ko-KR" altLang="en-US" sz="1800" dirty="0"/>
              <a:t>＼</a:t>
            </a:r>
            <a:r>
              <a:rPr lang="en-US" altLang="ko-KR" sz="1800" dirty="0"/>
              <a:t>0’	null		‘</a:t>
            </a:r>
            <a:r>
              <a:rPr lang="ko-KR" altLang="en-US" sz="1800" dirty="0"/>
              <a:t>＼</a:t>
            </a:r>
            <a:r>
              <a:rPr lang="en-US" altLang="ko-KR" sz="1800" dirty="0"/>
              <a:t>’’	single quote</a:t>
            </a:r>
          </a:p>
          <a:p>
            <a:pPr algn="l"/>
            <a:r>
              <a:rPr lang="en-US" altLang="ko-KR" sz="1800" dirty="0"/>
              <a:t>‘</a:t>
            </a:r>
            <a:r>
              <a:rPr lang="ko-KR" altLang="en-US" sz="1800" dirty="0"/>
              <a:t>＼</a:t>
            </a:r>
            <a:r>
              <a:rPr lang="en-US" altLang="ko-KR" sz="1800" dirty="0"/>
              <a:t>”’</a:t>
            </a:r>
            <a:r>
              <a:rPr lang="ko-KR" altLang="en-US" sz="1800" dirty="0"/>
              <a:t> </a:t>
            </a:r>
            <a:r>
              <a:rPr lang="en-US" altLang="ko-KR" sz="1800" dirty="0"/>
              <a:t>	double quote	‘</a:t>
            </a:r>
            <a:r>
              <a:rPr lang="ko-KR" altLang="en-US" sz="1800" dirty="0"/>
              <a:t>＼＼</a:t>
            </a:r>
            <a:r>
              <a:rPr lang="en-US" altLang="ko-KR" sz="1800" dirty="0"/>
              <a:t>’	backslash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5821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Integers: short, </a:t>
            </a:r>
            <a:r>
              <a:rPr lang="en-US" altLang="ko-KR" sz="3600" dirty="0" err="1"/>
              <a:t>int</a:t>
            </a:r>
            <a:r>
              <a:rPr lang="en-US" altLang="ko-KR" sz="3600" dirty="0"/>
              <a:t>, long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Short </a:t>
            </a:r>
            <a:r>
              <a:rPr lang="en-US" altLang="ko-KR" sz="2800" dirty="0" err="1"/>
              <a:t>int</a:t>
            </a:r>
            <a:r>
              <a:rPr lang="en-US" altLang="ko-KR" sz="2800" dirty="0"/>
              <a:t>, (plain) </a:t>
            </a:r>
            <a:r>
              <a:rPr lang="en-US" altLang="ko-KR" sz="2800" dirty="0" err="1"/>
              <a:t>int</a:t>
            </a:r>
            <a:r>
              <a:rPr lang="en-US" altLang="ko-KR" sz="2800" dirty="0"/>
              <a:t>, long </a:t>
            </a:r>
            <a:r>
              <a:rPr lang="en-US" altLang="ko-KR" sz="2800" dirty="0" err="1"/>
              <a:t>int</a:t>
            </a:r>
            <a:endParaRPr lang="en-US" altLang="ko-KR" sz="2800" dirty="0"/>
          </a:p>
          <a:p>
            <a:r>
              <a:rPr lang="en-US" altLang="ko-KR" sz="2800" dirty="0"/>
              <a:t> Decimal numbers</a:t>
            </a:r>
          </a:p>
          <a:p>
            <a:pPr lvl="1"/>
            <a:r>
              <a:rPr lang="en-US" altLang="ko-KR" sz="2400" dirty="0"/>
              <a:t>ex) 0, 25, 98765, -3</a:t>
            </a:r>
          </a:p>
          <a:p>
            <a:r>
              <a:rPr lang="en-US" altLang="ko-KR" sz="2800" dirty="0"/>
              <a:t> Suffix “l” or “L” indicate a long integer</a:t>
            </a:r>
          </a:p>
          <a:p>
            <a:pPr lvl="1"/>
            <a:r>
              <a:rPr lang="en-US" altLang="ko-KR" sz="2400" dirty="0"/>
              <a:t>ex) 123456789L</a:t>
            </a:r>
          </a:p>
          <a:p>
            <a:r>
              <a:rPr lang="en-US" altLang="ko-KR" sz="2800" dirty="0"/>
              <a:t> Prefix “0” indicates octal constants</a:t>
            </a:r>
          </a:p>
          <a:p>
            <a:pPr lvl="1"/>
            <a:r>
              <a:rPr lang="en-US" altLang="ko-KR" sz="2400" dirty="0"/>
              <a:t>ex) 0400 (256)</a:t>
            </a:r>
          </a:p>
          <a:p>
            <a:r>
              <a:rPr lang="en-US" altLang="ko-KR" sz="2800" dirty="0"/>
              <a:t> Prefix “0x” indicates hexadecimal constants</a:t>
            </a:r>
          </a:p>
          <a:p>
            <a:pPr lvl="1"/>
            <a:r>
              <a:rPr lang="en-US" altLang="ko-KR" sz="2400" dirty="0"/>
              <a:t>ex) 0x1c (28)</a:t>
            </a:r>
            <a:endParaRPr lang="ko-KR" alt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966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Goals of This Lecture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/>
              <a:t>Overview of C++ language</a:t>
            </a:r>
          </a:p>
          <a:p>
            <a:pPr lvl="1" eaLnBrk="1" hangingPunct="1"/>
            <a:r>
              <a:rPr lang="en-US" altLang="ko-KR" sz="2400" dirty="0"/>
              <a:t>At a glance, C++ = C + Class</a:t>
            </a:r>
          </a:p>
          <a:p>
            <a:pPr lvl="1" eaLnBrk="1" hangingPunct="1"/>
            <a:endParaRPr lang="en-US" altLang="ko-KR" sz="2400" dirty="0"/>
          </a:p>
          <a:p>
            <a:pPr eaLnBrk="1" hangingPunct="1"/>
            <a:r>
              <a:rPr lang="en-US" altLang="ko-KR" sz="2800" dirty="0"/>
              <a:t>Intro to object-oriented (OO) programming</a:t>
            </a:r>
          </a:p>
          <a:p>
            <a:pPr lvl="1" eaLnBrk="1" hangingPunct="1"/>
            <a:r>
              <a:rPr lang="en-US" altLang="ko-KR" sz="2400" dirty="0"/>
              <a:t>In structured programming, program = a series of functions</a:t>
            </a:r>
          </a:p>
          <a:p>
            <a:pPr lvl="1" eaLnBrk="1" hangingPunct="1"/>
            <a:r>
              <a:rPr lang="en-US" altLang="ko-KR" sz="2400" dirty="0"/>
              <a:t>In OO programming, program = interaction between objects</a:t>
            </a:r>
          </a:p>
          <a:p>
            <a:pPr lvl="1" eaLnBrk="1" hangingPunct="1"/>
            <a:r>
              <a:rPr lang="en-US" altLang="ko-KR" sz="2400" dirty="0"/>
              <a:t>OO encourages abstraction </a:t>
            </a:r>
          </a:p>
          <a:p>
            <a:pPr lvl="2" eaLnBrk="1" hangingPunct="1"/>
            <a:r>
              <a:rPr lang="en-US" altLang="ko-KR" sz="2000" dirty="0"/>
              <a:t>Effective in representing a complex problem </a:t>
            </a:r>
          </a:p>
          <a:p>
            <a:pPr lvl="1" eaLnBrk="1" hangingPunct="1"/>
            <a:r>
              <a:rPr lang="en-US" altLang="ko-KR" sz="2400" dirty="0"/>
              <a:t>OO encourages software reuse</a:t>
            </a:r>
          </a:p>
          <a:p>
            <a:pPr lvl="2" eaLnBrk="1" hangingPunct="1"/>
            <a:r>
              <a:rPr lang="en-US" altLang="ko-KR" sz="2000" dirty="0"/>
              <a:t>Easily reuse classes and their implementation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3715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Floating Point: float, double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Floating point literals</a:t>
            </a:r>
          </a:p>
          <a:p>
            <a:pPr lvl="1"/>
            <a:r>
              <a:rPr lang="en-US" altLang="ko-KR" sz="2400" dirty="0"/>
              <a:t>ex) 3.14159, -1234.567, 3.14E5, 1.28e-3</a:t>
            </a:r>
          </a:p>
          <a:p>
            <a:r>
              <a:rPr lang="en-US" altLang="ko-KR" sz="2800" dirty="0"/>
              <a:t> Default is double type</a:t>
            </a:r>
          </a:p>
          <a:p>
            <a:r>
              <a:rPr lang="en-US" altLang="ko-KR" sz="2800" dirty="0"/>
              <a:t> Suffix “f” or “F” indicate float</a:t>
            </a:r>
          </a:p>
          <a:p>
            <a:pPr lvl="1"/>
            <a:r>
              <a:rPr lang="en-US" altLang="ko-KR" sz="2400" dirty="0"/>
              <a:t>ex) 2.0f, 1.234e-3F</a:t>
            </a:r>
          </a:p>
          <a:p>
            <a:endParaRPr lang="ko-KR" alt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423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Enumerations: </a:t>
            </a:r>
            <a:r>
              <a:rPr lang="en-US" altLang="ko-KR" sz="3600" dirty="0" err="1"/>
              <a:t>enum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A user-defined type that can hold any of a set of discrete values</a:t>
            </a:r>
          </a:p>
          <a:p>
            <a:r>
              <a:rPr lang="en-US" altLang="ko-KR" sz="2800" dirty="0"/>
              <a:t> Once defined, enumerations behave much like an integer type</a:t>
            </a:r>
          </a:p>
          <a:p>
            <a:r>
              <a:rPr lang="en-US" altLang="ko-KR" sz="2800" dirty="0"/>
              <a:t> Each element of an enumeration is associated with an integer value</a:t>
            </a:r>
          </a:p>
          <a:p>
            <a:r>
              <a:rPr lang="en-US" altLang="ko-KR" sz="2800" dirty="0"/>
              <a:t> ex)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2266950" y="4800600"/>
            <a:ext cx="5810250" cy="1828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enum</a:t>
            </a:r>
            <a:r>
              <a:rPr kumimoji="0" lang="en-US" altLang="ko-KR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Color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{RED, GREEN, BLUE};   //RED=0, GREEN=1, BLUE=2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baseline="0" dirty="0" err="1">
                <a:solidFill>
                  <a:srgbClr val="000000"/>
                </a:solidFill>
              </a:rPr>
              <a:t>enum</a:t>
            </a:r>
            <a:r>
              <a:rPr lang="en-US" altLang="ko-KR" sz="1400" dirty="0">
                <a:solidFill>
                  <a:srgbClr val="000000"/>
                </a:solidFill>
              </a:rPr>
              <a:t> Mood {HAPPY=3, SAD=1, ANXIOUS=4, SLEEPY=2};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dirty="0">
                <a:solidFill>
                  <a:srgbClr val="000000"/>
                </a:solidFill>
              </a:rPr>
              <a:t>Color </a:t>
            </a:r>
            <a:r>
              <a:rPr lang="en-US" altLang="ko-KR" sz="1400" dirty="0" err="1">
                <a:solidFill>
                  <a:srgbClr val="000000"/>
                </a:solidFill>
              </a:rPr>
              <a:t>skycolor</a:t>
            </a:r>
            <a:r>
              <a:rPr lang="en-US" altLang="ko-KR" sz="1400" dirty="0">
                <a:solidFill>
                  <a:srgbClr val="000000"/>
                </a:solidFill>
              </a:rPr>
              <a:t> = BLUE;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Mood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ko-KR" sz="140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myMood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= SLEEPY;</a:t>
            </a:r>
            <a:endParaRPr kumimoji="0" lang="ko-KR" altLang="en-US" sz="1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392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Pointers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Pointer holds the value of an memory address</a:t>
            </a:r>
          </a:p>
          <a:p>
            <a:r>
              <a:rPr lang="en-US" altLang="ko-KR" sz="2800" dirty="0"/>
              <a:t> The type T* denotes a pointer to a variable of type T</a:t>
            </a:r>
          </a:p>
          <a:p>
            <a:pPr lvl="1"/>
            <a:r>
              <a:rPr lang="en-US" altLang="ko-KR" sz="2400" dirty="0"/>
              <a:t>ex) </a:t>
            </a:r>
            <a:r>
              <a:rPr lang="en-US" altLang="ko-KR" sz="2400" dirty="0" err="1"/>
              <a:t>int</a:t>
            </a:r>
            <a:r>
              <a:rPr lang="en-US" altLang="ko-KR" sz="2400" dirty="0"/>
              <a:t>*, char*</a:t>
            </a:r>
          </a:p>
          <a:p>
            <a:r>
              <a:rPr lang="en-US" altLang="ko-KR" sz="2800" dirty="0"/>
              <a:t> The ‘address-of’ operator, ‘&amp;’, returns the address of a variable</a:t>
            </a:r>
          </a:p>
          <a:p>
            <a:r>
              <a:rPr lang="en-US" altLang="ko-KR" sz="2800" dirty="0"/>
              <a:t> Dereferencing</a:t>
            </a:r>
          </a:p>
          <a:p>
            <a:pPr lvl="1"/>
            <a:r>
              <a:rPr lang="en-US" altLang="ko-KR" sz="2400" dirty="0"/>
              <a:t> Accessing the object addressed by a pointer</a:t>
            </a:r>
          </a:p>
          <a:p>
            <a:pPr lvl="1"/>
            <a:r>
              <a:rPr lang="en-US" altLang="ko-KR" sz="2400" dirty="0"/>
              <a:t> Done by * operator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3869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Pointers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ex)</a:t>
            </a:r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 Null pointer points to nothing</a:t>
            </a:r>
          </a:p>
          <a:p>
            <a:r>
              <a:rPr lang="en-US" altLang="ko-KR" sz="2800" dirty="0"/>
              <a:t> Void type pointer can point to a variable of any type</a:t>
            </a:r>
          </a:p>
          <a:p>
            <a:r>
              <a:rPr lang="en-US" altLang="ko-KR" sz="2800" dirty="0"/>
              <a:t> Cannot declare a void type variable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2152649" y="1143000"/>
            <a:ext cx="5810250" cy="1828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char </a:t>
            </a:r>
            <a:r>
              <a:rPr kumimoji="0" lang="en-US" altLang="ko-KR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ch</a:t>
            </a:r>
            <a:r>
              <a:rPr kumimoji="0" lang="en-US" altLang="ko-KR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= ‘Q’</a:t>
            </a:r>
            <a:r>
              <a:rPr lang="en-US" altLang="ko-KR" sz="1400" dirty="0">
                <a:solidFill>
                  <a:srgbClr val="000000"/>
                </a:solidFill>
              </a:rPr>
              <a:t>;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char*</a:t>
            </a:r>
            <a:r>
              <a:rPr kumimoji="0" lang="en-US" altLang="ko-KR" sz="1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p = &amp;</a:t>
            </a:r>
            <a:r>
              <a:rPr kumimoji="0" lang="en-US" altLang="ko-KR" sz="140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ch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;	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chemeClr val="accent4"/>
                </a:solidFill>
                <a:effectLst/>
              </a:rPr>
              <a:t>// p holds the address of </a:t>
            </a:r>
            <a:r>
              <a:rPr kumimoji="0" lang="en-US" altLang="ko-KR" sz="1400" i="0" u="none" strike="noStrike" cap="none" normalizeH="0" dirty="0" err="1">
                <a:ln>
                  <a:noFill/>
                </a:ln>
                <a:solidFill>
                  <a:schemeClr val="accent4"/>
                </a:solidFill>
                <a:effectLst/>
              </a:rPr>
              <a:t>ch</a:t>
            </a:r>
            <a:endParaRPr kumimoji="0" lang="en-US" altLang="ko-KR" sz="1400" i="0" u="none" strike="noStrike" cap="none" normalizeH="0" dirty="0">
              <a:ln>
                <a:noFill/>
              </a:ln>
              <a:solidFill>
                <a:schemeClr val="accent4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aseline="0" dirty="0" err="1">
                <a:solidFill>
                  <a:srgbClr val="000000"/>
                </a:solidFill>
              </a:rPr>
              <a:t>cout</a:t>
            </a:r>
            <a:r>
              <a:rPr lang="en-US" altLang="ko-KR" sz="1400" baseline="0" dirty="0">
                <a:solidFill>
                  <a:srgbClr val="000000"/>
                </a:solidFill>
              </a:rPr>
              <a:t> &lt;&lt; *p;	</a:t>
            </a:r>
            <a:r>
              <a:rPr lang="en-US" altLang="ko-KR" sz="1400" baseline="0" dirty="0">
                <a:solidFill>
                  <a:schemeClr val="accent4"/>
                </a:solidFill>
              </a:rPr>
              <a:t>// outputs the character ‘Q’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ch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= ‘Z’;		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chemeClr val="accent4"/>
                </a:solidFill>
                <a:effectLst/>
              </a:rPr>
              <a:t>// </a:t>
            </a:r>
            <a:r>
              <a:rPr kumimoji="0" lang="en-US" altLang="ko-KR" sz="1400" i="0" u="none" strike="noStrike" cap="none" normalizeH="0" dirty="0" err="1">
                <a:ln>
                  <a:noFill/>
                </a:ln>
                <a:solidFill>
                  <a:schemeClr val="accent4"/>
                </a:solidFill>
                <a:effectLst/>
              </a:rPr>
              <a:t>ch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chemeClr val="accent4"/>
                </a:solidFill>
                <a:effectLst/>
              </a:rPr>
              <a:t> now holds ‘Z’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aseline="0" dirty="0" err="1">
                <a:solidFill>
                  <a:srgbClr val="000000"/>
                </a:solidFill>
              </a:rPr>
              <a:t>cout</a:t>
            </a:r>
            <a:r>
              <a:rPr lang="en-US" altLang="ko-KR" sz="1400" baseline="0" dirty="0">
                <a:solidFill>
                  <a:srgbClr val="000000"/>
                </a:solidFill>
              </a:rPr>
              <a:t> &lt;&lt; *p;	</a:t>
            </a:r>
            <a:r>
              <a:rPr lang="en-US" altLang="ko-KR" sz="1400" baseline="0" dirty="0">
                <a:solidFill>
                  <a:schemeClr val="accent4"/>
                </a:solidFill>
              </a:rPr>
              <a:t>// outputs the character ‘Z’</a:t>
            </a:r>
            <a:endParaRPr kumimoji="0" lang="en-US" altLang="ko-KR" sz="140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5401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Arrays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A collection of elements of the same type</a:t>
            </a:r>
          </a:p>
          <a:p>
            <a:r>
              <a:rPr lang="en-US" altLang="ko-KR" sz="2800" dirty="0"/>
              <a:t> Index references an element of the array</a:t>
            </a:r>
          </a:p>
          <a:p>
            <a:r>
              <a:rPr lang="en-US" altLang="ko-KR" sz="2800" dirty="0"/>
              <a:t> Index is a number from 0 to N-1</a:t>
            </a:r>
          </a:p>
          <a:p>
            <a:r>
              <a:rPr lang="en-US" altLang="ko-KR" sz="2800" dirty="0"/>
              <a:t> ex)</a:t>
            </a:r>
            <a:endParaRPr lang="en-US" altLang="ko-KR" sz="24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2133600" y="3581400"/>
            <a:ext cx="5810250" cy="1828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double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 f[3];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chemeClr val="accent4"/>
                </a:solidFill>
                <a:effectLst/>
              </a:rPr>
              <a:t>	// array of 3 doubles: f[0], f[1], f[2]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baseline="0" dirty="0">
                <a:solidFill>
                  <a:srgbClr val="000000"/>
                </a:solidFill>
              </a:rPr>
              <a:t>double*</a:t>
            </a:r>
            <a:r>
              <a:rPr lang="en-US" altLang="ko-KR" sz="1400" dirty="0">
                <a:solidFill>
                  <a:srgbClr val="000000"/>
                </a:solidFill>
              </a:rPr>
              <a:t> p[10];</a:t>
            </a:r>
            <a:r>
              <a:rPr lang="en-US" altLang="ko-KR" sz="1400" dirty="0">
                <a:solidFill>
                  <a:schemeClr val="accent4"/>
                </a:solidFill>
              </a:rPr>
              <a:t>	// array of 10 double pointers: p[0], ... , p[9]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f[2]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= 25.3;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aseline="0" dirty="0">
                <a:solidFill>
                  <a:srgbClr val="000000"/>
                </a:solidFill>
              </a:rPr>
              <a:t>p[4]</a:t>
            </a:r>
            <a:r>
              <a:rPr lang="en-US" altLang="ko-KR" sz="1400" dirty="0">
                <a:solidFill>
                  <a:srgbClr val="000000"/>
                </a:solidFill>
              </a:rPr>
              <a:t> = &amp;f[2];</a:t>
            </a:r>
            <a:r>
              <a:rPr lang="en-US" altLang="ko-KR" sz="1400" dirty="0">
                <a:solidFill>
                  <a:schemeClr val="accent4"/>
                </a:solidFill>
              </a:rPr>
              <a:t>	// p[4] points to f[2]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cout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&lt;&lt; *p[4];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chemeClr val="accent4"/>
                </a:solidFill>
                <a:effectLst/>
              </a:rPr>
              <a:t>	// outputs “25.3”</a:t>
            </a:r>
            <a:endParaRPr kumimoji="0" lang="en-US" altLang="ko-KR" sz="140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4928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Arrays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Two-dimensional array</a:t>
            </a:r>
          </a:p>
          <a:p>
            <a:pPr lvl="1"/>
            <a:r>
              <a:rPr lang="en-US" altLang="ko-KR" sz="2400" dirty="0"/>
              <a:t>An “array of arrays”</a:t>
            </a:r>
          </a:p>
          <a:p>
            <a:pPr lvl="1"/>
            <a:r>
              <a:rPr lang="en-US" altLang="ko-KR" sz="2400" dirty="0"/>
              <a:t>ex) </a:t>
            </a:r>
            <a:r>
              <a:rPr lang="en-US" altLang="ko-KR" sz="2400" dirty="0" err="1"/>
              <a:t>int</a:t>
            </a:r>
            <a:r>
              <a:rPr lang="en-US" altLang="ko-KR" sz="2400" dirty="0"/>
              <a:t> A[15][30]</a:t>
            </a:r>
          </a:p>
          <a:p>
            <a:r>
              <a:rPr lang="en-US" altLang="ko-KR" dirty="0"/>
              <a:t> Initializing</a:t>
            </a:r>
          </a:p>
          <a:p>
            <a:pPr lvl="1"/>
            <a:r>
              <a:rPr lang="en-US" altLang="ko-KR" dirty="0"/>
              <a:t>ex)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2266950" y="3962400"/>
            <a:ext cx="5810250" cy="1524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int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  a[4] = {10, 11, 12, 13};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chemeClr val="accent4"/>
                </a:solidFill>
                <a:effectLst/>
              </a:rPr>
              <a:t>	// declares and initializes a[4]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baseline="0" dirty="0" err="1">
                <a:solidFill>
                  <a:srgbClr val="000000"/>
                </a:solidFill>
              </a:rPr>
              <a:t>bool</a:t>
            </a:r>
            <a:r>
              <a:rPr lang="en-US" altLang="ko-KR" sz="1400" baseline="0" dirty="0">
                <a:solidFill>
                  <a:srgbClr val="000000"/>
                </a:solidFill>
              </a:rPr>
              <a:t> b[2] = {false,</a:t>
            </a:r>
            <a:r>
              <a:rPr lang="en-US" altLang="ko-KR" sz="1400" dirty="0">
                <a:solidFill>
                  <a:srgbClr val="000000"/>
                </a:solidFill>
              </a:rPr>
              <a:t> true};</a:t>
            </a:r>
            <a:r>
              <a:rPr lang="en-US" altLang="ko-KR" sz="1400" dirty="0">
                <a:solidFill>
                  <a:schemeClr val="accent4"/>
                </a:solidFill>
              </a:rPr>
              <a:t>	// declares and initialize b[2]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char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c[] = {‘c’, ‘a’, ‘t’};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chemeClr val="accent4"/>
                </a:solidFill>
                <a:effectLst/>
              </a:rPr>
              <a:t>		// declares and initialize c[3]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aseline="0" dirty="0">
                <a:solidFill>
                  <a:schemeClr val="accent4"/>
                </a:solidFill>
              </a:rPr>
              <a:t>			// compiler</a:t>
            </a:r>
            <a:r>
              <a:rPr lang="en-US" altLang="ko-KR" sz="1400" dirty="0">
                <a:solidFill>
                  <a:schemeClr val="accent4"/>
                </a:solidFill>
              </a:rPr>
              <a:t> figures the size of c[]</a:t>
            </a:r>
            <a:endParaRPr kumimoji="0" lang="en-US" altLang="ko-KR" sz="140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093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Pointers and Arrays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The name of an array can be used as a pointer to the array’s initial element and vice versa</a:t>
            </a:r>
          </a:p>
          <a:p>
            <a:r>
              <a:rPr lang="en-US" altLang="ko-KR" sz="2800" dirty="0"/>
              <a:t> ex)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2057400" y="3429000"/>
            <a:ext cx="5810250" cy="1524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char</a:t>
            </a:r>
            <a:r>
              <a:rPr lang="en-US" altLang="ko-KR" sz="1400" dirty="0">
                <a:solidFill>
                  <a:srgbClr val="000000"/>
                </a:solidFill>
              </a:rPr>
              <a:t> c[] = {‘c’, ‘a’, ‘t’}; 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char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*p = c;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chemeClr val="accent4"/>
                </a:solidFill>
                <a:effectLst/>
              </a:rPr>
              <a:t>		// p point to c[0]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</a:rPr>
              <a:t>char</a:t>
            </a:r>
            <a:r>
              <a:rPr lang="en-US" altLang="ko-KR" sz="1400" dirty="0">
                <a:solidFill>
                  <a:srgbClr val="000000"/>
                </a:solidFill>
              </a:rPr>
              <a:t> *q = &amp;c[0];</a:t>
            </a:r>
            <a:r>
              <a:rPr lang="en-US" altLang="ko-KR" sz="1400" dirty="0">
                <a:solidFill>
                  <a:schemeClr val="accent4"/>
                </a:solidFill>
              </a:rPr>
              <a:t>		// q also points to c[0]</a:t>
            </a:r>
            <a:endParaRPr kumimoji="0" lang="en-US" altLang="ko-KR" sz="1400" i="0" u="none" strike="noStrike" cap="none" normalizeH="0" dirty="0">
              <a:ln>
                <a:noFill/>
              </a:ln>
              <a:solidFill>
                <a:schemeClr val="accent4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aseline="0" dirty="0" err="1">
                <a:solidFill>
                  <a:srgbClr val="000000"/>
                </a:solidFill>
              </a:rPr>
              <a:t>cout</a:t>
            </a:r>
            <a:r>
              <a:rPr lang="en-US" altLang="ko-KR" sz="1400" baseline="0" dirty="0">
                <a:solidFill>
                  <a:srgbClr val="000000"/>
                </a:solidFill>
              </a:rPr>
              <a:t> &lt;&lt; c[2] &lt;&lt; p[2] &lt;&lt; q[2]</a:t>
            </a:r>
            <a:r>
              <a:rPr lang="en-US" altLang="ko-KR" sz="1400" baseline="0" dirty="0">
                <a:solidFill>
                  <a:schemeClr val="accent4"/>
                </a:solidFill>
              </a:rPr>
              <a:t>	// outputs</a:t>
            </a:r>
            <a:r>
              <a:rPr lang="en-US" altLang="ko-KR" sz="1400" dirty="0">
                <a:solidFill>
                  <a:schemeClr val="accent4"/>
                </a:solidFill>
              </a:rPr>
              <a:t> “</a:t>
            </a:r>
            <a:r>
              <a:rPr lang="en-US" altLang="ko-KR" sz="1400" dirty="0" err="1">
                <a:solidFill>
                  <a:schemeClr val="accent4"/>
                </a:solidFill>
              </a:rPr>
              <a:t>ttt</a:t>
            </a:r>
            <a:r>
              <a:rPr lang="en-US" altLang="ko-KR" sz="1400" dirty="0">
                <a:solidFill>
                  <a:schemeClr val="accent4"/>
                </a:solidFill>
              </a:rPr>
              <a:t>”</a:t>
            </a:r>
            <a:endParaRPr kumimoji="0" lang="en-US" altLang="ko-KR" sz="140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4815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C-Style Structure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Storing an aggregation of elements which can have different types</a:t>
            </a:r>
          </a:p>
          <a:p>
            <a:r>
              <a:rPr lang="en-US" altLang="ko-KR" sz="2800" dirty="0"/>
              <a:t> These elements called “member” or “field”, is referred to by a given name</a:t>
            </a:r>
          </a:p>
          <a:p>
            <a:r>
              <a:rPr lang="en-US" altLang="ko-KR" sz="2800" dirty="0"/>
              <a:t> ex)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2057400" y="3886200"/>
            <a:ext cx="5810250" cy="2667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b="1" dirty="0" err="1">
                <a:solidFill>
                  <a:srgbClr val="000000"/>
                </a:solidFill>
              </a:rPr>
              <a:t>enum</a:t>
            </a:r>
            <a:r>
              <a:rPr lang="en-US" altLang="ko-KR" sz="1400" b="1" dirty="0">
                <a:solidFill>
                  <a:srgbClr val="000000"/>
                </a:solidFill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</a:rPr>
              <a:t>MealType</a:t>
            </a:r>
            <a:r>
              <a:rPr lang="en-US" altLang="ko-KR" sz="1400" dirty="0">
                <a:solidFill>
                  <a:srgbClr val="000000"/>
                </a:solidFill>
              </a:rPr>
              <a:t> { NO_PREF, REGULAR, LOW_FAT, VEGETARIAN };</a:t>
            </a:r>
          </a:p>
          <a:p>
            <a:pPr algn="l">
              <a:lnSpc>
                <a:spcPct val="150000"/>
              </a:lnSpc>
            </a:pPr>
            <a:endParaRPr lang="en-US" altLang="ko-KR" sz="14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dirty="0" err="1">
                <a:solidFill>
                  <a:srgbClr val="000000"/>
                </a:solidFill>
              </a:rPr>
              <a:t>struct</a:t>
            </a:r>
            <a:r>
              <a:rPr lang="en-US" altLang="ko-KR" sz="1400" b="1" dirty="0">
                <a:solidFill>
                  <a:srgbClr val="000000"/>
                </a:solidFill>
              </a:rPr>
              <a:t> </a:t>
            </a:r>
            <a:r>
              <a:rPr lang="en-US" altLang="ko-KR" sz="1400" dirty="0">
                <a:solidFill>
                  <a:srgbClr val="000000"/>
                </a:solidFill>
              </a:rPr>
              <a:t>Passenger {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     string       name;		// possible value: “John Smith”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     </a:t>
            </a:r>
            <a:r>
              <a:rPr lang="en-US" altLang="ko-KR" sz="1400" dirty="0" err="1">
                <a:solidFill>
                  <a:srgbClr val="000000"/>
                </a:solidFill>
              </a:rPr>
              <a:t>MealType</a:t>
            </a:r>
            <a:r>
              <a:rPr lang="en-US" altLang="ko-KR" sz="1400" dirty="0">
                <a:solidFill>
                  <a:srgbClr val="000000"/>
                </a:solidFill>
              </a:rPr>
              <a:t>  </a:t>
            </a:r>
            <a:r>
              <a:rPr lang="en-US" altLang="ko-KR" sz="1400" dirty="0" err="1">
                <a:solidFill>
                  <a:srgbClr val="000000"/>
                </a:solidFill>
              </a:rPr>
              <a:t>mealPref</a:t>
            </a:r>
            <a:r>
              <a:rPr lang="en-US" altLang="ko-KR" sz="1400" dirty="0">
                <a:solidFill>
                  <a:srgbClr val="000000"/>
                </a:solidFill>
              </a:rPr>
              <a:t>;	// possible value: VEGETARIAN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     </a:t>
            </a:r>
            <a:r>
              <a:rPr lang="en-US" altLang="ko-KR" sz="1400" b="1" dirty="0" err="1">
                <a:solidFill>
                  <a:srgbClr val="000000"/>
                </a:solidFill>
              </a:rPr>
              <a:t>bool</a:t>
            </a:r>
            <a:r>
              <a:rPr lang="en-US" altLang="ko-KR" sz="1400" dirty="0">
                <a:solidFill>
                  <a:srgbClr val="000000"/>
                </a:solidFill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</a:rPr>
              <a:t>isFreqFlyer</a:t>
            </a:r>
            <a:r>
              <a:rPr lang="en-US" altLang="ko-KR" sz="1400" dirty="0">
                <a:solidFill>
                  <a:srgbClr val="000000"/>
                </a:solidFill>
              </a:rPr>
              <a:t>;	// possible value: </a:t>
            </a:r>
            <a:r>
              <a:rPr lang="en-US" altLang="ko-KR" sz="1400" b="1" dirty="0">
                <a:solidFill>
                  <a:srgbClr val="000000"/>
                </a:solidFill>
              </a:rPr>
              <a:t>true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     string       </a:t>
            </a:r>
            <a:r>
              <a:rPr lang="en-US" altLang="ko-KR" sz="1400" dirty="0" err="1">
                <a:solidFill>
                  <a:srgbClr val="000000"/>
                </a:solidFill>
              </a:rPr>
              <a:t>freqFlyerNo</a:t>
            </a:r>
            <a:r>
              <a:rPr lang="en-US" altLang="ko-KR" sz="1400" dirty="0">
                <a:solidFill>
                  <a:srgbClr val="000000"/>
                </a:solidFill>
              </a:rPr>
              <a:t>;	// possible value: “293145”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};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1424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C-Style Structure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This defines a new type called Passenger</a:t>
            </a:r>
          </a:p>
          <a:p>
            <a:r>
              <a:rPr lang="en-US" altLang="ko-KR" sz="2800" dirty="0"/>
              <a:t> Declaration and initialization</a:t>
            </a:r>
          </a:p>
          <a:p>
            <a:pPr lvl="1"/>
            <a:r>
              <a:rPr lang="en-US" altLang="ko-KR" sz="2400" dirty="0"/>
              <a:t>ex)</a:t>
            </a:r>
          </a:p>
          <a:p>
            <a:endParaRPr lang="en-US" altLang="ko-KR" sz="2800" dirty="0"/>
          </a:p>
          <a:p>
            <a:r>
              <a:rPr lang="en-US" altLang="ko-KR" sz="2800" dirty="0"/>
              <a:t> Member selection operator</a:t>
            </a:r>
          </a:p>
          <a:p>
            <a:pPr lvl="1"/>
            <a:r>
              <a:rPr lang="en-US" altLang="ko-KR" sz="2400" dirty="0" err="1"/>
              <a:t>struct_name.member</a:t>
            </a:r>
            <a:endParaRPr lang="en-US" altLang="ko-KR" sz="2400" dirty="0"/>
          </a:p>
          <a:p>
            <a:pPr lvl="1"/>
            <a:r>
              <a:rPr lang="en-US" altLang="ko-KR" sz="2400" dirty="0"/>
              <a:t>ex)</a:t>
            </a:r>
          </a:p>
          <a:p>
            <a:pPr lvl="1"/>
            <a:endParaRPr lang="en-US" altLang="ko-KR" dirty="0"/>
          </a:p>
          <a:p>
            <a:pPr lvl="1"/>
            <a:endParaRPr lang="en-US" altLang="ko-KR" sz="2400" dirty="0"/>
          </a:p>
          <a:p>
            <a:r>
              <a:rPr lang="en-US" altLang="ko-KR" dirty="0"/>
              <a:t>This is just for backward-compatibility</a:t>
            </a:r>
          </a:p>
          <a:p>
            <a:r>
              <a:rPr lang="en-US" altLang="ko-KR" dirty="0"/>
              <a:t>``Class” is much more powerful</a:t>
            </a:r>
            <a:endParaRPr lang="en-US" altLang="ko-KR" sz="26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1885950" y="2209800"/>
            <a:ext cx="5810250" cy="457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dirty="0" err="1">
                <a:solidFill>
                  <a:srgbClr val="000000"/>
                </a:solidFill>
              </a:rPr>
              <a:t>Passanger</a:t>
            </a:r>
            <a:r>
              <a:rPr lang="en-US" altLang="ko-KR" sz="1400" dirty="0">
                <a:solidFill>
                  <a:srgbClr val="000000"/>
                </a:solidFill>
              </a:rPr>
              <a:t> pass = { “John Smith”, VEGETARIAN, </a:t>
            </a:r>
            <a:r>
              <a:rPr lang="en-US" altLang="ko-KR" sz="1400" b="1" dirty="0">
                <a:solidFill>
                  <a:srgbClr val="000000"/>
                </a:solidFill>
              </a:rPr>
              <a:t>true</a:t>
            </a:r>
            <a:r>
              <a:rPr lang="en-US" altLang="ko-KR" sz="1400" dirty="0">
                <a:solidFill>
                  <a:srgbClr val="000000"/>
                </a:solidFill>
              </a:rPr>
              <a:t>, “293145” }</a:t>
            </a:r>
          </a:p>
        </p:txBody>
      </p:sp>
      <p:sp>
        <p:nvSpPr>
          <p:cNvPr id="6" name="직사각형 5"/>
          <p:cNvSpPr/>
          <p:nvPr/>
        </p:nvSpPr>
        <p:spPr bwMode="auto">
          <a:xfrm>
            <a:off x="1743075" y="4191000"/>
            <a:ext cx="5810250" cy="1066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pass.name = “Pocahontas”;	</a:t>
            </a:r>
            <a:r>
              <a:rPr lang="en-US" altLang="ko-KR" sz="1400" dirty="0">
                <a:solidFill>
                  <a:schemeClr val="accent4"/>
                </a:solidFill>
              </a:rPr>
              <a:t>// change name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 err="1">
                <a:solidFill>
                  <a:srgbClr val="000000"/>
                </a:solidFill>
              </a:rPr>
              <a:t>pass.mealPref</a:t>
            </a:r>
            <a:r>
              <a:rPr lang="en-US" altLang="ko-KR" sz="1400" dirty="0">
                <a:solidFill>
                  <a:srgbClr val="000000"/>
                </a:solidFill>
              </a:rPr>
              <a:t> = REGULAR;	</a:t>
            </a:r>
            <a:r>
              <a:rPr lang="en-US" altLang="ko-KR" sz="1400" dirty="0">
                <a:solidFill>
                  <a:schemeClr val="accent4"/>
                </a:solidFill>
              </a:rPr>
              <a:t>// change meal preference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311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References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An alternative name for an object (i.e., alias)</a:t>
            </a:r>
          </a:p>
          <a:p>
            <a:r>
              <a:rPr lang="en-US" altLang="ko-KR" sz="2800" dirty="0"/>
              <a:t> The type T&amp; denotes a reference to an object of type T</a:t>
            </a:r>
          </a:p>
          <a:p>
            <a:r>
              <a:rPr lang="en-US" altLang="ko-KR" sz="2800" dirty="0"/>
              <a:t> Cannot be NULL</a:t>
            </a:r>
          </a:p>
          <a:p>
            <a:r>
              <a:rPr lang="en-US" altLang="ko-KR" sz="2800" dirty="0"/>
              <a:t> ex)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2057400" y="4038600"/>
            <a:ext cx="5810250" cy="1524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string author = “Samuel Clemens”;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string &amp;</a:t>
            </a:r>
            <a:r>
              <a:rPr lang="en-US" altLang="ko-KR" sz="1400" dirty="0" err="1">
                <a:solidFill>
                  <a:srgbClr val="000000"/>
                </a:solidFill>
              </a:rPr>
              <a:t>penName</a:t>
            </a:r>
            <a:r>
              <a:rPr lang="en-US" altLang="ko-KR" sz="1400" dirty="0">
                <a:solidFill>
                  <a:srgbClr val="000000"/>
                </a:solidFill>
              </a:rPr>
              <a:t> = author;</a:t>
            </a:r>
            <a:r>
              <a:rPr lang="en-US" altLang="ko-KR" sz="1400" dirty="0">
                <a:solidFill>
                  <a:schemeClr val="accent4"/>
                </a:solidFill>
              </a:rPr>
              <a:t>	// </a:t>
            </a:r>
            <a:r>
              <a:rPr lang="en-US" altLang="ko-KR" sz="1400" dirty="0" err="1">
                <a:solidFill>
                  <a:schemeClr val="accent4"/>
                </a:solidFill>
              </a:rPr>
              <a:t>penName</a:t>
            </a:r>
            <a:r>
              <a:rPr lang="en-US" altLang="ko-KR" sz="1400" dirty="0">
                <a:solidFill>
                  <a:schemeClr val="accent4"/>
                </a:solidFill>
              </a:rPr>
              <a:t> is an alias for author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 err="1">
                <a:solidFill>
                  <a:srgbClr val="000000"/>
                </a:solidFill>
              </a:rPr>
              <a:t>penName</a:t>
            </a:r>
            <a:r>
              <a:rPr lang="en-US" altLang="ko-KR" sz="1400" dirty="0">
                <a:solidFill>
                  <a:srgbClr val="000000"/>
                </a:solidFill>
              </a:rPr>
              <a:t> = “Mark Twain”;</a:t>
            </a:r>
            <a:r>
              <a:rPr lang="en-US" altLang="ko-KR" sz="1400" dirty="0">
                <a:solidFill>
                  <a:schemeClr val="accent4"/>
                </a:solidFill>
              </a:rPr>
              <a:t>	// now author = “Mark Twain”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 err="1">
                <a:solidFill>
                  <a:srgbClr val="000000"/>
                </a:solidFill>
              </a:rPr>
              <a:t>cout</a:t>
            </a:r>
            <a:r>
              <a:rPr lang="en-US" altLang="ko-KR" sz="1400" dirty="0">
                <a:solidFill>
                  <a:srgbClr val="000000"/>
                </a:solidFill>
              </a:rPr>
              <a:t> &lt;&lt; author;</a:t>
            </a:r>
            <a:r>
              <a:rPr lang="en-US" altLang="ko-KR" sz="1400" dirty="0">
                <a:solidFill>
                  <a:schemeClr val="accent4"/>
                </a:solidFill>
              </a:rPr>
              <a:t>		// outputs “Mark Twain”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93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644170"/>
            <a:ext cx="53287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Objected Oriented </a:t>
            </a:r>
          </a:p>
          <a:p>
            <a:r>
              <a:rPr lang="en-US" sz="4800" dirty="0"/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5458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Constants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Adding the keyword </a:t>
            </a:r>
            <a:r>
              <a:rPr lang="en-US" altLang="ko-KR" sz="2800" dirty="0" err="1"/>
              <a:t>const</a:t>
            </a:r>
            <a:r>
              <a:rPr lang="en-US" altLang="ko-KR" sz="2800" dirty="0"/>
              <a:t> to a declaration</a:t>
            </a:r>
          </a:p>
          <a:p>
            <a:r>
              <a:rPr lang="en-US" altLang="ko-KR" sz="2800" dirty="0"/>
              <a:t> The value of the associated object cannot be changed</a:t>
            </a:r>
          </a:p>
          <a:p>
            <a:r>
              <a:rPr lang="en-US" altLang="ko-KR" sz="2800" dirty="0"/>
              <a:t> ex)</a:t>
            </a:r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Replace “#define” in C for the definition of constants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1676400" y="2286000"/>
            <a:ext cx="6477000" cy="1905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b="1" dirty="0" err="1">
                <a:solidFill>
                  <a:srgbClr val="000000"/>
                </a:solidFill>
              </a:rPr>
              <a:t>const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</a:rPr>
              <a:t>double</a:t>
            </a:r>
            <a:r>
              <a:rPr lang="en-US" altLang="ko-KR" sz="1400" dirty="0">
                <a:solidFill>
                  <a:srgbClr val="000000"/>
                </a:solidFill>
              </a:rPr>
              <a:t> PI = 3.14159265;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 err="1">
                <a:solidFill>
                  <a:srgbClr val="000000"/>
                </a:solidFill>
              </a:rPr>
              <a:t>const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b="1" dirty="0" err="1">
                <a:solidFill>
                  <a:srgbClr val="000000"/>
                </a:solidFill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</a:rPr>
              <a:t> CUT_OFF[] = {90, 80, 70, 60};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 err="1">
                <a:solidFill>
                  <a:srgbClr val="000000"/>
                </a:solidFill>
              </a:rPr>
              <a:t>const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b="1" dirty="0" err="1">
                <a:solidFill>
                  <a:srgbClr val="000000"/>
                </a:solidFill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</a:rPr>
              <a:t> N_DAYS = 7;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 err="1">
                <a:solidFill>
                  <a:srgbClr val="000000"/>
                </a:solidFill>
              </a:rPr>
              <a:t>const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b="1" dirty="0" err="1">
                <a:solidFill>
                  <a:srgbClr val="000000"/>
                </a:solidFill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</a:rPr>
              <a:t> N_HOURS = 24*N_DAYS;	</a:t>
            </a:r>
            <a:r>
              <a:rPr lang="en-US" altLang="ko-KR" sz="1400" dirty="0">
                <a:solidFill>
                  <a:schemeClr val="accent4"/>
                </a:solidFill>
              </a:rPr>
              <a:t>// using a constant expression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dirty="0" err="1">
                <a:solidFill>
                  <a:srgbClr val="000000"/>
                </a:solidFill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</a:rPr>
              <a:t> counter[N_HOURS];</a:t>
            </a:r>
            <a:r>
              <a:rPr lang="en-US" altLang="ko-KR" sz="1400" dirty="0">
                <a:solidFill>
                  <a:schemeClr val="accent4"/>
                </a:solidFill>
              </a:rPr>
              <a:t>		// constant used for array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5565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err="1"/>
              <a:t>Typedef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Define a new type name with keyword </a:t>
            </a:r>
            <a:r>
              <a:rPr lang="en-US" altLang="ko-KR" sz="2800" dirty="0" err="1"/>
              <a:t>typedef</a:t>
            </a:r>
            <a:endParaRPr lang="en-US" altLang="ko-KR" sz="2800" dirty="0"/>
          </a:p>
          <a:p>
            <a:r>
              <a:rPr lang="en-US" altLang="ko-KR" sz="2800" dirty="0"/>
              <a:t> ex)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1676400" y="2895600"/>
            <a:ext cx="6477000" cy="1905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b="1" dirty="0" err="1">
                <a:solidFill>
                  <a:srgbClr val="000000"/>
                </a:solidFill>
              </a:rPr>
              <a:t>typedef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</a:rPr>
              <a:t>char*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</a:rPr>
              <a:t>BufferPtr</a:t>
            </a:r>
            <a:r>
              <a:rPr lang="en-US" altLang="ko-KR" sz="1400" dirty="0">
                <a:solidFill>
                  <a:srgbClr val="000000"/>
                </a:solidFill>
              </a:rPr>
              <a:t>;</a:t>
            </a:r>
            <a:r>
              <a:rPr lang="en-US" altLang="ko-KR" sz="1400" dirty="0">
                <a:solidFill>
                  <a:schemeClr val="accent4"/>
                </a:solidFill>
              </a:rPr>
              <a:t> 	// type </a:t>
            </a:r>
            <a:r>
              <a:rPr lang="en-US" altLang="ko-KR" sz="1400" dirty="0" err="1">
                <a:solidFill>
                  <a:schemeClr val="accent4"/>
                </a:solidFill>
              </a:rPr>
              <a:t>BufferPtr</a:t>
            </a:r>
            <a:r>
              <a:rPr lang="en-US" altLang="ko-KR" sz="1400" dirty="0">
                <a:solidFill>
                  <a:schemeClr val="accent4"/>
                </a:solidFill>
              </a:rPr>
              <a:t> is a pointer to char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dirty="0" err="1">
                <a:solidFill>
                  <a:srgbClr val="000000"/>
                </a:solidFill>
              </a:rPr>
              <a:t>typedef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</a:rPr>
              <a:t>double</a:t>
            </a:r>
            <a:r>
              <a:rPr lang="en-US" altLang="ko-KR" sz="1400" dirty="0">
                <a:solidFill>
                  <a:srgbClr val="000000"/>
                </a:solidFill>
              </a:rPr>
              <a:t> Coordinate;	</a:t>
            </a:r>
            <a:r>
              <a:rPr lang="en-US" altLang="ko-KR" sz="1400" dirty="0">
                <a:solidFill>
                  <a:schemeClr val="accent4"/>
                </a:solidFill>
              </a:rPr>
              <a:t>// type Coordinate is a double</a:t>
            </a:r>
          </a:p>
          <a:p>
            <a:pPr algn="l">
              <a:lnSpc>
                <a:spcPct val="150000"/>
              </a:lnSpc>
            </a:pPr>
            <a:endParaRPr lang="en-US" altLang="ko-KR" sz="1400" b="1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dirty="0" err="1">
                <a:solidFill>
                  <a:srgbClr val="000000"/>
                </a:solidFill>
              </a:rPr>
              <a:t>BufferPtr</a:t>
            </a:r>
            <a:r>
              <a:rPr lang="en-US" altLang="ko-KR" sz="1400" dirty="0">
                <a:solidFill>
                  <a:srgbClr val="000000"/>
                </a:solidFill>
              </a:rPr>
              <a:t> p;			</a:t>
            </a:r>
            <a:r>
              <a:rPr lang="en-US" altLang="ko-KR" sz="1400" dirty="0">
                <a:solidFill>
                  <a:schemeClr val="accent4"/>
                </a:solidFill>
              </a:rPr>
              <a:t>// p is a pointer to char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Coordinate x, y;</a:t>
            </a:r>
            <a:r>
              <a:rPr lang="en-US" altLang="ko-KR" sz="1400" dirty="0">
                <a:solidFill>
                  <a:schemeClr val="accent4"/>
                </a:solidFill>
              </a:rPr>
              <a:t>		// x and y are of type double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61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0"/>
            <a:ext cx="7699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Dynamic Memory Allocation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0144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Dynamic Memory and ‘new’ Operator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Create objects dynamically in the ‘free store’</a:t>
            </a:r>
          </a:p>
          <a:p>
            <a:r>
              <a:rPr lang="en-US" altLang="ko-KR" sz="2800" dirty="0"/>
              <a:t> The operator ‘new’ dynamically allocates the memory from the free store and returns a pointer to this object</a:t>
            </a:r>
          </a:p>
          <a:p>
            <a:endParaRPr lang="en-US" altLang="ko-KR" sz="2800" dirty="0"/>
          </a:p>
          <a:p>
            <a:r>
              <a:rPr lang="en-US" altLang="ko-KR" sz="2800" dirty="0"/>
              <a:t>Accessing members</a:t>
            </a:r>
          </a:p>
          <a:p>
            <a:pPr lvl="1"/>
            <a:r>
              <a:rPr lang="en-US" altLang="ko-KR" sz="2400" dirty="0" err="1"/>
              <a:t>pointer_name</a:t>
            </a:r>
            <a:r>
              <a:rPr lang="en-US" altLang="ko-KR" sz="2400" dirty="0"/>
              <a:t>-&gt;member</a:t>
            </a:r>
          </a:p>
          <a:p>
            <a:pPr lvl="1"/>
            <a:r>
              <a:rPr lang="en-US" altLang="ko-KR" sz="2400" dirty="0"/>
              <a:t>(*</a:t>
            </a:r>
            <a:r>
              <a:rPr lang="en-US" altLang="ko-KR" sz="2400" dirty="0" err="1"/>
              <a:t>pointer_name</a:t>
            </a:r>
            <a:r>
              <a:rPr lang="en-US" altLang="ko-KR" sz="2400" dirty="0"/>
              <a:t>).member</a:t>
            </a:r>
          </a:p>
          <a:p>
            <a:pPr lvl="1"/>
            <a:r>
              <a:rPr lang="en-US" altLang="ko-KR" dirty="0"/>
              <a:t>Same as how to access a member in C </a:t>
            </a:r>
            <a:r>
              <a:rPr lang="en-US" altLang="ko-KR" dirty="0" err="1"/>
              <a:t>Struture</a:t>
            </a:r>
            <a:endParaRPr lang="en-US" altLang="ko-KR" dirty="0"/>
          </a:p>
          <a:p>
            <a:pPr lvl="1"/>
            <a:endParaRPr lang="en-US" altLang="ko-KR" sz="2400" dirty="0"/>
          </a:p>
          <a:p>
            <a:r>
              <a:rPr lang="en-US" altLang="ko-KR" dirty="0"/>
              <a:t> The operator ‘</a:t>
            </a:r>
            <a:r>
              <a:rPr lang="en-US" altLang="ko-KR" sz="2800" dirty="0"/>
              <a:t>delete’ operator destroys the object and returns its space to the free store</a:t>
            </a:r>
            <a:endParaRPr lang="ko-KR" alt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2632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Dynamic Memory and ‘new’ Operator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ex)</a:t>
            </a:r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2057400" y="2057400"/>
            <a:ext cx="5810250" cy="32004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Passenger *p;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//...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p = </a:t>
            </a:r>
            <a:r>
              <a:rPr lang="en-US" altLang="ko-KR" sz="1400" b="1" dirty="0">
                <a:solidFill>
                  <a:srgbClr val="000000"/>
                </a:solidFill>
              </a:rPr>
              <a:t>new</a:t>
            </a:r>
            <a:r>
              <a:rPr lang="en-US" altLang="ko-KR" sz="1400" dirty="0">
                <a:solidFill>
                  <a:srgbClr val="000000"/>
                </a:solidFill>
              </a:rPr>
              <a:t> Passenger;		</a:t>
            </a:r>
            <a:r>
              <a:rPr lang="en-US" altLang="ko-KR" sz="1400" dirty="0">
                <a:solidFill>
                  <a:schemeClr val="accent4"/>
                </a:solidFill>
              </a:rPr>
              <a:t>// p points to the new Passenger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p-&gt;name = “Pocahontas”;	</a:t>
            </a:r>
            <a:r>
              <a:rPr lang="en-US" altLang="ko-KR" sz="1400" dirty="0">
                <a:solidFill>
                  <a:schemeClr val="accent4"/>
                </a:solidFill>
              </a:rPr>
              <a:t>// set the structure members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p-&gt;</a:t>
            </a:r>
            <a:r>
              <a:rPr lang="en-US" altLang="ko-KR" sz="1400" dirty="0" err="1">
                <a:solidFill>
                  <a:srgbClr val="000000"/>
                </a:solidFill>
              </a:rPr>
              <a:t>mealPref</a:t>
            </a:r>
            <a:r>
              <a:rPr lang="en-US" altLang="ko-KR" sz="1400" dirty="0">
                <a:solidFill>
                  <a:srgbClr val="000000"/>
                </a:solidFill>
              </a:rPr>
              <a:t> = REGULAR;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p-&gt;</a:t>
            </a:r>
            <a:r>
              <a:rPr lang="en-US" altLang="ko-KR" sz="1400" dirty="0" err="1">
                <a:solidFill>
                  <a:srgbClr val="000000"/>
                </a:solidFill>
              </a:rPr>
              <a:t>isFreqFlyer</a:t>
            </a:r>
            <a:r>
              <a:rPr lang="en-US" altLang="ko-KR" sz="1400" dirty="0">
                <a:solidFill>
                  <a:srgbClr val="000000"/>
                </a:solidFill>
              </a:rPr>
              <a:t> = </a:t>
            </a:r>
            <a:r>
              <a:rPr lang="en-US" altLang="ko-KR" sz="1400" b="1" dirty="0">
                <a:solidFill>
                  <a:srgbClr val="000000"/>
                </a:solidFill>
              </a:rPr>
              <a:t>false</a:t>
            </a:r>
            <a:r>
              <a:rPr lang="en-US" altLang="ko-KR" sz="1400" dirty="0">
                <a:solidFill>
                  <a:srgbClr val="000000"/>
                </a:solidFill>
              </a:rPr>
              <a:t>;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p-&gt;</a:t>
            </a:r>
            <a:r>
              <a:rPr lang="en-US" altLang="ko-KR" sz="1400" dirty="0" err="1">
                <a:solidFill>
                  <a:srgbClr val="000000"/>
                </a:solidFill>
              </a:rPr>
              <a:t>freqFlyerNo</a:t>
            </a:r>
            <a:r>
              <a:rPr lang="en-US" altLang="ko-KR" sz="1400" dirty="0">
                <a:solidFill>
                  <a:srgbClr val="000000"/>
                </a:solidFill>
              </a:rPr>
              <a:t> = “NONE”;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chemeClr val="accent4"/>
                </a:solidFill>
              </a:rPr>
              <a:t>//...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</a:rPr>
              <a:t>delete</a:t>
            </a:r>
            <a:r>
              <a:rPr lang="en-US" altLang="ko-KR" sz="1400" dirty="0">
                <a:solidFill>
                  <a:srgbClr val="000000"/>
                </a:solidFill>
              </a:rPr>
              <a:t> p;	</a:t>
            </a:r>
            <a:r>
              <a:rPr lang="en-US" altLang="ko-KR" sz="1400" dirty="0">
                <a:solidFill>
                  <a:schemeClr val="accent4"/>
                </a:solidFill>
              </a:rPr>
              <a:t>		// destroy the object p points 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4330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Example: Operators for Dynamic Allocation</a:t>
            </a:r>
            <a:endParaRPr lang="ko-KR" altLang="en-US" sz="32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34963" y="1149350"/>
          <a:ext cx="6477000" cy="19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 </a:t>
                      </a:r>
                    </a:p>
                  </a:txBody>
                  <a:tcPr marL="91437" marR="91437" marT="45663" marB="456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C++</a:t>
                      </a:r>
                    </a:p>
                  </a:txBody>
                  <a:tcPr marL="91437" marR="91437" marT="45663" marB="456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Functions</a:t>
                      </a:r>
                    </a:p>
                  </a:txBody>
                  <a:tcPr marL="91437" marR="91437" marT="45663" marB="456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Operators</a:t>
                      </a:r>
                    </a:p>
                  </a:txBody>
                  <a:tcPr marL="91437" marR="91437" marT="45663" marB="456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void * </a:t>
                      </a:r>
                      <a:r>
                        <a:rPr lang="en-US" altLang="ko-KR" sz="16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malloc</a:t>
                      </a:r>
                      <a:r>
                        <a:rPr lang="en-US" altLang="ko-KR" sz="16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 ( </a:t>
                      </a:r>
                      <a:r>
                        <a:rPr lang="en-US" altLang="ko-KR" sz="16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size_t</a:t>
                      </a:r>
                      <a:r>
                        <a:rPr lang="en-US" altLang="ko-KR" sz="16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600" b="0" i="1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size</a:t>
                      </a:r>
                      <a:r>
                        <a:rPr lang="en-US" altLang="ko-KR" sz="16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 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void * </a:t>
                      </a:r>
                      <a:r>
                        <a:rPr lang="en-US" altLang="ko-KR" sz="16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calloc</a:t>
                      </a:r>
                      <a:r>
                        <a:rPr lang="en-US" altLang="ko-KR" sz="16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 (</a:t>
                      </a:r>
                      <a:r>
                        <a:rPr lang="en-US" altLang="ko-KR" sz="16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size_t</a:t>
                      </a:r>
                      <a:r>
                        <a:rPr lang="en-US" altLang="ko-KR" sz="16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600" b="0" i="1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nmemb</a:t>
                      </a:r>
                      <a:r>
                        <a:rPr lang="en-US" altLang="ko-KR" sz="16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, </a:t>
                      </a:r>
                      <a:r>
                        <a:rPr lang="en-US" altLang="ko-KR" sz="16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size_t</a:t>
                      </a:r>
                      <a:r>
                        <a:rPr lang="en-US" altLang="ko-KR" sz="16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600" b="0" i="1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size</a:t>
                      </a:r>
                      <a:r>
                        <a:rPr lang="en-US" altLang="ko-KR" sz="16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 )</a:t>
                      </a:r>
                    </a:p>
                  </a:txBody>
                  <a:tcPr marL="91437" marR="91437" marT="45663" marB="456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new </a:t>
                      </a:r>
                      <a:r>
                        <a:rPr kumimoji="1" lang="en-US" altLang="ko-KR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data_type</a:t>
                      </a:r>
                      <a:endParaRPr kumimoji="1" lang="en-US" altLang="ko-KR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new</a:t>
                      </a:r>
                      <a:r>
                        <a:rPr kumimoji="1" lang="en-US" altLang="ko-KR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ko-KR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data_type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[</a:t>
                      </a:r>
                      <a:r>
                        <a:rPr kumimoji="1" lang="en-US" altLang="ko-KR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size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91437" marR="91437" marT="45663" marB="456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void free(void *</a:t>
                      </a:r>
                      <a:r>
                        <a:rPr lang="en-US" altLang="ko-KR" sz="1600" b="0" i="1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ptr</a:t>
                      </a:r>
                      <a:r>
                        <a:rPr lang="en-US" altLang="ko-KR" sz="16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);</a:t>
                      </a:r>
                    </a:p>
                  </a:txBody>
                  <a:tcPr marL="91437" marR="91437" marT="45663" marB="456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delete </a:t>
                      </a:r>
                      <a:r>
                        <a:rPr kumimoji="1" lang="en-US" altLang="ko-KR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scalar_variable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delete [] </a:t>
                      </a:r>
                      <a:r>
                        <a:rPr kumimoji="1" lang="en-US" altLang="ko-KR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array_variable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</a:txBody>
                  <a:tcPr marL="91437" marR="91437" marT="45663" marB="4566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49250" y="4835525"/>
          <a:ext cx="5883275" cy="168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Ex) To allocate an integer array of 100 elements</a:t>
                      </a:r>
                    </a:p>
                  </a:txBody>
                  <a:tcPr marL="91437" marR="91437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 </a:t>
                      </a:r>
                    </a:p>
                  </a:txBody>
                  <a:tcPr marL="91437" marR="91437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C++</a:t>
                      </a:r>
                    </a:p>
                  </a:txBody>
                  <a:tcPr marL="91437" marR="91437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058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rgbClr val="F8F8F8"/>
                        </a:buClr>
                        <a:buSzPct val="75000"/>
                        <a:defRPr/>
                      </a:pP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int *</a:t>
                      </a:r>
                      <a:r>
                        <a:rPr lang="en-US" altLang="ko-KR" sz="14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iptr</a:t>
                      </a: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spcBef>
                          <a:spcPct val="20000"/>
                        </a:spcBef>
                        <a:buClr>
                          <a:srgbClr val="F8F8F8"/>
                        </a:buClr>
                        <a:buSzPct val="75000"/>
                        <a:defRPr/>
                      </a:pPr>
                      <a:r>
                        <a:rPr lang="en-US" altLang="ko-KR" sz="14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iptr</a:t>
                      </a: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 = (int *) </a:t>
                      </a:r>
                      <a:r>
                        <a:rPr lang="en-US" altLang="ko-KR" sz="14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calloc</a:t>
                      </a: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(100,</a:t>
                      </a:r>
                      <a:r>
                        <a:rPr lang="en-US" altLang="ko-KR" sz="1400" b="0" baseline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4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sizeof</a:t>
                      </a: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(int)); </a:t>
                      </a:r>
                    </a:p>
                    <a:p>
                      <a:pPr>
                        <a:spcBef>
                          <a:spcPct val="20000"/>
                        </a:spcBef>
                        <a:buClr>
                          <a:srgbClr val="F8F8F8"/>
                        </a:buClr>
                        <a:buSzPct val="75000"/>
                        <a:defRPr/>
                      </a:pP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…</a:t>
                      </a:r>
                    </a:p>
                    <a:p>
                      <a:pPr>
                        <a:spcBef>
                          <a:spcPct val="20000"/>
                        </a:spcBef>
                        <a:buClr>
                          <a:srgbClr val="F8F8F8"/>
                        </a:buClr>
                        <a:buSzPct val="75000"/>
                        <a:defRPr/>
                      </a:pP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free(</a:t>
                      </a:r>
                      <a:r>
                        <a:rPr lang="en-US" altLang="ko-KR" sz="14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iptr</a:t>
                      </a: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);</a:t>
                      </a:r>
                    </a:p>
                  </a:txBody>
                  <a:tcPr marL="91437" marR="91437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*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iptr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new int[100];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delete []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iptr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</a:txBody>
                  <a:tcPr marL="91437" marR="91437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34963" y="3033713"/>
          <a:ext cx="5883275" cy="168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Ex) To allocate a char</a:t>
                      </a:r>
                    </a:p>
                  </a:txBody>
                  <a:tcPr marL="91437" marR="91437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 </a:t>
                      </a:r>
                    </a:p>
                  </a:txBody>
                  <a:tcPr marL="91437" marR="91437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C++</a:t>
                      </a:r>
                    </a:p>
                  </a:txBody>
                  <a:tcPr marL="91437" marR="91437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058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rgbClr val="F8F8F8"/>
                        </a:buClr>
                        <a:buSzPct val="75000"/>
                        <a:defRPr/>
                      </a:pP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char *</a:t>
                      </a:r>
                      <a:r>
                        <a:rPr lang="en-US" altLang="ko-KR" sz="14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cptr</a:t>
                      </a: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spcBef>
                          <a:spcPct val="20000"/>
                        </a:spcBef>
                        <a:buClr>
                          <a:srgbClr val="F8F8F8"/>
                        </a:buClr>
                        <a:buSzPct val="75000"/>
                        <a:defRPr/>
                      </a:pPr>
                      <a:r>
                        <a:rPr lang="en-US" altLang="ko-KR" sz="14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cptr</a:t>
                      </a: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 = (char *) </a:t>
                      </a:r>
                      <a:r>
                        <a:rPr lang="en-US" altLang="ko-KR" sz="14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malloc</a:t>
                      </a: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(</a:t>
                      </a:r>
                      <a:r>
                        <a:rPr lang="en-US" altLang="ko-KR" sz="14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sizeof</a:t>
                      </a: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(char)); </a:t>
                      </a:r>
                    </a:p>
                    <a:p>
                      <a:pPr>
                        <a:spcBef>
                          <a:spcPct val="20000"/>
                        </a:spcBef>
                        <a:buClr>
                          <a:srgbClr val="F8F8F8"/>
                        </a:buClr>
                        <a:buSzPct val="75000"/>
                        <a:defRPr/>
                      </a:pP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…</a:t>
                      </a:r>
                    </a:p>
                    <a:p>
                      <a:pPr>
                        <a:spcBef>
                          <a:spcPct val="20000"/>
                        </a:spcBef>
                        <a:buClr>
                          <a:srgbClr val="F8F8F8"/>
                        </a:buClr>
                        <a:buSzPct val="75000"/>
                        <a:defRPr/>
                      </a:pP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free(</a:t>
                      </a:r>
                      <a:r>
                        <a:rPr lang="en-US" altLang="ko-KR" sz="14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cptr</a:t>
                      </a:r>
                      <a:r>
                        <a:rPr lang="en-US" altLang="ko-KR" sz="14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);</a:t>
                      </a:r>
                    </a:p>
                  </a:txBody>
                  <a:tcPr marL="91437" marR="91437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char *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cptr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new char;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delete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cptr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</a:txBody>
                  <a:tcPr marL="91437" marR="91437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그룹 12"/>
          <p:cNvGrpSpPr>
            <a:grpSpLocks/>
          </p:cNvGrpSpPr>
          <p:nvPr/>
        </p:nvGrpSpPr>
        <p:grpSpPr bwMode="auto">
          <a:xfrm>
            <a:off x="6472238" y="1906588"/>
            <a:ext cx="2824162" cy="830262"/>
            <a:chOff x="6320590" y="1907066"/>
            <a:chExt cx="2823410" cy="829749"/>
          </a:xfrm>
        </p:grpSpPr>
        <p:sp>
          <p:nvSpPr>
            <p:cNvPr id="29722" name="TextBox 7"/>
            <p:cNvSpPr txBox="1">
              <a:spLocks noChangeArrowheads="1"/>
            </p:cNvSpPr>
            <p:nvPr/>
          </p:nvSpPr>
          <p:spPr bwMode="auto">
            <a:xfrm>
              <a:off x="6999267" y="1907066"/>
              <a:ext cx="2144733" cy="829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b="1">
                  <a:latin typeface="Times New Roman" charset="0"/>
                  <a:ea typeface="굴림" charset="-127"/>
                </a:rPr>
                <a:t>returns a pointer addressing the 1</a:t>
              </a:r>
              <a:r>
                <a:rPr kumimoji="1" lang="en-US" altLang="ko-KR" sz="1600" b="1" baseline="30000">
                  <a:latin typeface="Times New Roman" charset="0"/>
                  <a:ea typeface="굴림" charset="-127"/>
                </a:rPr>
                <a:t>st</a:t>
              </a:r>
              <a:r>
                <a:rPr kumimoji="1" lang="en-US" altLang="ko-KR" sz="1600" b="1">
                  <a:latin typeface="Times New Roman" charset="0"/>
                  <a:ea typeface="굴림" charset="-127"/>
                </a:rPr>
                <a:t> element of the array</a:t>
              </a:r>
            </a:p>
          </p:txBody>
        </p:sp>
        <p:cxnSp>
          <p:nvCxnSpPr>
            <p:cNvPr id="29723" name="직선 화살표 연결선 8"/>
            <p:cNvCxnSpPr>
              <a:cxnSpLocks noChangeShapeType="1"/>
              <a:stCxn id="29722" idx="1"/>
            </p:cNvCxnSpPr>
            <p:nvPr/>
          </p:nvCxnSpPr>
          <p:spPr bwMode="auto">
            <a:xfrm rot="10800000">
              <a:off x="6320589" y="2276398"/>
              <a:ext cx="678678" cy="1588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3108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dynamically allocate “array of pointers”?</a:t>
            </a:r>
          </a:p>
          <a:p>
            <a:endParaRPr lang="en-US" dirty="0"/>
          </a:p>
          <a:p>
            <a:r>
              <a:rPr lang="en-US" dirty="0"/>
              <a:t>How to declare two dimensional matrix (i.e., matrix) and dynamically allocate its space?</a:t>
            </a:r>
          </a:p>
          <a:p>
            <a:endParaRPr lang="en-US" dirty="0"/>
          </a:p>
          <a:p>
            <a:r>
              <a:rPr lang="en-US" dirty="0"/>
              <a:t>You can use your own method, but you can also use ’vector’ class in STL library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4721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Memory Leaks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C++ does not provide automatic garbage collection</a:t>
            </a:r>
          </a:p>
          <a:p>
            <a:endParaRPr lang="en-US" altLang="ko-KR" sz="2800" dirty="0"/>
          </a:p>
          <a:p>
            <a:r>
              <a:rPr lang="en-US" altLang="ko-KR" sz="2800" dirty="0"/>
              <a:t>If an object is allocated with new, it should eventually be deallocated with delete</a:t>
            </a:r>
          </a:p>
          <a:p>
            <a:endParaRPr lang="en-US" altLang="ko-KR" sz="2800" dirty="0"/>
          </a:p>
          <a:p>
            <a:r>
              <a:rPr lang="en-US" altLang="ko-KR" sz="2800" dirty="0"/>
              <a:t>Deallocation failure can cause inaccessible objects in dynamic memory, memory leak</a:t>
            </a:r>
          </a:p>
          <a:p>
            <a:endParaRPr lang="ko-KR" alt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1160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9119" y="2895600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Strings in C++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352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Strings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C-style strings</a:t>
            </a:r>
          </a:p>
          <a:p>
            <a:pPr lvl="1"/>
            <a:r>
              <a:rPr lang="en-US" altLang="ko-KR" sz="2400" dirty="0"/>
              <a:t>A fixed-length array of characters that ends with the null character</a:t>
            </a:r>
          </a:p>
          <a:p>
            <a:pPr lvl="1"/>
            <a:r>
              <a:rPr lang="en-US" altLang="ko-KR" sz="2400" dirty="0"/>
              <a:t>This representation alone does not provide many  string operations (concatenation, comparison,...)</a:t>
            </a:r>
          </a:p>
          <a:p>
            <a:r>
              <a:rPr lang="en-US" altLang="ko-KR" sz="2800" dirty="0"/>
              <a:t> STL strings</a:t>
            </a:r>
          </a:p>
          <a:p>
            <a:pPr lvl="1"/>
            <a:r>
              <a:rPr lang="en-US" altLang="ko-KR" sz="2400" dirty="0"/>
              <a:t>C++ provides a string type as part of its “Standard Template Library” (STL)</a:t>
            </a:r>
          </a:p>
          <a:p>
            <a:pPr lvl="1"/>
            <a:r>
              <a:rPr lang="en-US" altLang="ko-KR" sz="2400" dirty="0"/>
              <a:t>Should include the header file “&lt;string&gt;”</a:t>
            </a:r>
          </a:p>
          <a:p>
            <a:endParaRPr lang="en-US" altLang="ko-KR" sz="2600" dirty="0"/>
          </a:p>
          <a:p>
            <a:r>
              <a:rPr lang="en-US" altLang="ko-KR" dirty="0"/>
              <a:t>STL: Standard Template Library</a:t>
            </a:r>
          </a:p>
          <a:p>
            <a:pPr lvl="1"/>
            <a:r>
              <a:rPr lang="en-US" altLang="ko-KR" sz="2400" dirty="0"/>
              <a:t>Collection of useful, standard classes and libraries in C++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32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>
                <a:ea typeface="굴림" pitchFamily="50" charset="-127"/>
              </a:rPr>
              <a:t>The C++ Programming Model</a:t>
            </a:r>
            <a:endParaRPr lang="en-US" altLang="ko-KR" sz="3600" dirty="0">
              <a:ea typeface="굴림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986147" y="2362200"/>
            <a:ext cx="7171706" cy="3662065"/>
            <a:chOff x="838200" y="2362200"/>
            <a:chExt cx="7171706" cy="3662065"/>
          </a:xfrm>
        </p:grpSpPr>
        <p:sp>
          <p:nvSpPr>
            <p:cNvPr id="2" name="직사각형 1"/>
            <p:cNvSpPr/>
            <p:nvPr/>
          </p:nvSpPr>
          <p:spPr bwMode="auto">
            <a:xfrm>
              <a:off x="838200" y="2590800"/>
              <a:ext cx="2438400" cy="6096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CoolProgram</a:t>
              </a:r>
              <a:r>
                <a:rPr lang="en-US" altLang="ko-KR" dirty="0"/>
                <a:t>.cpp</a:t>
              </a:r>
              <a:endParaRPr kumimoji="0" lang="ko-K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838200" y="3352800"/>
              <a:ext cx="2438400" cy="6096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Library Functions</a:t>
              </a:r>
              <a:endParaRPr kumimoji="0" lang="ko-K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" name="직선 연결선 3"/>
            <p:cNvCxnSpPr>
              <a:stCxn id="2" idx="3"/>
            </p:cNvCxnSpPr>
            <p:nvPr/>
          </p:nvCxnSpPr>
          <p:spPr bwMode="auto">
            <a:xfrm>
              <a:off x="3276600" y="2895600"/>
              <a:ext cx="304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직선 연결선 10"/>
            <p:cNvCxnSpPr/>
            <p:nvPr/>
          </p:nvCxnSpPr>
          <p:spPr bwMode="auto">
            <a:xfrm>
              <a:off x="3276600" y="3677392"/>
              <a:ext cx="304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직선 연결선 6"/>
            <p:cNvCxnSpPr/>
            <p:nvPr/>
          </p:nvCxnSpPr>
          <p:spPr bwMode="auto">
            <a:xfrm>
              <a:off x="3581400" y="2895600"/>
              <a:ext cx="0" cy="78179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직선 화살표 연결선 9"/>
            <p:cNvCxnSpPr/>
            <p:nvPr/>
          </p:nvCxnSpPr>
          <p:spPr bwMode="auto">
            <a:xfrm>
              <a:off x="3581400" y="3286496"/>
              <a:ext cx="3048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9698" name="Picture 2" descr="C:\Users\JHLee\AppData\Local\Microsoft\Windows\Temporary Internet Files\Content.IE5\41OBFWD5\MC90035953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491" y="2362200"/>
              <a:ext cx="1512418" cy="1836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429000" y="4198315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Compiler</a:t>
              </a:r>
              <a:endParaRPr lang="ko-KR" altLang="en-US" dirty="0"/>
            </a:p>
          </p:txBody>
        </p:sp>
        <p:cxnSp>
          <p:nvCxnSpPr>
            <p:cNvPr id="18" name="직선 화살표 연결선 17"/>
            <p:cNvCxnSpPr/>
            <p:nvPr/>
          </p:nvCxnSpPr>
          <p:spPr bwMode="auto">
            <a:xfrm>
              <a:off x="5257800" y="3286496"/>
              <a:ext cx="3048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직사각형 18"/>
            <p:cNvSpPr/>
            <p:nvPr/>
          </p:nvSpPr>
          <p:spPr bwMode="auto">
            <a:xfrm>
              <a:off x="5571506" y="2975457"/>
              <a:ext cx="2438400" cy="6096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dirty="0" err="1"/>
                <a:t>a.out</a:t>
              </a:r>
              <a:endParaRPr kumimoji="0" lang="ko-K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4" name="직선 화살표 연결선 13"/>
            <p:cNvCxnSpPr/>
            <p:nvPr/>
          </p:nvCxnSpPr>
          <p:spPr bwMode="auto">
            <a:xfrm>
              <a:off x="6790706" y="3585057"/>
              <a:ext cx="0" cy="304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9699" name="Picture 3" descr="C:\Users\JHLee\AppData\Local\Microsoft\Windows\Temporary Internet Files\Content.IE5\YMEIRD80\MC90036153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940" y="3962400"/>
              <a:ext cx="1881835" cy="145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762006" y="55626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User</a:t>
              </a:r>
              <a:endParaRPr lang="ko-KR" alt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0367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STL Strings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Full name of string type is “</a:t>
            </a:r>
            <a:r>
              <a:rPr lang="en-US" altLang="ko-KR" sz="2800" dirty="0" err="1"/>
              <a:t>std</a:t>
            </a:r>
            <a:r>
              <a:rPr lang="en-US" altLang="ko-KR" sz="2800" dirty="0"/>
              <a:t>::string”</a:t>
            </a:r>
          </a:p>
          <a:p>
            <a:pPr lvl="1"/>
            <a:r>
              <a:rPr lang="en-US" altLang="ko-KR" dirty="0"/>
              <a:t>We can omit the “</a:t>
            </a:r>
            <a:r>
              <a:rPr lang="en-US" altLang="ko-KR" dirty="0" err="1"/>
              <a:t>std</a:t>
            </a:r>
            <a:r>
              <a:rPr lang="en-US" altLang="ko-KR" dirty="0"/>
              <a:t>::” prefix by using the statement “using </a:t>
            </a:r>
            <a:r>
              <a:rPr lang="en-US" altLang="ko-KR" dirty="0" err="1"/>
              <a:t>std</a:t>
            </a:r>
            <a:r>
              <a:rPr lang="en-US" altLang="ko-KR" dirty="0"/>
              <a:t>::string” (see “namespaces” later)</a:t>
            </a:r>
          </a:p>
          <a:p>
            <a:r>
              <a:rPr lang="en-US" altLang="ko-KR" sz="2800" dirty="0"/>
              <a:t>Features</a:t>
            </a:r>
          </a:p>
          <a:p>
            <a:pPr lvl="1"/>
            <a:r>
              <a:rPr lang="en-US" altLang="ko-KR" dirty="0"/>
              <a:t>Concatenated using + operator</a:t>
            </a:r>
          </a:p>
          <a:p>
            <a:pPr lvl="1"/>
            <a:r>
              <a:rPr lang="en-US" altLang="ko-KR" dirty="0"/>
              <a:t>Compared using dictionary order</a:t>
            </a:r>
          </a:p>
          <a:p>
            <a:pPr lvl="1"/>
            <a:r>
              <a:rPr lang="en-US" altLang="ko-KR" dirty="0"/>
              <a:t>Input using &gt;&gt; operator</a:t>
            </a:r>
          </a:p>
          <a:p>
            <a:pPr lvl="1"/>
            <a:r>
              <a:rPr lang="en-US" altLang="ko-KR" dirty="0"/>
              <a:t>Output using &lt;&lt; operator</a:t>
            </a:r>
            <a:endParaRPr lang="ko-KR" altLang="en-US" dirty="0"/>
          </a:p>
        </p:txBody>
      </p:sp>
      <p:graphicFrame>
        <p:nvGraphicFramePr>
          <p:cNvPr id="5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6288"/>
              </p:ext>
            </p:extLst>
          </p:nvPr>
        </p:nvGraphicFramePr>
        <p:xfrm>
          <a:off x="1117600" y="4981573"/>
          <a:ext cx="7061200" cy="1463676"/>
        </p:xfrm>
        <a:graphic>
          <a:graphicData uri="http://schemas.openxmlformats.org/drawingml/2006/table">
            <a:tbl>
              <a:tblPr/>
              <a:tblGrid>
                <a:gridCol w="366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C++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array of char types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string class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library functions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member functions of string class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relatively difficult, but many sources 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easy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61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STL Strings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ex)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2057400" y="1981200"/>
            <a:ext cx="5810250" cy="28194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#include</a:t>
            </a:r>
            <a:r>
              <a:rPr kumimoji="0" lang="en-US" altLang="ko-KR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&lt;string&gt;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</a:rPr>
              <a:t>using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</a:rPr>
              <a:t>std</a:t>
            </a:r>
            <a:r>
              <a:rPr lang="en-US" altLang="ko-KR" sz="1400" dirty="0">
                <a:solidFill>
                  <a:srgbClr val="000000"/>
                </a:solidFill>
              </a:rPr>
              <a:t>::string;</a:t>
            </a:r>
          </a:p>
          <a:p>
            <a:pPr algn="l">
              <a:lnSpc>
                <a:spcPct val="150000"/>
              </a:lnSpc>
            </a:pPr>
            <a:r>
              <a:rPr kumimoji="0" lang="en-US" altLang="ko-KR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//...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string s = “to be”;</a:t>
            </a:r>
          </a:p>
          <a:p>
            <a:pPr algn="l">
              <a:lnSpc>
                <a:spcPct val="150000"/>
              </a:lnSpc>
            </a:pPr>
            <a:r>
              <a:rPr kumimoji="0" lang="en-US" altLang="ko-KR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string t = “not ” + s;		</a:t>
            </a:r>
            <a:r>
              <a:rPr kumimoji="0" lang="en-US" altLang="ko-KR" sz="140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</a:rPr>
              <a:t>// t</a:t>
            </a:r>
            <a:r>
              <a:rPr kumimoji="0" lang="en-US" altLang="ko-KR" sz="1400" i="0" u="none" strike="noStrike" cap="none" normalizeH="0" dirty="0">
                <a:ln>
                  <a:noFill/>
                </a:ln>
                <a:solidFill>
                  <a:schemeClr val="accent4"/>
                </a:solidFill>
                <a:effectLst/>
              </a:rPr>
              <a:t> = “not to be”</a:t>
            </a:r>
            <a:endParaRPr kumimoji="0" lang="en-US" altLang="ko-KR" sz="140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string u = s + “ or ” + t;	</a:t>
            </a:r>
            <a:r>
              <a:rPr lang="en-US" altLang="ko-KR" sz="1400" dirty="0">
                <a:solidFill>
                  <a:schemeClr val="accent4"/>
                </a:solidFill>
              </a:rPr>
              <a:t>// u = “to be or not to be”</a:t>
            </a:r>
          </a:p>
          <a:p>
            <a:pPr algn="l">
              <a:lnSpc>
                <a:spcPct val="150000"/>
              </a:lnSpc>
            </a:pP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if</a:t>
            </a:r>
            <a:r>
              <a:rPr kumimoji="0" lang="en-US" altLang="ko-KR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(s &gt; t)			</a:t>
            </a:r>
            <a:r>
              <a:rPr kumimoji="0" lang="en-US" altLang="ko-KR" sz="140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</a:rPr>
              <a:t>// true: “to be” &gt; “not to be”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     </a:t>
            </a:r>
            <a:r>
              <a:rPr lang="en-US" altLang="ko-KR" sz="1400" dirty="0" err="1">
                <a:solidFill>
                  <a:srgbClr val="000000"/>
                </a:solidFill>
              </a:rPr>
              <a:t>cout</a:t>
            </a:r>
            <a:r>
              <a:rPr lang="en-US" altLang="ko-KR" sz="1400" dirty="0">
                <a:solidFill>
                  <a:srgbClr val="000000"/>
                </a:solidFill>
              </a:rPr>
              <a:t> &lt;&lt; u;		</a:t>
            </a:r>
            <a:r>
              <a:rPr lang="en-US" altLang="ko-KR" sz="1400" dirty="0">
                <a:solidFill>
                  <a:schemeClr val="accent4"/>
                </a:solidFill>
              </a:rPr>
              <a:t>// outputs “to be or not to be”</a:t>
            </a:r>
            <a:endParaRPr kumimoji="0" lang="en-US" altLang="ko-KR" sz="140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93893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STL Strings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Appending one string to another using += operator</a:t>
            </a:r>
          </a:p>
          <a:p>
            <a:r>
              <a:rPr lang="en-US" altLang="ko-KR" sz="2800" dirty="0"/>
              <a:t> Indexed like arrays</a:t>
            </a:r>
          </a:p>
          <a:p>
            <a:r>
              <a:rPr lang="en-US" altLang="ko-KR" sz="2800" dirty="0"/>
              <a:t> The number of characters in a string s is given by </a:t>
            </a:r>
            <a:r>
              <a:rPr lang="en-US" altLang="ko-KR" sz="2800" dirty="0" err="1"/>
              <a:t>s.size</a:t>
            </a:r>
            <a:r>
              <a:rPr lang="en-US" altLang="ko-KR" sz="2800" dirty="0"/>
              <a:t>()</a:t>
            </a:r>
          </a:p>
          <a:p>
            <a:r>
              <a:rPr lang="en-US" altLang="ko-KR" sz="2800" dirty="0"/>
              <a:t> Conversed to C-style string by </a:t>
            </a:r>
            <a:r>
              <a:rPr lang="en-US" altLang="ko-KR" sz="2800" dirty="0" err="1"/>
              <a:t>s.c_str</a:t>
            </a:r>
            <a:r>
              <a:rPr lang="en-US" altLang="ko-KR" sz="2800" dirty="0"/>
              <a:t>() which returns a pointer to a C-style string</a:t>
            </a:r>
            <a:endParaRPr lang="ko-KR" alt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5015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STL Strings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ex)</a:t>
            </a:r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Other C++ STL operations are providing</a:t>
            </a:r>
          </a:p>
          <a:p>
            <a:pPr lvl="1"/>
            <a:r>
              <a:rPr lang="en-US" altLang="ko-KR" sz="2400" dirty="0"/>
              <a:t>ex) extracting, searching, replacing,...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2057400" y="1981200"/>
            <a:ext cx="5810250" cy="1828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s = “John”;		</a:t>
            </a:r>
            <a:r>
              <a:rPr lang="en-US" altLang="ko-KR" sz="1400" dirty="0">
                <a:solidFill>
                  <a:schemeClr val="accent4"/>
                </a:solidFill>
              </a:rPr>
              <a:t>// s = “John”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kumimoji="0" lang="en-US" altLang="ko-KR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int</a:t>
            </a:r>
            <a:r>
              <a:rPr kumimoji="0" lang="en-US" altLang="ko-KR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   i = </a:t>
            </a:r>
            <a:r>
              <a:rPr kumimoji="0" lang="en-US" altLang="ko-KR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s.size</a:t>
            </a:r>
            <a:r>
              <a:rPr kumimoji="0" lang="en-US" altLang="ko-KR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();	</a:t>
            </a:r>
            <a:r>
              <a:rPr kumimoji="0" lang="en-US" altLang="ko-KR" sz="140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</a:rPr>
              <a:t>// i = 4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</a:rPr>
              <a:t>char</a:t>
            </a:r>
            <a:r>
              <a:rPr lang="en-US" altLang="ko-KR" sz="1400" dirty="0">
                <a:solidFill>
                  <a:srgbClr val="000000"/>
                </a:solidFill>
              </a:rPr>
              <a:t> c = s[3]; 	</a:t>
            </a:r>
            <a:r>
              <a:rPr lang="en-US" altLang="ko-KR" sz="1400" dirty="0">
                <a:solidFill>
                  <a:schemeClr val="accent4"/>
                </a:solidFill>
              </a:rPr>
              <a:t>// c = ‘n’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s += “ Smith”;</a:t>
            </a:r>
            <a:r>
              <a:rPr lang="en-US" altLang="ko-KR" sz="1400" dirty="0">
                <a:solidFill>
                  <a:schemeClr val="accent4"/>
                </a:solidFill>
              </a:rPr>
              <a:t>	// s = “John Smith”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</a:rPr>
              <a:t>char</a:t>
            </a:r>
            <a:r>
              <a:rPr lang="en-US" altLang="ko-KR" sz="1400" dirty="0">
                <a:solidFill>
                  <a:srgbClr val="000000"/>
                </a:solidFill>
              </a:rPr>
              <a:t> *p = </a:t>
            </a:r>
            <a:r>
              <a:rPr lang="en-US" altLang="ko-KR" sz="1400" dirty="0" err="1">
                <a:solidFill>
                  <a:srgbClr val="000000"/>
                </a:solidFill>
              </a:rPr>
              <a:t>s.c_str</a:t>
            </a:r>
            <a:r>
              <a:rPr lang="en-US" altLang="ko-KR" sz="1400" dirty="0">
                <a:solidFill>
                  <a:srgbClr val="000000"/>
                </a:solidFill>
              </a:rPr>
              <a:t>();</a:t>
            </a:r>
            <a:r>
              <a:rPr lang="en-US" altLang="ko-KR" sz="1400" dirty="0">
                <a:solidFill>
                  <a:schemeClr val="accent4"/>
                </a:solidFill>
              </a:rPr>
              <a:t>	// p is a C-style string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3982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 Style String to C++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303338"/>
          <a:ext cx="6234113" cy="443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iostream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#include&lt;string&gt;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char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[] = "KKIST";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string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[1] = 'A';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"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endl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"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endl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6" marR="91446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80263" y="1185863"/>
            <a:ext cx="16922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cstyle = KKIST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cppstyle = KAIST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86439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C++ Style String to C (1/2)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303338"/>
          <a:ext cx="6234113" cy="384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6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iostream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#include&lt;string&gt;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string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"KAIST";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const char 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*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cppstyle.c_str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"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"\n";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"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"\n";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6" marR="91446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4"/>
          <p:cNvGrpSpPr>
            <a:grpSpLocks/>
          </p:cNvGrpSpPr>
          <p:nvPr/>
        </p:nvGrpSpPr>
        <p:grpSpPr bwMode="auto">
          <a:xfrm>
            <a:off x="3000375" y="3627438"/>
            <a:ext cx="4587875" cy="677862"/>
            <a:chOff x="726980" y="1371749"/>
            <a:chExt cx="4588040" cy="677108"/>
          </a:xfrm>
        </p:grpSpPr>
        <p:sp>
          <p:nvSpPr>
            <p:cNvPr id="101385" name="TextBox 6"/>
            <p:cNvSpPr txBox="1">
              <a:spLocks noChangeArrowheads="1"/>
            </p:cNvSpPr>
            <p:nvPr/>
          </p:nvSpPr>
          <p:spPr bwMode="auto">
            <a:xfrm>
              <a:off x="2184382" y="1371749"/>
              <a:ext cx="23156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return value : const char *</a:t>
              </a:r>
              <a:endParaRPr kumimoji="1" lang="ko-KR" altLang="en-US" sz="1600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01386" name="직선 화살표 연결선 7"/>
            <p:cNvCxnSpPr>
              <a:cxnSpLocks noChangeShapeType="1"/>
              <a:stCxn id="101385" idx="1"/>
            </p:cNvCxnSpPr>
            <p:nvPr/>
          </p:nvCxnSpPr>
          <p:spPr bwMode="auto">
            <a:xfrm rot="10800000" flipV="1">
              <a:off x="726980" y="1541025"/>
              <a:ext cx="1457403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87" name="TextBox 8"/>
            <p:cNvSpPr txBox="1">
              <a:spLocks noChangeArrowheads="1"/>
            </p:cNvSpPr>
            <p:nvPr/>
          </p:nvSpPr>
          <p:spPr bwMode="auto">
            <a:xfrm>
              <a:off x="2339210" y="1710303"/>
              <a:ext cx="29758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∴cannot modify a string</a:t>
              </a: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86613" y="5149850"/>
            <a:ext cx="169068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cstyle = KAIST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cppstyle = KAIST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2536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C++ Style String to C (2/2)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155700"/>
          <a:ext cx="6234113" cy="501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iostream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#include&lt;string&gt;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string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"KKIST";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char*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new char [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cppstyle.size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() + 1];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strcpy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cppstyle.c_str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()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[1] = 'A';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"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cppstyle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"\n";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"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"\n";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delete[]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cstyle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6" marR="91446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9"/>
          <p:cNvGrpSpPr>
            <a:grpSpLocks/>
          </p:cNvGrpSpPr>
          <p:nvPr/>
        </p:nvGrpSpPr>
        <p:grpSpPr bwMode="auto">
          <a:xfrm>
            <a:off x="3609975" y="3506788"/>
            <a:ext cx="3455988" cy="339725"/>
            <a:chOff x="726988" y="1371750"/>
            <a:chExt cx="3457064" cy="338554"/>
          </a:xfrm>
        </p:grpSpPr>
        <p:cxnSp>
          <p:nvCxnSpPr>
            <p:cNvPr id="103433" name="직선 화살표 연결선 11"/>
            <p:cNvCxnSpPr>
              <a:cxnSpLocks noChangeShapeType="1"/>
              <a:stCxn id="103434" idx="1"/>
            </p:cNvCxnSpPr>
            <p:nvPr/>
          </p:nvCxnSpPr>
          <p:spPr bwMode="auto">
            <a:xfrm rot="10800000">
              <a:off x="726988" y="1541025"/>
              <a:ext cx="1612223" cy="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434" name="TextBox 12"/>
            <p:cNvSpPr txBox="1">
              <a:spLocks noChangeArrowheads="1"/>
            </p:cNvSpPr>
            <p:nvPr/>
          </p:nvSpPr>
          <p:spPr bwMode="auto">
            <a:xfrm>
              <a:off x="2339210" y="1371750"/>
              <a:ext cx="18448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can modify a string</a:t>
              </a:r>
              <a:endParaRPr kumimoji="1" lang="ko-KR" altLang="en-US" sz="1600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51725" y="5208588"/>
            <a:ext cx="169227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cppstyle = KKIST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cstyle = KAIST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b="1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96688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4519" y="3048000"/>
            <a:ext cx="59546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Scope, Namespace, </a:t>
            </a:r>
          </a:p>
          <a:p>
            <a:r>
              <a:rPr lang="en-US" sz="4800" dirty="0"/>
              <a:t>Casting, Control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57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49727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Local and Global Variables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Block</a:t>
            </a:r>
          </a:p>
          <a:p>
            <a:pPr lvl="1"/>
            <a:r>
              <a:rPr lang="en-US" altLang="ko-KR" sz="2400" dirty="0"/>
              <a:t>Enclosed statements in {...} define a block</a:t>
            </a:r>
          </a:p>
          <a:p>
            <a:pPr lvl="1"/>
            <a:r>
              <a:rPr lang="en-US" altLang="ko-KR" sz="2400" dirty="0"/>
              <a:t>Can be nested within other block</a:t>
            </a:r>
          </a:p>
          <a:p>
            <a:r>
              <a:rPr lang="en-US" altLang="ko-KR" sz="2800" dirty="0"/>
              <a:t> Local variables are declared within a block and are only accessible from within the block</a:t>
            </a:r>
          </a:p>
          <a:p>
            <a:r>
              <a:rPr lang="en-US" altLang="ko-KR" sz="2800" dirty="0"/>
              <a:t> Global variables are declared outside of any block and are accessible from everywhere</a:t>
            </a:r>
          </a:p>
          <a:p>
            <a:r>
              <a:rPr lang="en-US" altLang="ko-KR" sz="2800" dirty="0"/>
              <a:t> Local variable hides any global variables of the same name</a:t>
            </a:r>
          </a:p>
          <a:p>
            <a:endParaRPr lang="ko-KR" alt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94603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Local and Global Variables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ex)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2057400" y="2057400"/>
            <a:ext cx="6477000" cy="28956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b="1" dirty="0" err="1">
                <a:solidFill>
                  <a:srgbClr val="000000"/>
                </a:solidFill>
              </a:rPr>
              <a:t>const</a:t>
            </a:r>
            <a:r>
              <a:rPr lang="en-US" altLang="ko-KR" sz="1400" b="1" dirty="0">
                <a:solidFill>
                  <a:srgbClr val="000000"/>
                </a:solidFill>
              </a:rPr>
              <a:t> </a:t>
            </a:r>
            <a:r>
              <a:rPr lang="en-US" altLang="ko-KR" sz="1400" b="1" dirty="0" err="1">
                <a:solidFill>
                  <a:srgbClr val="000000"/>
                </a:solidFill>
              </a:rPr>
              <a:t>int</a:t>
            </a:r>
            <a:r>
              <a:rPr lang="en-US" altLang="ko-KR" sz="1400" b="1" dirty="0">
                <a:solidFill>
                  <a:srgbClr val="000000"/>
                </a:solidFill>
              </a:rPr>
              <a:t> </a:t>
            </a:r>
            <a:r>
              <a:rPr lang="en-US" altLang="ko-KR" sz="1400" dirty="0">
                <a:solidFill>
                  <a:srgbClr val="000000"/>
                </a:solidFill>
              </a:rPr>
              <a:t>cat = 1;</a:t>
            </a:r>
            <a:r>
              <a:rPr lang="en-US" altLang="ko-KR" sz="1400" dirty="0">
                <a:solidFill>
                  <a:schemeClr val="accent4"/>
                </a:solidFill>
              </a:rPr>
              <a:t> 		// global cat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1400" b="1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dirty="0" err="1">
                <a:solidFill>
                  <a:srgbClr val="000000"/>
                </a:solidFill>
              </a:rPr>
              <a:t>int</a:t>
            </a:r>
            <a:r>
              <a:rPr lang="en-US" altLang="ko-KR" sz="1400" b="1" dirty="0">
                <a:solidFill>
                  <a:srgbClr val="000000"/>
                </a:solidFill>
              </a:rPr>
              <a:t> </a:t>
            </a:r>
            <a:r>
              <a:rPr lang="en-US" altLang="ko-KR" sz="1400" dirty="0">
                <a:solidFill>
                  <a:srgbClr val="000000"/>
                </a:solidFill>
              </a:rPr>
              <a:t>main () {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     </a:t>
            </a:r>
            <a:r>
              <a:rPr lang="en-US" altLang="ko-KR" sz="1400" b="1" dirty="0" err="1">
                <a:solidFill>
                  <a:srgbClr val="000000"/>
                </a:solidFill>
              </a:rPr>
              <a:t>const</a:t>
            </a:r>
            <a:r>
              <a:rPr lang="en-US" altLang="ko-KR" sz="1400" b="1" dirty="0">
                <a:solidFill>
                  <a:srgbClr val="000000"/>
                </a:solidFill>
              </a:rPr>
              <a:t> </a:t>
            </a:r>
            <a:r>
              <a:rPr lang="en-US" altLang="ko-KR" sz="1400" b="1" dirty="0" err="1">
                <a:solidFill>
                  <a:srgbClr val="000000"/>
                </a:solidFill>
              </a:rPr>
              <a:t>int</a:t>
            </a:r>
            <a:r>
              <a:rPr lang="en-US" altLang="ko-KR" sz="1400" b="1" dirty="0">
                <a:solidFill>
                  <a:srgbClr val="000000"/>
                </a:solidFill>
              </a:rPr>
              <a:t> </a:t>
            </a:r>
            <a:r>
              <a:rPr lang="en-US" altLang="ko-KR" sz="1400" dirty="0">
                <a:solidFill>
                  <a:srgbClr val="000000"/>
                </a:solidFill>
              </a:rPr>
              <a:t>cat = 2;		</a:t>
            </a:r>
            <a:r>
              <a:rPr lang="en-US" altLang="ko-KR" sz="1400" dirty="0">
                <a:solidFill>
                  <a:schemeClr val="accent4"/>
                </a:solidFill>
              </a:rPr>
              <a:t>// this cat is local to main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     </a:t>
            </a:r>
            <a:r>
              <a:rPr lang="en-US" altLang="ko-KR" sz="1400" dirty="0" err="1">
                <a:solidFill>
                  <a:srgbClr val="000000"/>
                </a:solidFill>
              </a:rPr>
              <a:t>cout</a:t>
            </a:r>
            <a:r>
              <a:rPr lang="en-US" altLang="ko-KR" sz="1400" dirty="0">
                <a:solidFill>
                  <a:srgbClr val="000000"/>
                </a:solidFill>
              </a:rPr>
              <a:t> &lt;&lt; cat;</a:t>
            </a:r>
            <a:r>
              <a:rPr lang="en-US" altLang="ko-KR" sz="1400" dirty="0">
                <a:solidFill>
                  <a:schemeClr val="accent4"/>
                </a:solidFill>
              </a:rPr>
              <a:t>		// outputs 2 (local cat)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     </a:t>
            </a:r>
            <a:r>
              <a:rPr lang="en-US" altLang="ko-KR" sz="1400" b="1" dirty="0">
                <a:solidFill>
                  <a:srgbClr val="000000"/>
                </a:solidFill>
              </a:rPr>
              <a:t>return </a:t>
            </a:r>
            <a:r>
              <a:rPr lang="en-US" altLang="ko-KR" sz="1400" dirty="0">
                <a:solidFill>
                  <a:srgbClr val="000000"/>
                </a:solidFill>
              </a:rPr>
              <a:t>EXIT_SUCCESS;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}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 err="1">
                <a:solidFill>
                  <a:srgbClr val="000000"/>
                </a:solidFill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</a:rPr>
              <a:t> dog = cat;		</a:t>
            </a:r>
            <a:r>
              <a:rPr lang="en-US" altLang="ko-KR" sz="1400" dirty="0">
                <a:solidFill>
                  <a:schemeClr val="accent4"/>
                </a:solidFill>
              </a:rPr>
              <a:t>// dog = 1 (from the global cat)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245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A Simple C++ Program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Two integer inputs </a:t>
            </a:r>
            <a:r>
              <a:rPr lang="en-US" altLang="ko-KR" sz="2800" i="1" dirty="0"/>
              <a:t>x</a:t>
            </a:r>
            <a:r>
              <a:rPr lang="en-US" altLang="ko-KR" sz="2800" dirty="0"/>
              <a:t> and </a:t>
            </a:r>
            <a:r>
              <a:rPr lang="en-US" altLang="ko-KR" sz="2800" i="1" dirty="0"/>
              <a:t>y</a:t>
            </a:r>
          </a:p>
          <a:p>
            <a:r>
              <a:rPr lang="en-US" altLang="ko-KR" sz="2800" dirty="0"/>
              <a:t> Output their sum</a:t>
            </a:r>
            <a:endParaRPr lang="ko-KR" altLang="en-US" sz="2800" dirty="0"/>
          </a:p>
        </p:txBody>
      </p:sp>
      <p:sp>
        <p:nvSpPr>
          <p:cNvPr id="6" name="직사각형 5"/>
          <p:cNvSpPr/>
          <p:nvPr/>
        </p:nvSpPr>
        <p:spPr bwMode="auto">
          <a:xfrm>
            <a:off x="1714500" y="2743200"/>
            <a:ext cx="5867400" cy="35814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#</a:t>
            </a: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include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&lt;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cstdlib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&gt;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dirty="0">
                <a:solidFill>
                  <a:srgbClr val="000000"/>
                </a:solidFill>
              </a:rPr>
              <a:t>#</a:t>
            </a:r>
            <a:r>
              <a:rPr lang="en-US" altLang="ko-KR" sz="1400" b="1" dirty="0">
                <a:solidFill>
                  <a:srgbClr val="000000"/>
                </a:solidFill>
              </a:rPr>
              <a:t>include</a:t>
            </a:r>
            <a:r>
              <a:rPr lang="en-US" altLang="ko-KR" sz="1400" dirty="0">
                <a:solidFill>
                  <a:srgbClr val="000000"/>
                </a:solidFill>
              </a:rPr>
              <a:t> &lt;</a:t>
            </a:r>
            <a:r>
              <a:rPr lang="en-US" altLang="ko-KR" sz="1400" dirty="0" err="1">
                <a:solidFill>
                  <a:srgbClr val="000000"/>
                </a:solidFill>
              </a:rPr>
              <a:t>iostream</a:t>
            </a:r>
            <a:r>
              <a:rPr lang="en-US" altLang="ko-KR" sz="1400" dirty="0">
                <a:solidFill>
                  <a:srgbClr val="000000"/>
                </a:solidFill>
              </a:rPr>
              <a:t>&gt;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</a:rPr>
              <a:t>/* This program inputs two numbers x and y and outputs their sum */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int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main(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) {</a:t>
            </a:r>
            <a:b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    </a:t>
            </a:r>
            <a:r>
              <a:rPr kumimoji="0" lang="en-US" altLang="ko-KR" sz="14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int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x, y;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     </a:t>
            </a:r>
            <a:r>
              <a:rPr lang="en-US" altLang="ko-KR" sz="1400" dirty="0" err="1">
                <a:solidFill>
                  <a:srgbClr val="000000"/>
                </a:solidFill>
              </a:rPr>
              <a:t>std</a:t>
            </a:r>
            <a:r>
              <a:rPr lang="en-US" altLang="ko-KR" sz="1400" dirty="0">
                <a:solidFill>
                  <a:srgbClr val="000000"/>
                </a:solidFill>
              </a:rPr>
              <a:t>::</a:t>
            </a:r>
            <a:r>
              <a:rPr lang="en-US" altLang="ko-KR" sz="1400" dirty="0" err="1">
                <a:solidFill>
                  <a:srgbClr val="000000"/>
                </a:solidFill>
              </a:rPr>
              <a:t>cout</a:t>
            </a:r>
            <a:r>
              <a:rPr lang="en-US" altLang="ko-KR" sz="1400" dirty="0">
                <a:solidFill>
                  <a:srgbClr val="000000"/>
                </a:solidFill>
              </a:rPr>
              <a:t> &lt;&lt; “please enter two numbers: ”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    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std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::</a:t>
            </a:r>
            <a:r>
              <a:rPr kumimoji="0" lang="en-US" altLang="ko-KR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cin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&gt;&gt; x &gt;&gt; y;		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</a:rPr>
              <a:t>// input x and y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dirty="0">
                <a:solidFill>
                  <a:srgbClr val="000000"/>
                </a:solidFill>
              </a:rPr>
              <a:t>     </a:t>
            </a:r>
            <a:r>
              <a:rPr lang="en-US" altLang="ko-KR" sz="1400" b="1" dirty="0" err="1">
                <a:solidFill>
                  <a:srgbClr val="000000"/>
                </a:solidFill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</a:rPr>
              <a:t> sum = x + y;			</a:t>
            </a:r>
            <a:r>
              <a:rPr lang="en-US" altLang="ko-KR" sz="1400" dirty="0">
                <a:solidFill>
                  <a:schemeClr val="accent4"/>
                </a:solidFill>
              </a:rPr>
              <a:t>// compute their sum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    </a:t>
            </a:r>
            <a:r>
              <a:rPr kumimoji="0" lang="en-US" altLang="ko-KR" sz="1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std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::</a:t>
            </a:r>
            <a:r>
              <a:rPr kumimoji="0" lang="en-US" altLang="ko-KR" sz="1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cout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&lt;&lt; “Their sum is ” &lt;&lt; sum &lt;&lt; </a:t>
            </a:r>
            <a:r>
              <a:rPr kumimoji="0" lang="en-US" altLang="ko-KR" sz="1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std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::</a:t>
            </a:r>
            <a:r>
              <a:rPr kumimoji="0" lang="en-US" altLang="ko-KR" sz="1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endl</a:t>
            </a:r>
            <a:r>
              <a:rPr kumimoji="0" lang="en-US" altLang="ko-KR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;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aseline="0" dirty="0">
                <a:solidFill>
                  <a:srgbClr val="000000"/>
                </a:solidFill>
              </a:rPr>
              <a:t>     </a:t>
            </a:r>
            <a:r>
              <a:rPr lang="en-US" altLang="ko-KR" sz="1400" b="1" baseline="0" dirty="0">
                <a:solidFill>
                  <a:srgbClr val="000000"/>
                </a:solidFill>
              </a:rPr>
              <a:t>return</a:t>
            </a:r>
            <a:r>
              <a:rPr lang="en-US" altLang="ko-KR" sz="1400" dirty="0">
                <a:solidFill>
                  <a:srgbClr val="000000"/>
                </a:solidFill>
              </a:rPr>
              <a:t> EXIT_SUCCESS		</a:t>
            </a:r>
            <a:r>
              <a:rPr lang="en-US" altLang="ko-KR" sz="1400" dirty="0">
                <a:solidFill>
                  <a:schemeClr val="accent4"/>
                </a:solidFill>
              </a:rPr>
              <a:t>// terminate successfully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}</a:t>
            </a:r>
            <a:endParaRPr kumimoji="0" lang="ko-KR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32545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2728913" y="3943350"/>
            <a:ext cx="1876425" cy="395288"/>
          </a:xfrm>
          <a:prstGeom prst="rect">
            <a:avLst/>
          </a:prstGeom>
          <a:solidFill>
            <a:srgbClr val="FFC00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endParaRPr lang="ko-KR" altLang="en-US" sz="2400">
              <a:latin typeface="Times New Roman" charset="0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2786063" y="3379788"/>
            <a:ext cx="1990725" cy="395287"/>
          </a:xfrm>
          <a:prstGeom prst="rect">
            <a:avLst/>
          </a:prstGeom>
          <a:solidFill>
            <a:srgbClr val="FFC000">
              <a:alpha val="5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endParaRPr lang="ko-KR" altLang="en-US" sz="2400">
              <a:latin typeface="Times New Roman" charset="0"/>
            </a:endParaRPr>
          </a:p>
        </p:txBody>
      </p:sp>
      <p:sp>
        <p:nvSpPr>
          <p:cNvPr id="2765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Scope Resolution Operator (::)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90538" y="1312863"/>
          <a:ext cx="6062662" cy="5018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8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 &lt;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iostream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x;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main()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x;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x = 1;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::x = 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"local x = " &lt;&lt; x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endl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"global x = " &lt;&lt; ::x &lt;&lt;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endl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1795463" y="3394075"/>
            <a:ext cx="4071937" cy="339725"/>
            <a:chOff x="5292350" y="2817347"/>
            <a:chExt cx="4072108" cy="338554"/>
          </a:xfrm>
        </p:grpSpPr>
        <p:sp>
          <p:nvSpPr>
            <p:cNvPr id="27664" name="TextBox 6"/>
            <p:cNvSpPr txBox="1">
              <a:spLocks noChangeArrowheads="1"/>
            </p:cNvSpPr>
            <p:nvPr/>
          </p:nvSpPr>
          <p:spPr bwMode="auto">
            <a:xfrm>
              <a:off x="6306614" y="2817347"/>
              <a:ext cx="30578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local x hides global x</a:t>
              </a:r>
              <a:endParaRPr kumimoji="1" lang="ko-KR" altLang="en-US" sz="1600" dirty="0">
                <a:latin typeface="Times New Roman" charset="0"/>
                <a:ea typeface="굴림" charset="-127"/>
              </a:endParaRPr>
            </a:p>
          </p:txBody>
        </p:sp>
        <p:cxnSp>
          <p:nvCxnSpPr>
            <p:cNvPr id="27665" name="직선 화살표 연결선 7"/>
            <p:cNvCxnSpPr>
              <a:cxnSpLocks noChangeShapeType="1"/>
              <a:stCxn id="27664" idx="1"/>
            </p:cNvCxnSpPr>
            <p:nvPr/>
          </p:nvCxnSpPr>
          <p:spPr bwMode="auto">
            <a:xfrm rot="10800000">
              <a:off x="5292350" y="3007313"/>
              <a:ext cx="1014264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1795463" y="3965575"/>
            <a:ext cx="4071937" cy="338138"/>
            <a:chOff x="5292350" y="2838036"/>
            <a:chExt cx="4072108" cy="338554"/>
          </a:xfrm>
        </p:grpSpPr>
        <p:sp>
          <p:nvSpPr>
            <p:cNvPr id="27662" name="TextBox 12"/>
            <p:cNvSpPr txBox="1">
              <a:spLocks noChangeArrowheads="1"/>
            </p:cNvSpPr>
            <p:nvPr/>
          </p:nvSpPr>
          <p:spPr bwMode="auto">
            <a:xfrm>
              <a:off x="6306614" y="2838036"/>
              <a:ext cx="30578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assign to global x</a:t>
              </a:r>
              <a:endParaRPr kumimoji="1" lang="ko-KR" altLang="en-US" sz="1600" dirty="0">
                <a:latin typeface="Times New Roman" charset="0"/>
                <a:ea typeface="굴림" charset="-127"/>
              </a:endParaRPr>
            </a:p>
          </p:txBody>
        </p:sp>
        <p:cxnSp>
          <p:nvCxnSpPr>
            <p:cNvPr id="27663" name="직선 화살표 연결선 13"/>
            <p:cNvCxnSpPr>
              <a:cxnSpLocks noChangeShapeType="1"/>
              <a:stCxn id="27662" idx="1"/>
            </p:cNvCxnSpPr>
            <p:nvPr/>
          </p:nvCxnSpPr>
          <p:spPr bwMode="auto">
            <a:xfrm rot="10800000">
              <a:off x="5292350" y="3007313"/>
              <a:ext cx="1014264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895350" y="1555750"/>
          <a:ext cx="7920038" cy="92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result&gt;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local x = 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global x = 2</a:t>
                      </a:r>
                    </a:p>
                  </a:txBody>
                  <a:tcPr marL="91446" marR="91446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89232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Namespaces: Motivation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/>
              <a:t> Two companies A and B are working together to build a game software “</a:t>
            </a:r>
            <a:r>
              <a:rPr lang="en-US" altLang="ko-KR" sz="2000" dirty="0" err="1"/>
              <a:t>YungYung</a:t>
            </a:r>
            <a:r>
              <a:rPr lang="en-US" altLang="ko-KR" sz="2000" dirty="0"/>
              <a:t>”</a:t>
            </a:r>
          </a:p>
          <a:p>
            <a:endParaRPr lang="en-US" altLang="ko-KR" sz="2000" dirty="0"/>
          </a:p>
          <a:p>
            <a:r>
              <a:rPr lang="en-US" altLang="ko-KR" sz="2000" dirty="0"/>
              <a:t>A uses a global variable</a:t>
            </a:r>
          </a:p>
          <a:p>
            <a:pPr lvl="1"/>
            <a:r>
              <a:rPr lang="en-US" altLang="ko-KR" sz="1800" dirty="0" err="1"/>
              <a:t>struct</a:t>
            </a:r>
            <a:r>
              <a:rPr lang="en-US" altLang="ko-KR" sz="1800" dirty="0"/>
              <a:t> Tree {};</a:t>
            </a:r>
          </a:p>
          <a:p>
            <a:r>
              <a:rPr lang="en-US" altLang="ko-KR" sz="2000" dirty="0"/>
              <a:t>B uses a global variable</a:t>
            </a:r>
          </a:p>
          <a:p>
            <a:pPr lvl="1"/>
            <a:r>
              <a:rPr lang="en-US" altLang="ko-KR" sz="1800" dirty="0" err="1"/>
              <a:t>int</a:t>
            </a:r>
            <a:r>
              <a:rPr lang="en-US" altLang="ko-KR" sz="1800" dirty="0"/>
              <a:t> Tree:</a:t>
            </a:r>
          </a:p>
          <a:p>
            <a:pPr lvl="1"/>
            <a:endParaRPr lang="en-US" altLang="ko-KR" sz="1800" dirty="0"/>
          </a:p>
          <a:p>
            <a:r>
              <a:rPr lang="en-US" altLang="ko-KR" sz="2000" dirty="0"/>
              <a:t>Compile? Failure</a:t>
            </a:r>
          </a:p>
          <a:p>
            <a:r>
              <a:rPr lang="en-US" altLang="ko-KR" sz="2000" dirty="0"/>
              <a:t>Solution</a:t>
            </a:r>
          </a:p>
          <a:p>
            <a:pPr lvl="1"/>
            <a:r>
              <a:rPr lang="en-US" altLang="ko-KR" sz="1800" dirty="0"/>
              <a:t>A: </a:t>
            </a:r>
            <a:r>
              <a:rPr lang="en-US" altLang="ko-KR" sz="1800" dirty="0" err="1"/>
              <a:t>struct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Atree</a:t>
            </a:r>
            <a:r>
              <a:rPr lang="en-US" altLang="ko-KR" sz="1800" dirty="0"/>
              <a:t> {}; B: </a:t>
            </a:r>
            <a:r>
              <a:rPr lang="en-US" altLang="ko-KR" sz="1800" dirty="0" err="1"/>
              <a:t>int</a:t>
            </a:r>
            <a:r>
              <a:rPr lang="en-US" altLang="ko-KR" sz="1800" dirty="0"/>
              <a:t> </a:t>
            </a:r>
            <a:r>
              <a:rPr lang="en-US" altLang="ko-KR" sz="1800" dirty="0" err="1"/>
              <a:t>BTree</a:t>
            </a:r>
            <a:r>
              <a:rPr lang="en-US" altLang="ko-KR" sz="1800" dirty="0"/>
              <a:t>; </a:t>
            </a:r>
            <a:r>
              <a:rPr lang="en-US" altLang="ko-KR" sz="1800" dirty="0">
                <a:sym typeface="Wingdings"/>
              </a:rPr>
              <a:t> dirty, time consuming, inconvenient</a:t>
            </a:r>
          </a:p>
          <a:p>
            <a:pPr lvl="1"/>
            <a:endParaRPr lang="en-US" altLang="ko-KR" sz="1800" dirty="0">
              <a:sym typeface="Wingdings"/>
            </a:endParaRPr>
          </a:p>
          <a:p>
            <a:r>
              <a:rPr lang="en-US" altLang="ko-KR" sz="2000" dirty="0">
                <a:sym typeface="Wingdings"/>
              </a:rPr>
              <a:t>Let’s define some “name space”</a:t>
            </a:r>
          </a:p>
          <a:p>
            <a:endParaRPr lang="en-US" altLang="ko-KR" sz="2000" dirty="0">
              <a:sym typeface="Wingdings"/>
            </a:endParaRPr>
          </a:p>
          <a:p>
            <a:r>
              <a:rPr lang="en-US" altLang="ko-KR" sz="2000" dirty="0">
                <a:sym typeface="Wingdings"/>
              </a:rPr>
              <a:t>Very convenient in making “large” software</a:t>
            </a:r>
            <a:endParaRPr lang="en-US" altLang="ko-KR" sz="18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13393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Namespaces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A mechanism that allows a group of related names to be defined in one place</a:t>
            </a:r>
          </a:p>
          <a:p>
            <a:r>
              <a:rPr lang="en-US" altLang="ko-KR" sz="2800" dirty="0"/>
              <a:t> Access an object x in namespace group using the notation group::x, which is called its fully qualified name</a:t>
            </a:r>
            <a:endParaRPr lang="ko-KR" altLang="en-US" sz="2800" dirty="0"/>
          </a:p>
          <a:p>
            <a:r>
              <a:rPr lang="en-US" altLang="ko-KR" sz="2800" dirty="0"/>
              <a:t> ex)</a:t>
            </a:r>
          </a:p>
          <a:p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</p:txBody>
      </p:sp>
      <p:sp>
        <p:nvSpPr>
          <p:cNvPr id="6" name="직사각형 5"/>
          <p:cNvSpPr/>
          <p:nvPr/>
        </p:nvSpPr>
        <p:spPr bwMode="auto">
          <a:xfrm>
            <a:off x="1752600" y="4038600"/>
            <a:ext cx="6477000" cy="20574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</a:rPr>
              <a:t>namespace </a:t>
            </a:r>
            <a:r>
              <a:rPr lang="en-US" altLang="ko-KR" sz="1400" dirty="0" err="1">
                <a:solidFill>
                  <a:srgbClr val="000000"/>
                </a:solidFill>
              </a:rPr>
              <a:t>myglobals</a:t>
            </a:r>
            <a:r>
              <a:rPr lang="en-US" altLang="ko-KR" sz="1400" dirty="0">
                <a:solidFill>
                  <a:srgbClr val="000000"/>
                </a:solidFill>
              </a:rPr>
              <a:t> {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     </a:t>
            </a:r>
            <a:r>
              <a:rPr lang="en-US" altLang="ko-KR" sz="1400" b="1" dirty="0" err="1">
                <a:solidFill>
                  <a:srgbClr val="000000"/>
                </a:solidFill>
              </a:rPr>
              <a:t>int</a:t>
            </a:r>
            <a:r>
              <a:rPr lang="en-US" altLang="ko-KR" sz="1400" b="1" dirty="0">
                <a:solidFill>
                  <a:srgbClr val="000000"/>
                </a:solidFill>
              </a:rPr>
              <a:t> </a:t>
            </a:r>
            <a:r>
              <a:rPr lang="en-US" altLang="ko-KR" sz="1400" dirty="0">
                <a:solidFill>
                  <a:srgbClr val="000000"/>
                </a:solidFill>
              </a:rPr>
              <a:t>cat;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     string dog = “bow wow”;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</a:rPr>
              <a:t>}</a:t>
            </a:r>
          </a:p>
          <a:p>
            <a:pPr algn="l">
              <a:lnSpc>
                <a:spcPct val="150000"/>
              </a:lnSpc>
            </a:pPr>
            <a:endParaRPr lang="en-US" altLang="ko-KR" sz="14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dirty="0" err="1">
                <a:solidFill>
                  <a:srgbClr val="000000"/>
                </a:solidFill>
              </a:rPr>
              <a:t>myglobals</a:t>
            </a:r>
            <a:r>
              <a:rPr lang="en-US" altLang="ko-KR" sz="1400" dirty="0">
                <a:solidFill>
                  <a:srgbClr val="000000"/>
                </a:solidFill>
              </a:rPr>
              <a:t>::cat = 1;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5521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The Using Statement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 Using statement makes some or all of the names from the namespace accessible, without explicitly providing the </a:t>
            </a:r>
            <a:r>
              <a:rPr lang="en-US" altLang="ko-KR" sz="2800" dirty="0" err="1"/>
              <a:t>specifier</a:t>
            </a:r>
            <a:endParaRPr lang="en-US" altLang="ko-KR" sz="2800" dirty="0"/>
          </a:p>
          <a:p>
            <a:r>
              <a:rPr lang="en-US" altLang="ko-KR" sz="2800" dirty="0"/>
              <a:t> ex)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2057400" y="3429000"/>
            <a:ext cx="6477000" cy="1447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</a:rPr>
              <a:t>using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</a:rPr>
              <a:t>std</a:t>
            </a:r>
            <a:r>
              <a:rPr lang="en-US" altLang="ko-KR" sz="1400" dirty="0">
                <a:solidFill>
                  <a:srgbClr val="000000"/>
                </a:solidFill>
              </a:rPr>
              <a:t>::string;</a:t>
            </a:r>
            <a:r>
              <a:rPr lang="en-US" altLang="ko-KR" sz="1400" dirty="0">
                <a:solidFill>
                  <a:schemeClr val="accent4"/>
                </a:solidFill>
              </a:rPr>
              <a:t>		// makes just </a:t>
            </a:r>
            <a:r>
              <a:rPr lang="en-US" altLang="ko-KR" sz="1400" dirty="0" err="1">
                <a:solidFill>
                  <a:schemeClr val="accent4"/>
                </a:solidFill>
              </a:rPr>
              <a:t>std</a:t>
            </a:r>
            <a:r>
              <a:rPr lang="en-US" altLang="ko-KR" sz="1400" dirty="0">
                <a:solidFill>
                  <a:schemeClr val="accent4"/>
                </a:solidFill>
              </a:rPr>
              <a:t>::string accessible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</a:rPr>
              <a:t>using </a:t>
            </a:r>
            <a:r>
              <a:rPr lang="en-US" altLang="ko-KR" sz="1400" dirty="0" err="1">
                <a:solidFill>
                  <a:srgbClr val="000000"/>
                </a:solidFill>
              </a:rPr>
              <a:t>std</a:t>
            </a:r>
            <a:r>
              <a:rPr lang="en-US" altLang="ko-KR" sz="1400" dirty="0">
                <a:solidFill>
                  <a:srgbClr val="000000"/>
                </a:solidFill>
              </a:rPr>
              <a:t>::</a:t>
            </a:r>
            <a:r>
              <a:rPr lang="en-US" altLang="ko-KR" sz="1400" dirty="0" err="1">
                <a:solidFill>
                  <a:srgbClr val="000000"/>
                </a:solidFill>
              </a:rPr>
              <a:t>cout</a:t>
            </a:r>
            <a:r>
              <a:rPr lang="en-US" altLang="ko-KR" sz="1400" dirty="0">
                <a:solidFill>
                  <a:srgbClr val="000000"/>
                </a:solidFill>
              </a:rPr>
              <a:t>;		</a:t>
            </a:r>
            <a:r>
              <a:rPr lang="en-US" altLang="ko-KR" sz="1400" dirty="0">
                <a:solidFill>
                  <a:schemeClr val="accent4"/>
                </a:solidFill>
              </a:rPr>
              <a:t>// makes just </a:t>
            </a:r>
            <a:r>
              <a:rPr lang="en-US" altLang="ko-KR" sz="1400" dirty="0" err="1">
                <a:solidFill>
                  <a:schemeClr val="accent4"/>
                </a:solidFill>
              </a:rPr>
              <a:t>std</a:t>
            </a:r>
            <a:r>
              <a:rPr lang="en-US" altLang="ko-KR" sz="1400" dirty="0">
                <a:solidFill>
                  <a:schemeClr val="accent4"/>
                </a:solidFill>
              </a:rPr>
              <a:t>::</a:t>
            </a:r>
            <a:r>
              <a:rPr lang="en-US" altLang="ko-KR" sz="1400" dirty="0" err="1">
                <a:solidFill>
                  <a:schemeClr val="accent4"/>
                </a:solidFill>
              </a:rPr>
              <a:t>cout</a:t>
            </a:r>
            <a:r>
              <a:rPr lang="en-US" altLang="ko-KR" sz="1400" dirty="0">
                <a:solidFill>
                  <a:schemeClr val="accent4"/>
                </a:solidFill>
              </a:rPr>
              <a:t> accessible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endParaRPr lang="en-US" altLang="ko-KR" sz="1400" b="1" dirty="0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</a:rPr>
              <a:t>using namespace </a:t>
            </a:r>
            <a:r>
              <a:rPr lang="en-US" altLang="ko-KR" sz="1400" dirty="0" err="1">
                <a:solidFill>
                  <a:srgbClr val="000000"/>
                </a:solidFill>
              </a:rPr>
              <a:t>myglobals</a:t>
            </a:r>
            <a:r>
              <a:rPr lang="en-US" altLang="ko-KR" sz="1400" dirty="0">
                <a:solidFill>
                  <a:srgbClr val="000000"/>
                </a:solidFill>
              </a:rPr>
              <a:t>;	</a:t>
            </a:r>
            <a:r>
              <a:rPr lang="en-US" altLang="ko-KR" sz="1400" dirty="0">
                <a:solidFill>
                  <a:schemeClr val="accent4"/>
                </a:solidFill>
              </a:rPr>
              <a:t> // makes all of </a:t>
            </a:r>
            <a:r>
              <a:rPr lang="en-US" altLang="ko-KR" sz="1400" dirty="0" err="1">
                <a:solidFill>
                  <a:schemeClr val="accent4"/>
                </a:solidFill>
              </a:rPr>
              <a:t>myglobals</a:t>
            </a:r>
            <a:r>
              <a:rPr lang="en-US" altLang="ko-KR" sz="1400" dirty="0">
                <a:solidFill>
                  <a:schemeClr val="accent4"/>
                </a:solidFill>
              </a:rPr>
              <a:t> accessible</a:t>
            </a:r>
            <a:endParaRPr lang="en-US" altLang="ko-KR" sz="1400" b="1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94264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099050" y="2106613"/>
            <a:ext cx="2952750" cy="522287"/>
          </a:xfrm>
          <a:prstGeom prst="rect">
            <a:avLst/>
          </a:prstGeom>
          <a:solidFill>
            <a:srgbClr val="FFC000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50000"/>
              </a:spcBef>
              <a:buFontTx/>
              <a:buNone/>
            </a:pPr>
            <a:endParaRPr lang="ko-KR" altLang="en-US" sz="2400">
              <a:latin typeface="Times New Roman" charset="0"/>
            </a:endParaRPr>
          </a:p>
        </p:txBody>
      </p:sp>
      <p:sp>
        <p:nvSpPr>
          <p:cNvPr id="5837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Example : Namespace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90538" y="1023938"/>
          <a:ext cx="7920037" cy="542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 &lt;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iostream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namespace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IntSpace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data;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void add(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n){ data += n;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void print(){ std::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data &lt;&lt; std::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endl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namespace DoubleSpace{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double data;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void add(double n){ data += n;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void print(){ std::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data &lt;&lt; std::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endl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main()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IntSpace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::data = 3;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DoubleSpace::data = 2.5;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IntSpace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::add(2);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DoubleSpace::add(3.2);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IntSpace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::print();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DoubleSpace::print();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6" marR="91446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3810000" y="1417638"/>
            <a:ext cx="4289425" cy="1211262"/>
            <a:chOff x="5774132" y="2370348"/>
            <a:chExt cx="4290239" cy="1211420"/>
          </a:xfrm>
        </p:grpSpPr>
        <p:sp>
          <p:nvSpPr>
            <p:cNvPr id="58381" name="TextBox 6"/>
            <p:cNvSpPr txBox="1">
              <a:spLocks noChangeArrowheads="1"/>
            </p:cNvSpPr>
            <p:nvPr/>
          </p:nvSpPr>
          <p:spPr bwMode="auto">
            <a:xfrm>
              <a:off x="7006529" y="3058606"/>
              <a:ext cx="3057842" cy="52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same variable name is allowed in different namespaces</a:t>
              </a:r>
              <a:endParaRPr kumimoji="1" lang="ko-KR" altLang="en-US" sz="1400">
                <a:latin typeface="Times New Roman" charset="0"/>
                <a:ea typeface="굴림" charset="-127"/>
              </a:endParaRPr>
            </a:p>
          </p:txBody>
        </p:sp>
        <p:cxnSp>
          <p:nvCxnSpPr>
            <p:cNvPr id="58382" name="직선 화살표 연결선 7"/>
            <p:cNvCxnSpPr>
              <a:cxnSpLocks noChangeShapeType="1"/>
            </p:cNvCxnSpPr>
            <p:nvPr/>
          </p:nvCxnSpPr>
          <p:spPr bwMode="auto">
            <a:xfrm rot="10800000">
              <a:off x="5774132" y="2370348"/>
              <a:ext cx="1289562" cy="865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9463" name="직선 화살표 연결선 11"/>
          <p:cNvCxnSpPr>
            <a:cxnSpLocks noChangeShapeType="1"/>
          </p:cNvCxnSpPr>
          <p:nvPr/>
        </p:nvCxnSpPr>
        <p:spPr bwMode="auto">
          <a:xfrm rot="10800000" flipV="1">
            <a:off x="3979863" y="2451100"/>
            <a:ext cx="1119187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960438" y="5338763"/>
          <a:ext cx="7920037" cy="81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6" marR="91446" marT="45759" marB="457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result&gt;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5.7</a:t>
                      </a:r>
                    </a:p>
                  </a:txBody>
                  <a:tcPr marL="91446" marR="91446" marT="45759" marB="4575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64038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Traditional C-Style Casting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 err="1"/>
              <a:t>int</a:t>
            </a:r>
            <a:r>
              <a:rPr lang="en-US" altLang="ko-KR" sz="2000" dirty="0"/>
              <a:t>	cat = 14;</a:t>
            </a:r>
          </a:p>
          <a:p>
            <a:pPr marL="0" indent="0">
              <a:buNone/>
            </a:pPr>
            <a:r>
              <a:rPr lang="en-US" altLang="ko-KR" sz="2000" dirty="0"/>
              <a:t>double	dog = (double) cat;	// traditional C-style cast</a:t>
            </a:r>
          </a:p>
          <a:p>
            <a:pPr marL="0" indent="0">
              <a:buNone/>
            </a:pPr>
            <a:r>
              <a:rPr lang="en-US" altLang="ko-KR" sz="2000" dirty="0"/>
              <a:t>double	pig = double(cat);	// C++ functional cast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err="1"/>
              <a:t>int</a:t>
            </a:r>
            <a:r>
              <a:rPr lang="en-US" altLang="ko-KR" sz="2000" dirty="0"/>
              <a:t>	i1 = 18;</a:t>
            </a:r>
          </a:p>
          <a:p>
            <a:pPr marL="0" indent="0">
              <a:buNone/>
            </a:pPr>
            <a:r>
              <a:rPr lang="en-US" altLang="ko-KR" sz="2000" dirty="0" err="1"/>
              <a:t>int</a:t>
            </a:r>
            <a:r>
              <a:rPr lang="en-US" altLang="ko-KR" sz="2000" dirty="0"/>
              <a:t>	i2 = 16;</a:t>
            </a:r>
          </a:p>
          <a:p>
            <a:pPr marL="0" indent="0">
              <a:buNone/>
            </a:pPr>
            <a:r>
              <a:rPr lang="en-US" altLang="ko-KR" sz="2000" dirty="0"/>
              <a:t>double	dv1 = i1 / i2;			// dv1 = 1.0</a:t>
            </a:r>
          </a:p>
          <a:p>
            <a:pPr marL="0" indent="0">
              <a:buNone/>
            </a:pPr>
            <a:r>
              <a:rPr lang="en-US" altLang="ko-KR" sz="2000" dirty="0"/>
              <a:t>double	dv2 = double(i1) / double(i2);	// dv2 = 1.125</a:t>
            </a:r>
          </a:p>
          <a:p>
            <a:pPr marL="0" indent="0">
              <a:buNone/>
            </a:pPr>
            <a:r>
              <a:rPr lang="en-US" altLang="ko-KR" sz="2000" dirty="0"/>
              <a:t>double	dv3 = double( i1 / i2);		// dv3 = 1.0</a:t>
            </a:r>
            <a:endParaRPr lang="ko-KR" alt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16555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Static Casting (to give “warning”)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/>
              <a:t>double	d1 = 3.2;</a:t>
            </a:r>
          </a:p>
          <a:p>
            <a:pPr marL="0" indent="0">
              <a:buNone/>
            </a:pPr>
            <a:r>
              <a:rPr lang="en-US" altLang="ko-KR" sz="2000" dirty="0"/>
              <a:t>double	d2 = 3.9999;</a:t>
            </a:r>
          </a:p>
          <a:p>
            <a:pPr marL="0" indent="0">
              <a:buNone/>
            </a:pPr>
            <a:r>
              <a:rPr lang="en-US" altLang="ko-KR" sz="2000" dirty="0" err="1"/>
              <a:t>int</a:t>
            </a:r>
            <a:r>
              <a:rPr lang="en-US" altLang="ko-KR" sz="2000" dirty="0"/>
              <a:t>	i1 = </a:t>
            </a:r>
            <a:r>
              <a:rPr lang="en-US" altLang="ko-KR" sz="2000" dirty="0" err="1"/>
              <a:t>static_cast</a:t>
            </a:r>
            <a:r>
              <a:rPr lang="en-US" altLang="ko-KR" sz="2000" dirty="0"/>
              <a:t>&lt;</a:t>
            </a:r>
            <a:r>
              <a:rPr lang="en-US" altLang="ko-KR" sz="2000" dirty="0" err="1"/>
              <a:t>int</a:t>
            </a:r>
            <a:r>
              <a:rPr lang="en-US" altLang="ko-KR" sz="2000" dirty="0"/>
              <a:t>&gt;(d1);	// i1 = 3</a:t>
            </a:r>
          </a:p>
          <a:p>
            <a:pPr marL="0" indent="0">
              <a:buNone/>
            </a:pPr>
            <a:r>
              <a:rPr lang="en-US" altLang="ko-KR" sz="2000" dirty="0" err="1"/>
              <a:t>int</a:t>
            </a:r>
            <a:r>
              <a:rPr lang="en-US" altLang="ko-KR" sz="2000" dirty="0"/>
              <a:t>	i2 = </a:t>
            </a:r>
            <a:r>
              <a:rPr lang="en-US" altLang="ko-KR" sz="2000" dirty="0" err="1"/>
              <a:t>static_cast</a:t>
            </a:r>
            <a:r>
              <a:rPr lang="en-US" altLang="ko-KR" sz="2000" dirty="0"/>
              <a:t>&lt;</a:t>
            </a:r>
            <a:r>
              <a:rPr lang="en-US" altLang="ko-KR" sz="2000" dirty="0" err="1"/>
              <a:t>int</a:t>
            </a:r>
            <a:r>
              <a:rPr lang="en-US" altLang="ko-KR" sz="2000" dirty="0"/>
              <a:t>&gt;(d2);	// i2 = 3</a:t>
            </a:r>
            <a:endParaRPr lang="ko-KR" alt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43437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Implicit Casting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 err="1"/>
              <a:t>int</a:t>
            </a:r>
            <a:r>
              <a:rPr lang="en-US" altLang="ko-KR" sz="2000" dirty="0"/>
              <a:t>	i = 3;</a:t>
            </a:r>
          </a:p>
          <a:p>
            <a:pPr marL="0" indent="0">
              <a:buNone/>
            </a:pPr>
            <a:r>
              <a:rPr lang="en-US" altLang="ko-KR" sz="2000" dirty="0"/>
              <a:t>double	d = 4.8;</a:t>
            </a:r>
          </a:p>
          <a:p>
            <a:pPr marL="0" indent="0">
              <a:buNone/>
            </a:pPr>
            <a:r>
              <a:rPr lang="en-US" altLang="ko-KR" sz="2000" dirty="0"/>
              <a:t>double	d3 = i / d;	// d3 = 0.625 = double(i) / d</a:t>
            </a:r>
          </a:p>
          <a:p>
            <a:pPr marL="0" indent="0">
              <a:buNone/>
            </a:pPr>
            <a:r>
              <a:rPr lang="en-US" altLang="ko-KR" sz="2000" dirty="0" err="1"/>
              <a:t>int</a:t>
            </a:r>
            <a:r>
              <a:rPr lang="en-US" altLang="ko-KR" sz="2000" dirty="0"/>
              <a:t>	i3 = d3;		// i3 = 0 = </a:t>
            </a:r>
            <a:r>
              <a:rPr lang="en-US" altLang="ko-KR" sz="2000" dirty="0" err="1"/>
              <a:t>int</a:t>
            </a:r>
            <a:r>
              <a:rPr lang="en-US" altLang="ko-KR" sz="2000" dirty="0"/>
              <a:t>(d3)</a:t>
            </a:r>
          </a:p>
          <a:p>
            <a:pPr marL="0" indent="0">
              <a:buNone/>
            </a:pPr>
            <a:r>
              <a:rPr lang="en-US" altLang="ko-KR" sz="2000" dirty="0"/>
              <a:t>		// Warning! Assignment may lose information</a:t>
            </a:r>
            <a:endParaRPr lang="ko-KR" alt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10567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>
                <a:ea typeface="굴림" charset="-127"/>
              </a:rPr>
              <a:t>Control Flow: If Statement</a:t>
            </a:r>
          </a:p>
        </p:txBody>
      </p:sp>
      <p:sp>
        <p:nvSpPr>
          <p:cNvPr id="2355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ko-KR" sz="2000" dirty="0">
                <a:ea typeface="굴림" charset="-127"/>
              </a:rPr>
              <a:t>if (&lt;</a:t>
            </a:r>
            <a:r>
              <a:rPr lang="en-US" altLang="ko-KR" sz="2000" dirty="0" err="1">
                <a:ea typeface="굴림" charset="-127"/>
              </a:rPr>
              <a:t>boolean_exp</a:t>
            </a:r>
            <a:r>
              <a:rPr lang="en-US" altLang="ko-KR" sz="2000" dirty="0">
                <a:ea typeface="굴림" charset="-127"/>
              </a:rPr>
              <a:t>&gt;)</a:t>
            </a:r>
          </a:p>
          <a:p>
            <a:pPr marL="0" indent="0" eaLnBrk="1" hangingPunct="1">
              <a:buNone/>
            </a:pPr>
            <a:r>
              <a:rPr lang="en-US" altLang="ko-KR" sz="2000" dirty="0">
                <a:ea typeface="굴림" charset="-127"/>
              </a:rPr>
              <a:t>	&lt;</a:t>
            </a:r>
            <a:r>
              <a:rPr lang="en-US" altLang="ko-KR" sz="2000" dirty="0" err="1">
                <a:ea typeface="굴림" charset="-127"/>
              </a:rPr>
              <a:t>true_statement</a:t>
            </a:r>
            <a:r>
              <a:rPr lang="en-US" altLang="ko-KR" sz="2000" dirty="0">
                <a:ea typeface="굴림" charset="-127"/>
              </a:rPr>
              <a:t>&gt;</a:t>
            </a:r>
          </a:p>
          <a:p>
            <a:pPr marL="0" indent="0" eaLnBrk="1" hangingPunct="1">
              <a:buNone/>
            </a:pPr>
            <a:r>
              <a:rPr lang="en-US" altLang="ko-KR" sz="2000" dirty="0">
                <a:ea typeface="굴림" charset="-127"/>
              </a:rPr>
              <a:t>[else if (&lt;</a:t>
            </a:r>
            <a:r>
              <a:rPr lang="en-US" altLang="ko-KR" sz="2000" dirty="0" err="1">
                <a:ea typeface="굴림" charset="-127"/>
              </a:rPr>
              <a:t>boolean_exp</a:t>
            </a:r>
            <a:r>
              <a:rPr lang="en-US" altLang="ko-KR" sz="2000" dirty="0">
                <a:ea typeface="굴림" charset="-127"/>
              </a:rPr>
              <a:t>&gt;)</a:t>
            </a:r>
          </a:p>
          <a:p>
            <a:pPr marL="0" indent="0" eaLnBrk="1" hangingPunct="1">
              <a:buNone/>
            </a:pPr>
            <a:r>
              <a:rPr lang="en-US" altLang="ko-KR" sz="2000" dirty="0">
                <a:ea typeface="굴림" charset="-127"/>
              </a:rPr>
              <a:t>	&lt;</a:t>
            </a:r>
            <a:r>
              <a:rPr lang="en-US" altLang="ko-KR" sz="2000" dirty="0" err="1">
                <a:ea typeface="굴림" charset="-127"/>
              </a:rPr>
              <a:t>else_if_statement</a:t>
            </a:r>
            <a:r>
              <a:rPr lang="en-US" altLang="ko-KR" sz="2000" dirty="0">
                <a:ea typeface="굴림" charset="-127"/>
              </a:rPr>
              <a:t>&gt;]</a:t>
            </a:r>
          </a:p>
          <a:p>
            <a:pPr marL="0" indent="0" eaLnBrk="1" hangingPunct="1">
              <a:buNone/>
            </a:pPr>
            <a:r>
              <a:rPr lang="en-US" altLang="ko-KR" sz="2000" dirty="0">
                <a:ea typeface="굴림" charset="-127"/>
              </a:rPr>
              <a:t>[else</a:t>
            </a:r>
          </a:p>
          <a:p>
            <a:pPr marL="0" indent="0" eaLnBrk="1" hangingPunct="1">
              <a:buNone/>
            </a:pPr>
            <a:r>
              <a:rPr lang="en-US" altLang="ko-KR" sz="2000" dirty="0">
                <a:ea typeface="굴림" charset="-127"/>
              </a:rPr>
              <a:t>	&lt;</a:t>
            </a:r>
            <a:r>
              <a:rPr lang="en-US" altLang="ko-KR" sz="2000" dirty="0" err="1">
                <a:ea typeface="굴림" charset="-127"/>
              </a:rPr>
              <a:t>else_statement</a:t>
            </a:r>
            <a:r>
              <a:rPr lang="en-US" altLang="ko-KR" sz="2000" dirty="0">
                <a:ea typeface="굴림" charset="-127"/>
              </a:rPr>
              <a:t>&gt;]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387803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Control Flow: Switch Statement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altLang="ko-KR" sz="2000" dirty="0"/>
              <a:t>char	command;</a:t>
            </a:r>
          </a:p>
          <a:p>
            <a:pPr marL="0" indent="0">
              <a:buNone/>
            </a:pPr>
            <a:r>
              <a:rPr lang="en-US" altLang="ko-KR" sz="2000" dirty="0" err="1"/>
              <a:t>cin</a:t>
            </a:r>
            <a:r>
              <a:rPr lang="en-US" altLang="ko-KR" sz="2000" dirty="0"/>
              <a:t> &gt;&gt; command;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switch (command) {</a:t>
            </a:r>
          </a:p>
          <a:p>
            <a:pPr marL="0" indent="0">
              <a:buNone/>
            </a:pPr>
            <a:r>
              <a:rPr lang="en-US" altLang="ko-KR" sz="2000" dirty="0"/>
              <a:t>     case ‘I’ :</a:t>
            </a:r>
          </a:p>
          <a:p>
            <a:pPr marL="0" indent="0">
              <a:buNone/>
            </a:pPr>
            <a:r>
              <a:rPr lang="en-US" altLang="ko-KR" sz="2000" dirty="0"/>
              <a:t>          </a:t>
            </a:r>
            <a:r>
              <a:rPr lang="en-US" altLang="ko-KR" sz="2000" dirty="0" err="1"/>
              <a:t>editInsert</a:t>
            </a:r>
            <a:r>
              <a:rPr lang="en-US" altLang="ko-KR" sz="2000" dirty="0"/>
              <a:t>();</a:t>
            </a:r>
          </a:p>
          <a:p>
            <a:pPr marL="0" indent="0">
              <a:buNone/>
            </a:pPr>
            <a:r>
              <a:rPr lang="en-US" altLang="ko-KR" sz="2000" dirty="0"/>
              <a:t>          break;</a:t>
            </a:r>
          </a:p>
          <a:p>
            <a:pPr marL="0" indent="0">
              <a:buNone/>
            </a:pPr>
            <a:r>
              <a:rPr lang="en-US" altLang="ko-KR" sz="2000" dirty="0"/>
              <a:t>     case ‘D’ :</a:t>
            </a:r>
          </a:p>
          <a:p>
            <a:pPr marL="0" indent="0">
              <a:buNone/>
            </a:pPr>
            <a:r>
              <a:rPr lang="en-US" altLang="ko-KR" sz="2000" dirty="0"/>
              <a:t>          </a:t>
            </a:r>
            <a:r>
              <a:rPr lang="en-US" altLang="ko-KR" sz="2000" dirty="0" err="1"/>
              <a:t>editDelete</a:t>
            </a:r>
            <a:r>
              <a:rPr lang="en-US" altLang="ko-KR" sz="2000" dirty="0"/>
              <a:t>();</a:t>
            </a:r>
          </a:p>
          <a:p>
            <a:pPr marL="0" indent="0">
              <a:buNone/>
            </a:pPr>
            <a:r>
              <a:rPr lang="en-US" altLang="ko-KR" sz="2000" dirty="0"/>
              <a:t>          break;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  case ‘R’ :</a:t>
            </a:r>
          </a:p>
          <a:p>
            <a:pPr marL="0" indent="0">
              <a:buNone/>
            </a:pPr>
            <a:r>
              <a:rPr lang="en-US" altLang="ko-KR" sz="2000" dirty="0"/>
              <a:t>          </a:t>
            </a:r>
            <a:r>
              <a:rPr lang="en-US" altLang="ko-KR" sz="2000" dirty="0" err="1"/>
              <a:t>editReplace</a:t>
            </a:r>
            <a:r>
              <a:rPr lang="en-US" altLang="ko-KR" sz="2000" dirty="0"/>
              <a:t>();</a:t>
            </a:r>
          </a:p>
          <a:p>
            <a:pPr marL="0" indent="0">
              <a:buNone/>
            </a:pPr>
            <a:r>
              <a:rPr lang="en-US" altLang="ko-KR" sz="2000" dirty="0"/>
              <a:t>          break;</a:t>
            </a:r>
          </a:p>
          <a:p>
            <a:pPr marL="0" indent="0">
              <a:buNone/>
            </a:pPr>
            <a:r>
              <a:rPr lang="en-US" altLang="ko-KR" sz="2000" dirty="0"/>
              <a:t>     default :</a:t>
            </a:r>
          </a:p>
          <a:p>
            <a:pPr marL="0" indent="0">
              <a:buNone/>
            </a:pPr>
            <a:r>
              <a:rPr lang="en-US" altLang="ko-KR" sz="2000" dirty="0"/>
              <a:t>          </a:t>
            </a:r>
            <a:r>
              <a:rPr lang="en-US" altLang="ko-KR" sz="2000" dirty="0" err="1"/>
              <a:t>cout</a:t>
            </a:r>
            <a:r>
              <a:rPr lang="en-US" altLang="ko-KR" sz="2000" dirty="0"/>
              <a:t> &lt;&lt; “Error\n”;</a:t>
            </a:r>
          </a:p>
          <a:p>
            <a:pPr marL="0" indent="0">
              <a:buNone/>
            </a:pPr>
            <a:r>
              <a:rPr lang="en-US" altLang="ko-KR" sz="2000" dirty="0"/>
              <a:t>          break;</a:t>
            </a:r>
          </a:p>
          <a:p>
            <a:pPr marL="0" indent="0">
              <a:buNone/>
            </a:pPr>
            <a:r>
              <a:rPr lang="en-US" altLang="ko-KR" sz="2000" dirty="0"/>
              <a:t>}</a:t>
            </a:r>
            <a:endParaRPr lang="ko-KR" alt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472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Abstraction and Abstract Data Type</a:t>
            </a:r>
          </a:p>
        </p:txBody>
      </p:sp>
      <p:sp>
        <p:nvSpPr>
          <p:cNvPr id="642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01750"/>
            <a:ext cx="8229600" cy="50228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ko-KR" sz="2800" dirty="0">
                <a:sym typeface="Wingdings" charset="2"/>
              </a:rPr>
              <a:t>Abstraction: depends on what to focus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ko-KR" sz="2200" dirty="0">
                <a:sym typeface="Wingdings" charset="2"/>
              </a:rPr>
              <a:t>Procedure abstraction: focuses on operations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ko-KR" sz="2200" dirty="0">
                <a:sym typeface="Wingdings" charset="2"/>
              </a:rPr>
              <a:t>Data abstraction: data + operations as one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ko-KR" sz="2200" dirty="0">
                <a:sym typeface="Wingdings" charset="2"/>
              </a:rPr>
              <a:t>Object abstraction: data abstraction + reusable sub types (class)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ko-KR" sz="2800" dirty="0"/>
              <a:t>Abstract data type (ADT)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ko-KR" sz="1800" dirty="0"/>
              <a:t> </a:t>
            </a:r>
            <a:r>
              <a:rPr lang="en-US" altLang="ko-KR" sz="2200" dirty="0"/>
              <a:t>Definition of a set of data + associated operations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ko-KR" sz="2800" dirty="0"/>
              <a:t>Implementation of ADT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ko-KR" sz="2400" dirty="0"/>
              <a:t>Data </a:t>
            </a:r>
            <a:r>
              <a:rPr lang="en-US" altLang="ko-KR" sz="2400" dirty="0">
                <a:sym typeface="Wingdings" charset="2"/>
              </a:rPr>
              <a:t> data structure 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altLang="ko-KR" sz="2000" dirty="0">
                <a:sym typeface="Wingdings" charset="2"/>
              </a:rPr>
              <a:t>Stack, Queue, Tree etc.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ko-KR" sz="2400" dirty="0">
                <a:sym typeface="Wingdings" charset="2"/>
              </a:rPr>
              <a:t>Operations  manipulation of data structure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altLang="ko-KR" sz="2000" dirty="0">
                <a:sym typeface="Wingdings" charset="2"/>
              </a:rPr>
              <a:t>Stack: push, pop etc.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Error conditions associated with operations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58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Control Flow: While &amp; DO-While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/>
              <a:t>while (&lt;</a:t>
            </a:r>
            <a:r>
              <a:rPr lang="en-US" altLang="ko-KR" sz="2000" dirty="0" err="1"/>
              <a:t>boolean_exp</a:t>
            </a:r>
            <a:r>
              <a:rPr lang="en-US" altLang="ko-KR" sz="2000" dirty="0"/>
              <a:t>&gt;)</a:t>
            </a:r>
          </a:p>
          <a:p>
            <a:pPr marL="0" indent="0">
              <a:buNone/>
            </a:pPr>
            <a:r>
              <a:rPr lang="en-US" altLang="ko-KR" sz="2000" dirty="0"/>
              <a:t>	&lt;</a:t>
            </a:r>
            <a:r>
              <a:rPr lang="en-US" altLang="ko-KR" sz="2000" dirty="0" err="1"/>
              <a:t>loop_body_statement</a:t>
            </a:r>
            <a:r>
              <a:rPr lang="en-US" altLang="ko-KR" sz="2000" dirty="0"/>
              <a:t>&gt;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do</a:t>
            </a:r>
          </a:p>
          <a:p>
            <a:pPr marL="0" indent="0">
              <a:buNone/>
            </a:pPr>
            <a:r>
              <a:rPr lang="en-US" altLang="ko-KR" sz="2000" dirty="0"/>
              <a:t>	&lt;</a:t>
            </a:r>
            <a:r>
              <a:rPr lang="en-US" altLang="ko-KR" sz="2000" dirty="0" err="1"/>
              <a:t>loop_body_statement</a:t>
            </a:r>
            <a:r>
              <a:rPr lang="en-US" altLang="ko-KR" sz="2000" dirty="0"/>
              <a:t>&gt;</a:t>
            </a:r>
          </a:p>
          <a:p>
            <a:pPr marL="0" indent="0">
              <a:buNone/>
            </a:pPr>
            <a:r>
              <a:rPr lang="en-US" altLang="ko-KR" sz="2000" dirty="0"/>
              <a:t>while (&lt;</a:t>
            </a:r>
            <a:r>
              <a:rPr lang="en-US" altLang="ko-KR" sz="2000" dirty="0" err="1"/>
              <a:t>boolean_exp</a:t>
            </a:r>
            <a:r>
              <a:rPr lang="en-US" altLang="ko-KR" sz="2000" dirty="0"/>
              <a:t>&gt;)</a:t>
            </a:r>
          </a:p>
          <a:p>
            <a:pPr marL="0" indent="0">
              <a:buNone/>
            </a:pPr>
            <a:endParaRPr lang="ko-KR" altLang="en-US" sz="2000" dirty="0"/>
          </a:p>
          <a:p>
            <a:pPr marL="0" indent="0">
              <a:buNone/>
            </a:pPr>
            <a:endParaRPr lang="ko-KR" alt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16858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Control Flow: For Loop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/>
              <a:t>for ([&lt;initialization&gt;];[&lt;condition&gt;];[&lt;increment&gt;])</a:t>
            </a:r>
          </a:p>
          <a:p>
            <a:pPr marL="0" indent="0">
              <a:buNone/>
            </a:pPr>
            <a:r>
              <a:rPr lang="en-US" altLang="ko-KR" sz="2000" dirty="0"/>
              <a:t>	&lt;</a:t>
            </a:r>
            <a:r>
              <a:rPr lang="en-US" altLang="ko-KR" sz="2000" dirty="0" err="1"/>
              <a:t>body_statement</a:t>
            </a:r>
            <a:r>
              <a:rPr lang="en-US" altLang="ko-KR" sz="2000" dirty="0"/>
              <a:t>&gt;</a:t>
            </a:r>
            <a:endParaRPr lang="ko-KR" alt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88642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743200"/>
            <a:ext cx="67767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Functions, Overloading, </a:t>
            </a:r>
            <a:br>
              <a:rPr lang="en-US" sz="4800" dirty="0"/>
            </a:br>
            <a:r>
              <a:rPr lang="en-US" sz="4800" dirty="0"/>
              <a:t>Inline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72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8924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Functions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800" b="1" dirty="0" err="1"/>
              <a:t>bool</a:t>
            </a:r>
            <a:r>
              <a:rPr lang="en-US" altLang="ko-KR" sz="1800" b="1" dirty="0"/>
              <a:t> </a:t>
            </a:r>
            <a:r>
              <a:rPr lang="en-US" altLang="ko-KR" sz="1800" dirty="0" err="1"/>
              <a:t>evenSum</a:t>
            </a:r>
            <a:r>
              <a:rPr lang="en-US" altLang="ko-KR" sz="1800" dirty="0"/>
              <a:t> (</a:t>
            </a:r>
            <a:r>
              <a:rPr lang="en-US" altLang="ko-KR" sz="1800" b="1" dirty="0" err="1"/>
              <a:t>int</a:t>
            </a:r>
            <a:r>
              <a:rPr lang="en-US" altLang="ko-KR" sz="1800" dirty="0"/>
              <a:t> a[], </a:t>
            </a:r>
            <a:r>
              <a:rPr lang="en-US" altLang="ko-KR" sz="1800" b="1" dirty="0" err="1"/>
              <a:t>int</a:t>
            </a:r>
            <a:r>
              <a:rPr lang="en-US" altLang="ko-KR" sz="1800" dirty="0"/>
              <a:t> n);	// function declaration</a:t>
            </a:r>
          </a:p>
          <a:p>
            <a:pPr marL="0" indent="0">
              <a:buNone/>
            </a:pPr>
            <a:r>
              <a:rPr lang="en-US" altLang="ko-KR" sz="1800" b="1" dirty="0" err="1"/>
              <a:t>int</a:t>
            </a:r>
            <a:r>
              <a:rPr lang="en-US" altLang="ko-KR" sz="1800" dirty="0"/>
              <a:t> main() {</a:t>
            </a:r>
          </a:p>
          <a:p>
            <a:pPr marL="0" indent="0">
              <a:buNone/>
            </a:pPr>
            <a:r>
              <a:rPr lang="en-US" altLang="ko-KR" sz="1800" dirty="0"/>
              <a:t>	</a:t>
            </a:r>
            <a:r>
              <a:rPr lang="en-US" altLang="ko-KR" sz="1800" b="1" dirty="0" err="1"/>
              <a:t>const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int</a:t>
            </a:r>
            <a:r>
              <a:rPr lang="en-US" altLang="ko-KR" sz="1800" b="1" dirty="0"/>
              <a:t> </a:t>
            </a:r>
            <a:r>
              <a:rPr lang="en-US" altLang="ko-KR" sz="1800" dirty="0" err="1"/>
              <a:t>listLength</a:t>
            </a:r>
            <a:r>
              <a:rPr lang="en-US" altLang="ko-KR" sz="1800" dirty="0"/>
              <a:t> = 6;</a:t>
            </a:r>
          </a:p>
          <a:p>
            <a:pPr marL="0" indent="0">
              <a:buNone/>
            </a:pPr>
            <a:r>
              <a:rPr lang="en-US" altLang="ko-KR" sz="1800" dirty="0"/>
              <a:t>	</a:t>
            </a:r>
            <a:r>
              <a:rPr lang="en-US" altLang="ko-KR" sz="1800" b="1" dirty="0" err="1"/>
              <a:t>int</a:t>
            </a:r>
            <a:r>
              <a:rPr lang="en-US" altLang="ko-KR" sz="1800" b="1" dirty="0"/>
              <a:t> </a:t>
            </a:r>
            <a:r>
              <a:rPr lang="en-US" altLang="ko-KR" sz="1800" dirty="0"/>
              <a:t>list[</a:t>
            </a:r>
            <a:r>
              <a:rPr lang="en-US" altLang="ko-KR" sz="1800" dirty="0" err="1"/>
              <a:t>listLength</a:t>
            </a:r>
            <a:r>
              <a:rPr lang="en-US" altLang="ko-KR" sz="1800" dirty="0"/>
              <a:t>] = {4, 2, 7, 8, 5, 6};</a:t>
            </a:r>
          </a:p>
          <a:p>
            <a:pPr marL="0" indent="0">
              <a:buNone/>
            </a:pPr>
            <a:r>
              <a:rPr lang="en-US" altLang="ko-KR" sz="1800" dirty="0"/>
              <a:t>	</a:t>
            </a:r>
            <a:r>
              <a:rPr lang="en-US" altLang="ko-KR" sz="1800" b="1" dirty="0" err="1"/>
              <a:t>bool</a:t>
            </a:r>
            <a:r>
              <a:rPr lang="en-US" altLang="ko-KR" sz="1800" b="1" dirty="0"/>
              <a:t> </a:t>
            </a:r>
            <a:r>
              <a:rPr lang="en-US" altLang="ko-KR" sz="1800" dirty="0"/>
              <a:t>result = </a:t>
            </a:r>
            <a:r>
              <a:rPr lang="en-US" altLang="ko-KR" sz="1800" dirty="0" err="1"/>
              <a:t>evenSum</a:t>
            </a:r>
            <a:r>
              <a:rPr lang="en-US" altLang="ko-KR" sz="1800" dirty="0"/>
              <a:t>(list, </a:t>
            </a:r>
            <a:r>
              <a:rPr lang="en-US" altLang="ko-KR" sz="1800" dirty="0" err="1"/>
              <a:t>listLength</a:t>
            </a:r>
            <a:r>
              <a:rPr lang="en-US" altLang="ko-KR" sz="1800" dirty="0"/>
              <a:t>);	// call the function</a:t>
            </a:r>
          </a:p>
          <a:p>
            <a:pPr marL="0" indent="0">
              <a:buNone/>
            </a:pPr>
            <a:r>
              <a:rPr lang="en-US" altLang="ko-KR" sz="1800" dirty="0"/>
              <a:t>	</a:t>
            </a:r>
            <a:r>
              <a:rPr lang="en-US" altLang="ko-KR" sz="1800" b="1" dirty="0"/>
              <a:t>if</a:t>
            </a:r>
            <a:r>
              <a:rPr lang="en-US" altLang="ko-KR" sz="1800" dirty="0"/>
              <a:t> (result) </a:t>
            </a:r>
            <a:r>
              <a:rPr lang="en-US" altLang="ko-KR" sz="1800" dirty="0" err="1"/>
              <a:t>cout</a:t>
            </a:r>
            <a:r>
              <a:rPr lang="en-US" altLang="ko-KR" sz="1800" dirty="0"/>
              <a:t> &lt;&lt; “even sum.\n”;</a:t>
            </a:r>
          </a:p>
          <a:p>
            <a:pPr marL="0" indent="0">
              <a:buNone/>
            </a:pPr>
            <a:r>
              <a:rPr lang="en-US" altLang="ko-KR" sz="1800" dirty="0"/>
              <a:t>	</a:t>
            </a:r>
            <a:r>
              <a:rPr lang="en-US" altLang="ko-KR" sz="1800" b="1" dirty="0"/>
              <a:t>else</a:t>
            </a:r>
            <a:r>
              <a:rPr lang="en-US" altLang="ko-KR" sz="1800" dirty="0"/>
              <a:t>	   </a:t>
            </a:r>
            <a:r>
              <a:rPr lang="en-US" altLang="ko-KR" sz="1800" dirty="0" err="1"/>
              <a:t>cout</a:t>
            </a:r>
            <a:r>
              <a:rPr lang="en-US" altLang="ko-KR" sz="1800" dirty="0"/>
              <a:t> &lt;&lt; “odd sum.\n”;</a:t>
            </a:r>
          </a:p>
          <a:p>
            <a:pPr marL="0" indent="0">
              <a:buNone/>
            </a:pPr>
            <a:r>
              <a:rPr lang="en-US" altLang="ko-KR" sz="1800" dirty="0"/>
              <a:t>	</a:t>
            </a:r>
            <a:r>
              <a:rPr lang="en-US" altLang="ko-KR" sz="1800" b="1" dirty="0"/>
              <a:t>return </a:t>
            </a:r>
            <a:r>
              <a:rPr lang="en-US" altLang="ko-KR" sz="1800" dirty="0"/>
              <a:t>EXIT_SUCCESS;</a:t>
            </a:r>
          </a:p>
          <a:p>
            <a:pPr marL="0" indent="0">
              <a:buNone/>
            </a:pPr>
            <a:r>
              <a:rPr lang="en-US" altLang="ko-KR" sz="1800" dirty="0"/>
              <a:t>}</a:t>
            </a:r>
          </a:p>
          <a:p>
            <a:pPr marL="0" indent="0">
              <a:buNone/>
            </a:pPr>
            <a:r>
              <a:rPr lang="en-US" altLang="ko-KR" sz="1800" b="1" dirty="0" err="1"/>
              <a:t>bool</a:t>
            </a:r>
            <a:r>
              <a:rPr lang="en-US" altLang="ko-KR" sz="1800" b="1" dirty="0"/>
              <a:t> </a:t>
            </a:r>
            <a:r>
              <a:rPr lang="en-US" altLang="ko-KR" sz="1800" dirty="0" err="1"/>
              <a:t>evenSum</a:t>
            </a:r>
            <a:r>
              <a:rPr lang="en-US" altLang="ko-KR" sz="1800" dirty="0"/>
              <a:t> (</a:t>
            </a:r>
            <a:r>
              <a:rPr lang="en-US" altLang="ko-KR" sz="1800" b="1" dirty="0" err="1"/>
              <a:t>int</a:t>
            </a:r>
            <a:r>
              <a:rPr lang="en-US" altLang="ko-KR" sz="1800" dirty="0"/>
              <a:t> a[],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int</a:t>
            </a:r>
            <a:r>
              <a:rPr lang="en-US" altLang="ko-KR" sz="1800" b="1" dirty="0"/>
              <a:t> </a:t>
            </a:r>
            <a:r>
              <a:rPr lang="en-US" altLang="ko-KR" sz="1800" dirty="0"/>
              <a:t>n){	//function definition</a:t>
            </a:r>
          </a:p>
          <a:p>
            <a:pPr marL="0" indent="0">
              <a:buNone/>
            </a:pPr>
            <a:r>
              <a:rPr lang="en-US" altLang="ko-KR" sz="1800" dirty="0"/>
              <a:t>	</a:t>
            </a:r>
            <a:r>
              <a:rPr lang="en-US" altLang="ko-KR" sz="1800" b="1" dirty="0" err="1"/>
              <a:t>int</a:t>
            </a:r>
            <a:r>
              <a:rPr lang="en-US" altLang="ko-KR" sz="1800" dirty="0"/>
              <a:t> sum = 0;</a:t>
            </a:r>
          </a:p>
          <a:p>
            <a:pPr marL="0" indent="0">
              <a:buNone/>
            </a:pPr>
            <a:r>
              <a:rPr lang="en-US" altLang="ko-KR" sz="1800" dirty="0"/>
              <a:t>	</a:t>
            </a:r>
            <a:r>
              <a:rPr lang="en-US" altLang="ko-KR" sz="1800" b="1" dirty="0"/>
              <a:t>for </a:t>
            </a:r>
            <a:r>
              <a:rPr lang="en-US" altLang="ko-KR" sz="1800" dirty="0"/>
              <a:t>(</a:t>
            </a:r>
            <a:r>
              <a:rPr lang="en-US" altLang="ko-KR" sz="1800" b="1" dirty="0" err="1"/>
              <a:t>int</a:t>
            </a:r>
            <a:r>
              <a:rPr lang="en-US" altLang="ko-KR" sz="1800" dirty="0"/>
              <a:t> i = 0; i &lt; n; i++) sum += a[i];</a:t>
            </a:r>
          </a:p>
          <a:p>
            <a:pPr marL="0" indent="0">
              <a:buNone/>
            </a:pPr>
            <a:r>
              <a:rPr lang="en-US" altLang="ko-KR" sz="1800" dirty="0"/>
              <a:t>	</a:t>
            </a:r>
            <a:r>
              <a:rPr lang="en-US" altLang="ko-KR" sz="1800" b="1" dirty="0"/>
              <a:t>return</a:t>
            </a:r>
            <a:r>
              <a:rPr lang="en-US" altLang="ko-KR" sz="1800" dirty="0"/>
              <a:t> (sum %2) == 0;</a:t>
            </a:r>
          </a:p>
          <a:p>
            <a:pPr marL="0" indent="0">
              <a:buNone/>
            </a:pPr>
            <a:r>
              <a:rPr lang="en-US" altLang="ko-KR" sz="1800" dirty="0"/>
              <a:t>}</a:t>
            </a:r>
            <a:endParaRPr lang="ko-KR" alt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8718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Function Overloading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875" y="1290638"/>
            <a:ext cx="5870575" cy="50657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#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include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&lt;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iostream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&gt;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 err="1">
                <a:latin typeface="Courier New" charset="0"/>
                <a:cs typeface="Courier New" charset="0"/>
              </a:rPr>
              <a:t>using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namespace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std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;</a:t>
            </a:r>
          </a:p>
          <a:p>
            <a:pPr algn="l">
              <a:buClr>
                <a:srgbClr val="F8F8F8"/>
              </a:buClr>
              <a:buSzPct val="75000"/>
            </a:pPr>
            <a:endParaRPr lang="nn-NO" altLang="ko-KR" sz="1600" b="1" dirty="0">
              <a:latin typeface="Courier New" charset="0"/>
              <a:cs typeface="Courier New" charset="0"/>
            </a:endParaRP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600" b="1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abs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(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n) {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return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n &gt;= 0 ? n : -n;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}</a:t>
            </a:r>
          </a:p>
          <a:p>
            <a:pPr algn="l">
              <a:buClr>
                <a:srgbClr val="F8F8F8"/>
              </a:buClr>
              <a:buSzPct val="75000"/>
            </a:pPr>
            <a:endParaRPr lang="nn-NO" altLang="ko-KR" sz="1600" b="1" dirty="0">
              <a:latin typeface="Courier New" charset="0"/>
              <a:cs typeface="Courier New" charset="0"/>
            </a:endParaRP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double </a:t>
            </a:r>
            <a:r>
              <a:rPr lang="nn-NO" altLang="ko-KR" sz="1600" b="1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abs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(double n) {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return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(n &gt;= 0 ? n : -n);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}</a:t>
            </a:r>
          </a:p>
          <a:p>
            <a:pPr algn="l">
              <a:buClr>
                <a:srgbClr val="F8F8F8"/>
              </a:buClr>
              <a:buSzPct val="75000"/>
            </a:pPr>
            <a:endParaRPr lang="nn-NO" altLang="ko-KR" sz="1600" b="1" dirty="0">
              <a:latin typeface="Courier New" charset="0"/>
              <a:cs typeface="Courier New" charset="0"/>
            </a:endParaRP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main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( ) {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cout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&lt;&lt; 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“absolute value of ” &lt;&lt; -123;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en-US" altLang="ko-KR" sz="1600" b="1" dirty="0">
                <a:latin typeface="Courier New" charset="0"/>
                <a:cs typeface="Courier New" charset="0"/>
              </a:rPr>
              <a:t>    </a:t>
            </a:r>
            <a:r>
              <a:rPr lang="en-US" altLang="ko-KR" sz="1600" b="1" dirty="0" err="1">
                <a:latin typeface="Courier New" charset="0"/>
                <a:cs typeface="Courier New" charset="0"/>
              </a:rPr>
              <a:t>cout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 &lt;&lt; “ = ” &lt;&lt; </a:t>
            </a:r>
            <a:r>
              <a:rPr lang="en-US" altLang="ko-KR" sz="1600" b="1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abs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(-123) &lt;&lt; </a:t>
            </a:r>
            <a:r>
              <a:rPr lang="en-US" altLang="ko-KR" sz="1600" b="1" dirty="0" err="1">
                <a:latin typeface="Courier New" charset="0"/>
                <a:cs typeface="Courier New" charset="0"/>
              </a:rPr>
              <a:t>endl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cout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&lt;&lt; 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“absolute value of ” &lt;&lt; -1.23;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en-US" altLang="ko-KR" sz="1600" b="1" dirty="0">
                <a:latin typeface="Courier New" charset="0"/>
                <a:cs typeface="Courier New" charset="0"/>
              </a:rPr>
              <a:t>    </a:t>
            </a:r>
            <a:r>
              <a:rPr lang="en-US" altLang="ko-KR" sz="1600" b="1" dirty="0" err="1">
                <a:latin typeface="Courier New" charset="0"/>
                <a:cs typeface="Courier New" charset="0"/>
              </a:rPr>
              <a:t>cout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 &lt;&lt; “ = ” &lt;&lt; </a:t>
            </a:r>
            <a:r>
              <a:rPr lang="en-US" altLang="ko-KR" sz="1600" b="1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abs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(-1.23) &lt;&lt; </a:t>
            </a:r>
            <a:r>
              <a:rPr lang="en-US" altLang="ko-KR" sz="1600" b="1" dirty="0" err="1">
                <a:latin typeface="Courier New" charset="0"/>
                <a:cs typeface="Courier New" charset="0"/>
              </a:rPr>
              <a:t>endl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en-US" altLang="ko-KR" sz="1600" b="1" dirty="0"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5922963" y="1290638"/>
            <a:ext cx="2473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</a:rPr>
              <a:t>In C, you can’t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</a:rPr>
              <a:t>use the same name for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</a:rPr>
              <a:t>different functions</a:t>
            </a:r>
            <a:endParaRPr lang="ko-KR" altLang="en-US" sz="2000">
              <a:latin typeface="Times New Roman" charset="0"/>
            </a:endParaRPr>
          </a:p>
        </p:txBody>
      </p:sp>
      <p:sp>
        <p:nvSpPr>
          <p:cNvPr id="31750" name="TextBox 14"/>
          <p:cNvSpPr txBox="1">
            <a:spLocks noChangeArrowheads="1"/>
          </p:cNvSpPr>
          <p:nvPr/>
        </p:nvSpPr>
        <p:spPr bwMode="auto">
          <a:xfrm>
            <a:off x="5946775" y="2749550"/>
            <a:ext cx="27400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</a:rPr>
              <a:t>C++ allows multiple functions with the same name: the right function is determined at runtime based on argument types</a:t>
            </a:r>
            <a:endParaRPr lang="ko-KR" altLang="en-US" sz="200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9971457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Function Overloading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875" y="1290638"/>
            <a:ext cx="5870575" cy="506571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#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include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&lt;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iostream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&gt;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 err="1">
                <a:latin typeface="Courier New" charset="0"/>
                <a:cs typeface="Courier New" charset="0"/>
              </a:rPr>
              <a:t>using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namespace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std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;</a:t>
            </a:r>
          </a:p>
          <a:p>
            <a:pPr algn="l">
              <a:buClr>
                <a:srgbClr val="F8F8F8"/>
              </a:buClr>
              <a:buSzPct val="75000"/>
            </a:pPr>
            <a:endParaRPr lang="nn-NO" altLang="ko-KR" sz="1600" b="1" dirty="0">
              <a:latin typeface="Courier New" charset="0"/>
              <a:cs typeface="Courier New" charset="0"/>
            </a:endParaRP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600" b="1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abs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(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n) {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return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n &gt;= 0 ? n : -n; 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}</a:t>
            </a:r>
          </a:p>
          <a:p>
            <a:pPr algn="l">
              <a:buClr>
                <a:srgbClr val="F8F8F8"/>
              </a:buClr>
              <a:buSzPct val="75000"/>
            </a:pPr>
            <a:endParaRPr lang="nn-NO" altLang="ko-KR" sz="1600" b="1" dirty="0">
              <a:latin typeface="Courier New" charset="0"/>
              <a:cs typeface="Courier New" charset="0"/>
            </a:endParaRP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double </a:t>
            </a:r>
            <a:r>
              <a:rPr lang="nn-NO" altLang="ko-KR" sz="1600" b="1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abs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(double n) {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return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(n &gt;= 0 ? n : -n);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}</a:t>
            </a:r>
          </a:p>
          <a:p>
            <a:pPr algn="l">
              <a:buClr>
                <a:srgbClr val="F8F8F8"/>
              </a:buClr>
              <a:buSzPct val="75000"/>
            </a:pPr>
            <a:endParaRPr lang="nn-NO" altLang="ko-KR" sz="1600" b="1" dirty="0">
              <a:latin typeface="Courier New" charset="0"/>
              <a:cs typeface="Courier New" charset="0"/>
            </a:endParaRP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 err="1">
                <a:latin typeface="Courier New" charset="0"/>
                <a:cs typeface="Courier New" charset="0"/>
              </a:rPr>
              <a:t>int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main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( ) {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cout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&lt;&lt; 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“absolute value of ” &lt;&lt; -123;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en-US" altLang="ko-KR" sz="1600" b="1" dirty="0">
                <a:latin typeface="Courier New" charset="0"/>
                <a:cs typeface="Courier New" charset="0"/>
              </a:rPr>
              <a:t>    </a:t>
            </a:r>
            <a:r>
              <a:rPr lang="en-US" altLang="ko-KR" sz="1600" b="1" dirty="0" err="1">
                <a:latin typeface="Courier New" charset="0"/>
                <a:cs typeface="Courier New" charset="0"/>
              </a:rPr>
              <a:t>cout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 &lt;&lt; “ = ” &lt;&lt; </a:t>
            </a:r>
            <a:r>
              <a:rPr lang="en-US" altLang="ko-KR" sz="1600" b="1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abs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(-123) &lt;&lt; </a:t>
            </a:r>
            <a:r>
              <a:rPr lang="en-US" altLang="ko-KR" sz="1600" b="1" dirty="0" err="1">
                <a:latin typeface="Courier New" charset="0"/>
                <a:cs typeface="Courier New" charset="0"/>
              </a:rPr>
              <a:t>endl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nn-NO" altLang="ko-KR" sz="1600" b="1" dirty="0">
                <a:latin typeface="Courier New" charset="0"/>
                <a:cs typeface="Courier New" charset="0"/>
              </a:rPr>
              <a:t>    </a:t>
            </a:r>
            <a:r>
              <a:rPr lang="nn-NO" altLang="ko-KR" sz="1600" b="1" dirty="0" err="1">
                <a:latin typeface="Courier New" charset="0"/>
                <a:cs typeface="Courier New" charset="0"/>
              </a:rPr>
              <a:t>cout</a:t>
            </a:r>
            <a:r>
              <a:rPr lang="nn-NO" altLang="ko-KR" sz="1600" b="1" dirty="0">
                <a:latin typeface="Courier New" charset="0"/>
                <a:cs typeface="Courier New" charset="0"/>
              </a:rPr>
              <a:t> &lt;&lt; 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“absolute value of ” &lt;&lt; -1.23;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en-US" altLang="ko-KR" sz="1600" b="1" dirty="0">
                <a:latin typeface="Courier New" charset="0"/>
                <a:cs typeface="Courier New" charset="0"/>
              </a:rPr>
              <a:t>    </a:t>
            </a:r>
            <a:r>
              <a:rPr lang="en-US" altLang="ko-KR" sz="1600" b="1" dirty="0" err="1">
                <a:latin typeface="Courier New" charset="0"/>
                <a:cs typeface="Courier New" charset="0"/>
              </a:rPr>
              <a:t>cout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 &lt;&lt; “ = ” &lt;&lt; </a:t>
            </a:r>
            <a:r>
              <a:rPr lang="en-US" altLang="ko-KR" sz="1600" b="1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abs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(-1.23) &lt;&lt; </a:t>
            </a:r>
            <a:r>
              <a:rPr lang="en-US" altLang="ko-KR" sz="1600" b="1" dirty="0" err="1">
                <a:latin typeface="Courier New" charset="0"/>
                <a:cs typeface="Courier New" charset="0"/>
              </a:rPr>
              <a:t>endl</a:t>
            </a:r>
            <a:r>
              <a:rPr lang="en-US" altLang="ko-KR" sz="1600" b="1" dirty="0">
                <a:latin typeface="Courier New" charset="0"/>
                <a:cs typeface="Courier New" charset="0"/>
              </a:rPr>
              <a:t>;</a:t>
            </a:r>
          </a:p>
          <a:p>
            <a:pPr algn="l">
              <a:buClr>
                <a:srgbClr val="F8F8F8"/>
              </a:buClr>
              <a:buSzPct val="75000"/>
            </a:pPr>
            <a:r>
              <a:rPr lang="en-US" altLang="ko-KR" sz="1600" b="1" dirty="0"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5922963" y="1290638"/>
            <a:ext cx="3109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</a:rPr>
              <a:t>In C, you can’t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</a:rPr>
              <a:t>use the same name for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</a:rPr>
              <a:t>multiple function definitions</a:t>
            </a:r>
            <a:endParaRPr lang="ko-KR" altLang="en-US" sz="2000">
              <a:latin typeface="Times New Roman" charset="0"/>
            </a:endParaRPr>
          </a:p>
        </p:txBody>
      </p:sp>
      <p:sp>
        <p:nvSpPr>
          <p:cNvPr id="32774" name="TextBox 14"/>
          <p:cNvSpPr txBox="1">
            <a:spLocks noChangeArrowheads="1"/>
          </p:cNvSpPr>
          <p:nvPr/>
        </p:nvSpPr>
        <p:spPr bwMode="auto">
          <a:xfrm>
            <a:off x="5946775" y="2749550"/>
            <a:ext cx="27400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</a:rPr>
              <a:t>C++ allows multiple functions with the same name </a:t>
            </a:r>
            <a:r>
              <a:rPr lang="en-US" altLang="ko-KR" sz="2000">
                <a:solidFill>
                  <a:srgbClr val="FF0000"/>
                </a:solidFill>
                <a:latin typeface="Times New Roman" charset="0"/>
              </a:rPr>
              <a:t>as long as argument types are different</a:t>
            </a:r>
            <a:r>
              <a:rPr lang="en-US" altLang="ko-KR" sz="2000">
                <a:latin typeface="Times New Roman" charset="0"/>
              </a:rPr>
              <a:t>: the right function is determined at runtime based on argument types</a:t>
            </a:r>
            <a:endParaRPr lang="ko-KR" altLang="en-US" sz="2000">
              <a:latin typeface="Times New Roman" charset="0"/>
            </a:endParaRPr>
          </a:p>
        </p:txBody>
      </p:sp>
      <p:grpSp>
        <p:nvGrpSpPr>
          <p:cNvPr id="7" name="그룹 6"/>
          <p:cNvGrpSpPr>
            <a:grpSpLocks/>
          </p:cNvGrpSpPr>
          <p:nvPr/>
        </p:nvGrpSpPr>
        <p:grpSpPr bwMode="auto">
          <a:xfrm>
            <a:off x="2438400" y="2409825"/>
            <a:ext cx="3048000" cy="3087688"/>
            <a:chOff x="6423921" y="2240547"/>
            <a:chExt cx="2465103" cy="3087591"/>
          </a:xfrm>
        </p:grpSpPr>
        <p:sp>
          <p:nvSpPr>
            <p:cNvPr id="32782" name="타원 7"/>
            <p:cNvSpPr>
              <a:spLocks noChangeArrowheads="1"/>
            </p:cNvSpPr>
            <p:nvPr/>
          </p:nvSpPr>
          <p:spPr bwMode="auto">
            <a:xfrm>
              <a:off x="7040197" y="4926549"/>
              <a:ext cx="595375" cy="40158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kumimoji="1" lang="ko-KR" altLang="en-US" sz="1600" b="1">
                <a:latin typeface="Times New Roman" charset="0"/>
                <a:ea typeface="굴림" charset="-127"/>
              </a:endParaRPr>
            </a:p>
          </p:txBody>
        </p:sp>
        <p:cxnSp>
          <p:nvCxnSpPr>
            <p:cNvPr id="32783" name="꺾인 연결선 8"/>
            <p:cNvCxnSpPr>
              <a:cxnSpLocks noChangeShapeType="1"/>
              <a:stCxn id="32782" idx="6"/>
            </p:cNvCxnSpPr>
            <p:nvPr/>
          </p:nvCxnSpPr>
          <p:spPr bwMode="auto">
            <a:xfrm flipV="1">
              <a:off x="7635572" y="3732214"/>
              <a:ext cx="1253451" cy="139513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4" name="꺾인 연결선 9"/>
            <p:cNvCxnSpPr>
              <a:cxnSpLocks noChangeShapeType="1"/>
            </p:cNvCxnSpPr>
            <p:nvPr/>
          </p:nvCxnSpPr>
          <p:spPr bwMode="auto">
            <a:xfrm rot="10800000">
              <a:off x="6423921" y="2240547"/>
              <a:ext cx="2465103" cy="1491667"/>
            </a:xfrm>
            <a:prstGeom prst="bentConnector3">
              <a:avLst>
                <a:gd name="adj1" fmla="val 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그룹 13"/>
          <p:cNvGrpSpPr>
            <a:grpSpLocks/>
          </p:cNvGrpSpPr>
          <p:nvPr/>
        </p:nvGrpSpPr>
        <p:grpSpPr bwMode="auto">
          <a:xfrm>
            <a:off x="3135313" y="3556000"/>
            <a:ext cx="1760537" cy="2500313"/>
            <a:chOff x="6898419" y="3430484"/>
            <a:chExt cx="1551711" cy="2501738"/>
          </a:xfrm>
        </p:grpSpPr>
        <p:sp>
          <p:nvSpPr>
            <p:cNvPr id="32779" name="타원 15"/>
            <p:cNvSpPr>
              <a:spLocks noChangeArrowheads="1"/>
            </p:cNvSpPr>
            <p:nvPr/>
          </p:nvSpPr>
          <p:spPr bwMode="auto">
            <a:xfrm>
              <a:off x="6898419" y="5571738"/>
              <a:ext cx="692944" cy="36048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kumimoji="1" lang="ko-KR" altLang="en-US" sz="1600" b="1">
                <a:latin typeface="Times New Roman" charset="0"/>
                <a:ea typeface="굴림" charset="-127"/>
              </a:endParaRPr>
            </a:p>
          </p:txBody>
        </p:sp>
        <p:cxnSp>
          <p:nvCxnSpPr>
            <p:cNvPr id="32780" name="꺾인 연결선 16"/>
            <p:cNvCxnSpPr>
              <a:cxnSpLocks noChangeShapeType="1"/>
            </p:cNvCxnSpPr>
            <p:nvPr/>
          </p:nvCxnSpPr>
          <p:spPr bwMode="auto">
            <a:xfrm rot="5400000" flipH="1" flipV="1">
              <a:off x="6676771" y="4144919"/>
              <a:ext cx="2487793" cy="1058924"/>
            </a:xfrm>
            <a:prstGeom prst="bentConnector3">
              <a:avLst>
                <a:gd name="adj1" fmla="val -1007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1" name="직선 화살표 연결선 17"/>
            <p:cNvCxnSpPr>
              <a:cxnSpLocks noChangeShapeType="1"/>
            </p:cNvCxnSpPr>
            <p:nvPr/>
          </p:nvCxnSpPr>
          <p:spPr bwMode="auto">
            <a:xfrm flipH="1">
              <a:off x="7089643" y="3430484"/>
              <a:ext cx="13604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78250" y="2295525"/>
            <a:ext cx="125412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400">
                <a:latin typeface="Times New Roman" charset="0"/>
              </a:rPr>
              <a:t>Type matching</a:t>
            </a:r>
            <a:endParaRPr lang="ko-KR" altLang="en-US" sz="1400">
              <a:latin typeface="Times New Roman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83000" y="3392488"/>
            <a:ext cx="125412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400">
                <a:latin typeface="Times New Roman" charset="0"/>
              </a:rPr>
              <a:t>Type matching</a:t>
            </a:r>
            <a:endParaRPr lang="ko-KR" altLang="en-US" sz="140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5760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Polymorphism</a:t>
            </a:r>
            <a:endParaRPr lang="ko-KR" altLang="en-US" dirty="0"/>
          </a:p>
        </p:txBody>
      </p:sp>
      <p:sp>
        <p:nvSpPr>
          <p:cNvPr id="1536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Allow values of different data types to be handled using </a:t>
            </a:r>
            <a:br>
              <a:rPr lang="en-US" altLang="ko-KR" sz="2400" dirty="0"/>
            </a:br>
            <a:r>
              <a:rPr lang="en-US" altLang="ko-KR" sz="2400" i="1" dirty="0">
                <a:solidFill>
                  <a:srgbClr val="FF0000"/>
                </a:solidFill>
              </a:rPr>
              <a:t>a uniform interface</a:t>
            </a:r>
            <a:r>
              <a:rPr lang="en-US" altLang="ko-KR" sz="2400" dirty="0"/>
              <a:t>.  </a:t>
            </a:r>
          </a:p>
          <a:p>
            <a:r>
              <a:rPr lang="en-US" altLang="ko-KR" sz="2400" dirty="0"/>
              <a:t>One function name, various data types</a:t>
            </a:r>
          </a:p>
          <a:p>
            <a:pPr lvl="1"/>
            <a:r>
              <a:rPr lang="en-US" altLang="ko-KR" sz="2000" dirty="0"/>
              <a:t>Function overloading</a:t>
            </a:r>
          </a:p>
          <a:p>
            <a:r>
              <a:rPr lang="en-US" altLang="ko-KR" sz="2400" dirty="0"/>
              <a:t>Merit</a:t>
            </a:r>
          </a:p>
          <a:p>
            <a:pPr lvl="1"/>
            <a:r>
              <a:rPr lang="en-US" altLang="ko-KR" sz="2000" dirty="0"/>
              <a:t>improve code readability </a:t>
            </a:r>
          </a:p>
          <a:p>
            <a:pPr lvl="1"/>
            <a:endParaRPr lang="en-US" altLang="ko-KR" sz="2000" dirty="0"/>
          </a:p>
          <a:p>
            <a:r>
              <a:rPr lang="en-US" altLang="ko-KR" sz="2400" dirty="0"/>
              <a:t>Ex.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ko-KR" altLang="en-US" sz="24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522413" y="4267200"/>
          <a:ext cx="6096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abs (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labs (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fabs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( 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int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long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int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floating point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C++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abs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( 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int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long int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floating point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6875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Resolving an Overloaded Function Call</a:t>
            </a:r>
            <a:endParaRPr lang="ko-KR" altLang="en-US" sz="36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54063" y="1300163"/>
          <a:ext cx="4983162" cy="146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Precedence for function calls using </a:t>
                      </a:r>
                      <a:r>
                        <a:rPr kumimoji="1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arg</a:t>
                      </a: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type</a:t>
                      </a:r>
                    </a:p>
                  </a:txBody>
                  <a:tcPr marL="91432" marR="91432"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1. An exact match</a:t>
                      </a:r>
                    </a:p>
                  </a:txBody>
                  <a:tcPr marL="91432" marR="91432"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A match through promotion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 match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through application of a type conversion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40" marB="457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60" name="직사각형 4"/>
          <p:cNvSpPr>
            <a:spLocks noChangeArrowheads="1"/>
          </p:cNvSpPr>
          <p:nvPr/>
        </p:nvSpPr>
        <p:spPr bwMode="auto">
          <a:xfrm>
            <a:off x="806450" y="3184525"/>
            <a:ext cx="457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latinLnBrk="0">
              <a:spcBef>
                <a:spcPct val="50000"/>
              </a:spcBef>
              <a:buFontTx/>
              <a:buNone/>
            </a:pPr>
            <a:r>
              <a:rPr lang="en-US" altLang="ko-KR" sz="1800" dirty="0">
                <a:solidFill>
                  <a:srgbClr val="002060"/>
                </a:solidFill>
                <a:latin typeface="Times New Roman" charset="0"/>
              </a:rPr>
              <a:t>void </a:t>
            </a:r>
            <a:r>
              <a:rPr lang="en-US" altLang="ko-KR" sz="1800" dirty="0" err="1">
                <a:solidFill>
                  <a:srgbClr val="002060"/>
                </a:solidFill>
                <a:latin typeface="Times New Roman" charset="0"/>
              </a:rPr>
              <a:t>WhichOne</a:t>
            </a:r>
            <a:r>
              <a:rPr lang="en-US" altLang="ko-KR" sz="1800" dirty="0">
                <a:solidFill>
                  <a:srgbClr val="002060"/>
                </a:solidFill>
                <a:latin typeface="Times New Roman" charset="0"/>
              </a:rPr>
              <a:t> ( float f );	// exact match</a:t>
            </a:r>
          </a:p>
          <a:p>
            <a:pPr algn="l" latinLnBrk="0">
              <a:spcBef>
                <a:spcPct val="50000"/>
              </a:spcBef>
              <a:buFontTx/>
              <a:buNone/>
            </a:pPr>
            <a:r>
              <a:rPr lang="en-US" altLang="ko-KR" sz="1800" dirty="0">
                <a:solidFill>
                  <a:srgbClr val="002060"/>
                </a:solidFill>
                <a:latin typeface="Times New Roman" charset="0"/>
              </a:rPr>
              <a:t>void </a:t>
            </a:r>
            <a:r>
              <a:rPr lang="en-US" altLang="ko-KR" sz="1800" dirty="0" err="1">
                <a:solidFill>
                  <a:srgbClr val="002060"/>
                </a:solidFill>
                <a:latin typeface="Times New Roman" charset="0"/>
              </a:rPr>
              <a:t>WhichOne</a:t>
            </a:r>
            <a:r>
              <a:rPr lang="en-US" altLang="ko-KR" sz="1800" dirty="0">
                <a:solidFill>
                  <a:srgbClr val="002060"/>
                </a:solidFill>
                <a:latin typeface="Times New Roman" charset="0"/>
              </a:rPr>
              <a:t> ( double d ); 	// promotion</a:t>
            </a:r>
          </a:p>
          <a:p>
            <a:pPr algn="l" latinLnBrk="0">
              <a:spcBef>
                <a:spcPct val="50000"/>
              </a:spcBef>
              <a:buFontTx/>
              <a:buNone/>
            </a:pPr>
            <a:r>
              <a:rPr lang="en-US" altLang="ko-KR" sz="1800" dirty="0">
                <a:solidFill>
                  <a:srgbClr val="002060"/>
                </a:solidFill>
                <a:latin typeface="Times New Roman" charset="0"/>
              </a:rPr>
              <a:t>void </a:t>
            </a:r>
            <a:r>
              <a:rPr lang="en-US" altLang="ko-KR" sz="1800" dirty="0" err="1">
                <a:solidFill>
                  <a:srgbClr val="002060"/>
                </a:solidFill>
                <a:latin typeface="Times New Roman" charset="0"/>
              </a:rPr>
              <a:t>WhichOne</a:t>
            </a:r>
            <a:r>
              <a:rPr lang="en-US" altLang="ko-KR" sz="1800" dirty="0">
                <a:solidFill>
                  <a:srgbClr val="002060"/>
                </a:solidFill>
                <a:latin typeface="Times New Roman" charset="0"/>
              </a:rPr>
              <a:t> ( </a:t>
            </a:r>
            <a:r>
              <a:rPr lang="en-US" altLang="ko-KR" sz="1800" dirty="0" err="1">
                <a:solidFill>
                  <a:srgbClr val="002060"/>
                </a:solidFill>
                <a:latin typeface="Times New Roman" charset="0"/>
              </a:rPr>
              <a:t>int</a:t>
            </a:r>
            <a:r>
              <a:rPr lang="en-US" altLang="ko-KR" sz="1800" dirty="0">
                <a:solidFill>
                  <a:srgbClr val="002060"/>
                </a:solidFill>
                <a:latin typeface="Times New Roman" charset="0"/>
              </a:rPr>
              <a:t> c );	// type conversion</a:t>
            </a:r>
          </a:p>
          <a:p>
            <a:pPr algn="l" latinLnBrk="0">
              <a:spcBef>
                <a:spcPct val="50000"/>
              </a:spcBef>
              <a:buFontTx/>
              <a:buNone/>
            </a:pPr>
            <a:r>
              <a:rPr lang="en-US" altLang="ko-KR" sz="1800" dirty="0" err="1">
                <a:solidFill>
                  <a:srgbClr val="002060"/>
                </a:solidFill>
                <a:latin typeface="Times New Roman" charset="0"/>
              </a:rPr>
              <a:t>int</a:t>
            </a:r>
            <a:r>
              <a:rPr lang="en-US" altLang="ko-KR" sz="1800" dirty="0">
                <a:solidFill>
                  <a:srgbClr val="002060"/>
                </a:solidFill>
                <a:latin typeface="Times New Roman" charset="0"/>
              </a:rPr>
              <a:t> main( ) {</a:t>
            </a:r>
          </a:p>
          <a:p>
            <a:pPr algn="l" latinLnBrk="0">
              <a:spcBef>
                <a:spcPct val="50000"/>
              </a:spcBef>
              <a:buFontTx/>
              <a:buNone/>
            </a:pPr>
            <a:r>
              <a:rPr lang="en-US" altLang="ko-KR" sz="1800" dirty="0">
                <a:solidFill>
                  <a:srgbClr val="002060"/>
                </a:solidFill>
                <a:latin typeface="Times New Roman" charset="0"/>
              </a:rPr>
              <a:t>    </a:t>
            </a:r>
            <a:r>
              <a:rPr lang="en-US" altLang="ko-KR" sz="1800" dirty="0" err="1">
                <a:solidFill>
                  <a:srgbClr val="002060"/>
                </a:solidFill>
                <a:latin typeface="Times New Roman" charset="0"/>
              </a:rPr>
              <a:t>WhichOne</a:t>
            </a:r>
            <a:r>
              <a:rPr lang="en-US" altLang="ko-KR" sz="1800" dirty="0">
                <a:solidFill>
                  <a:srgbClr val="002060"/>
                </a:solidFill>
                <a:latin typeface="Times New Roman" charset="0"/>
              </a:rPr>
              <a:t> (3.5f );</a:t>
            </a:r>
          </a:p>
          <a:p>
            <a:pPr algn="l" latinLnBrk="0">
              <a:spcBef>
                <a:spcPct val="50000"/>
              </a:spcBef>
              <a:buFontTx/>
              <a:buNone/>
            </a:pPr>
            <a:r>
              <a:rPr lang="en-US" altLang="ko-KR" sz="1800" dirty="0">
                <a:solidFill>
                  <a:srgbClr val="002060"/>
                </a:solidFill>
                <a:latin typeface="Times New Roman" charset="0"/>
              </a:rPr>
              <a:t>    return 0;</a:t>
            </a:r>
          </a:p>
          <a:p>
            <a:pPr algn="l" latinLnBrk="0">
              <a:spcBef>
                <a:spcPct val="50000"/>
              </a:spcBef>
              <a:buFontTx/>
              <a:buNone/>
            </a:pPr>
            <a:r>
              <a:rPr lang="en-US" altLang="ko-KR" sz="1800" dirty="0">
                <a:solidFill>
                  <a:srgbClr val="002060"/>
                </a:solidFill>
                <a:latin typeface="Times New Roman" charset="0"/>
              </a:rPr>
              <a:t>}</a:t>
            </a:r>
          </a:p>
        </p:txBody>
      </p:sp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3700463" y="1531938"/>
            <a:ext cx="5443537" cy="728662"/>
            <a:chOff x="4717331" y="2395564"/>
            <a:chExt cx="4210838" cy="731432"/>
          </a:xfrm>
        </p:grpSpPr>
        <p:sp>
          <p:nvSpPr>
            <p:cNvPr id="36882" name="TextBox 6"/>
            <p:cNvSpPr txBox="1">
              <a:spLocks noChangeArrowheads="1"/>
            </p:cNvSpPr>
            <p:nvPr/>
          </p:nvSpPr>
          <p:spPr bwMode="auto">
            <a:xfrm>
              <a:off x="5781293" y="2395564"/>
              <a:ext cx="3146876" cy="710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Implicit type conversion by widening   </a:t>
              </a:r>
            </a:p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(char </a:t>
              </a:r>
              <a:r>
                <a:rPr kumimoji="1" lang="en-US" altLang="ko-KR" sz="1600">
                  <a:latin typeface="Times New Roman" charset="0"/>
                  <a:ea typeface="굴림" charset="-127"/>
                  <a:sym typeface="Wingdings" charset="2"/>
                </a:rPr>
                <a:t> short  int  long  float  double)</a:t>
              </a:r>
              <a:endParaRPr kumimoji="1" lang="en-US" altLang="ko-KR" sz="1600">
                <a:latin typeface="Times New Roman" charset="0"/>
                <a:ea typeface="굴림" charset="-127"/>
              </a:endParaRPr>
            </a:p>
          </p:txBody>
        </p:sp>
        <p:cxnSp>
          <p:nvCxnSpPr>
            <p:cNvPr id="36883" name="직선 화살표 연결선 8"/>
            <p:cNvCxnSpPr>
              <a:cxnSpLocks noChangeShapeType="1"/>
              <a:stCxn id="36882" idx="1"/>
            </p:cNvCxnSpPr>
            <p:nvPr/>
          </p:nvCxnSpPr>
          <p:spPr bwMode="auto">
            <a:xfrm rot="10800000" flipV="1">
              <a:off x="4717331" y="2712465"/>
              <a:ext cx="1063963" cy="41453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12"/>
          <p:cNvGrpSpPr>
            <a:grpSpLocks/>
          </p:cNvGrpSpPr>
          <p:nvPr/>
        </p:nvGrpSpPr>
        <p:grpSpPr bwMode="auto">
          <a:xfrm>
            <a:off x="4764088" y="2763838"/>
            <a:ext cx="4244975" cy="584200"/>
            <a:chOff x="4804620" y="2950520"/>
            <a:chExt cx="4244265" cy="585819"/>
          </a:xfrm>
        </p:grpSpPr>
        <p:sp>
          <p:nvSpPr>
            <p:cNvPr id="36880" name="TextBox 13"/>
            <p:cNvSpPr txBox="1">
              <a:spLocks noChangeArrowheads="1"/>
            </p:cNvSpPr>
            <p:nvPr/>
          </p:nvSpPr>
          <p:spPr bwMode="auto">
            <a:xfrm>
              <a:off x="5647674" y="2950520"/>
              <a:ext cx="3401211" cy="58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Implicit type conversion by narrowing </a:t>
              </a:r>
              <a:br>
                <a:rPr kumimoji="1" lang="en-US" altLang="ko-KR" sz="1600">
                  <a:latin typeface="Times New Roman" charset="0"/>
                  <a:ea typeface="굴림" charset="-127"/>
                </a:rPr>
              </a:br>
              <a:r>
                <a:rPr kumimoji="1" lang="en-US" altLang="ko-KR" sz="1600">
                  <a:latin typeface="Times New Roman" charset="0"/>
                  <a:ea typeface="굴림" charset="-127"/>
                </a:rPr>
                <a:t>+ Explicit type conversion</a:t>
              </a:r>
            </a:p>
          </p:txBody>
        </p:sp>
        <p:cxnSp>
          <p:nvCxnSpPr>
            <p:cNvPr id="36881" name="직선 화살표 연결선 14"/>
            <p:cNvCxnSpPr>
              <a:cxnSpLocks noChangeShapeType="1"/>
              <a:stCxn id="36880" idx="1"/>
            </p:cNvCxnSpPr>
            <p:nvPr/>
          </p:nvCxnSpPr>
          <p:spPr bwMode="auto">
            <a:xfrm rot="10800000">
              <a:off x="4804620" y="2950522"/>
              <a:ext cx="843054" cy="261608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4568825"/>
            <a:ext cx="52530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Times New Roman" charset="0"/>
              </a:rPr>
              <a:t>   In C, </a:t>
            </a:r>
            <a:r>
              <a:rPr lang="en-US" altLang="ko-KR" sz="1600" i="1" dirty="0">
                <a:latin typeface="Times New Roman" charset="0"/>
              </a:rPr>
              <a:t>(</a:t>
            </a:r>
            <a:r>
              <a:rPr lang="en-US" altLang="ko-KR" sz="1600" i="1" dirty="0" err="1">
                <a:latin typeface="Times New Roman" charset="0"/>
              </a:rPr>
              <a:t>type_name</a:t>
            </a:r>
            <a:r>
              <a:rPr lang="en-US" altLang="ko-KR" sz="1600" i="1" dirty="0">
                <a:latin typeface="Times New Roman" charset="0"/>
              </a:rPr>
              <a:t> ) expression</a:t>
            </a:r>
          </a:p>
          <a:p>
            <a:pPr algn="l"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Times New Roman" charset="0"/>
              </a:rPr>
              <a:t>   In C++, </a:t>
            </a:r>
          </a:p>
          <a:p>
            <a:pPr algn="l"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Times New Roman" charset="0"/>
              </a:rPr>
              <a:t>     (</a:t>
            </a:r>
            <a:r>
              <a:rPr lang="en-US" altLang="ko-KR" sz="1600" dirty="0" err="1">
                <a:latin typeface="Times New Roman" charset="0"/>
              </a:rPr>
              <a:t>i</a:t>
            </a:r>
            <a:r>
              <a:rPr lang="en-US" altLang="ko-KR" sz="1600" dirty="0">
                <a:latin typeface="Times New Roman" charset="0"/>
              </a:rPr>
              <a:t>) the same as in C or</a:t>
            </a:r>
          </a:p>
          <a:p>
            <a:pPr algn="l"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Times New Roman" charset="0"/>
              </a:rPr>
              <a:t>     (ii) </a:t>
            </a:r>
            <a:r>
              <a:rPr lang="en-US" altLang="ko-KR" sz="1600" i="1" dirty="0" err="1">
                <a:latin typeface="Times New Roman" charset="0"/>
              </a:rPr>
              <a:t>type_name</a:t>
            </a:r>
            <a:r>
              <a:rPr lang="en-US" altLang="ko-KR" sz="1600" dirty="0">
                <a:latin typeface="Times New Roman" charset="0"/>
              </a:rPr>
              <a:t> may be used as if function name with</a:t>
            </a:r>
          </a:p>
          <a:p>
            <a:pPr algn="l"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Times New Roman" charset="0"/>
              </a:rPr>
              <a:t>           argument </a:t>
            </a:r>
            <a:r>
              <a:rPr lang="en-US" altLang="ko-KR" sz="1600" i="1" dirty="0">
                <a:latin typeface="Times New Roman" charset="0"/>
              </a:rPr>
              <a:t>expression</a:t>
            </a:r>
            <a:r>
              <a:rPr lang="en-US" altLang="ko-KR" sz="1600" dirty="0">
                <a:latin typeface="Times New Roman" charset="0"/>
              </a:rPr>
              <a:t>.</a:t>
            </a:r>
          </a:p>
          <a:p>
            <a:pPr algn="l"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Times New Roman" charset="0"/>
              </a:rPr>
              <a:t>       ex: (</a:t>
            </a:r>
            <a:r>
              <a:rPr lang="en-US" altLang="ko-KR" sz="1600" dirty="0" err="1">
                <a:latin typeface="Times New Roman" charset="0"/>
              </a:rPr>
              <a:t>int</a:t>
            </a:r>
            <a:r>
              <a:rPr lang="en-US" altLang="ko-KR" sz="1600" dirty="0">
                <a:latin typeface="Times New Roman" charset="0"/>
              </a:rPr>
              <a:t> ) 1.5  </a:t>
            </a:r>
            <a:r>
              <a:rPr lang="en-US" altLang="ko-KR" sz="1600" dirty="0">
                <a:latin typeface="Times New Roman" charset="0"/>
                <a:sym typeface="Wingdings" charset="2"/>
              </a:rPr>
              <a:t>  </a:t>
            </a:r>
            <a:r>
              <a:rPr lang="en-US" altLang="ko-KR" sz="1600" dirty="0" err="1">
                <a:latin typeface="Times New Roman" charset="0"/>
                <a:sym typeface="Wingdings" charset="2"/>
              </a:rPr>
              <a:t>int</a:t>
            </a:r>
            <a:r>
              <a:rPr lang="en-US" altLang="ko-KR" sz="1600" dirty="0">
                <a:latin typeface="Times New Roman" charset="0"/>
                <a:sym typeface="Wingdings" charset="2"/>
              </a:rPr>
              <a:t> (1.5)    is ok in C++.</a:t>
            </a:r>
          </a:p>
          <a:p>
            <a:pPr algn="l"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Times New Roman" charset="0"/>
                <a:sym typeface="Wingdings" charset="2"/>
              </a:rPr>
              <a:t>             </a:t>
            </a:r>
            <a:endParaRPr lang="ko-KR" altLang="en-US" sz="1600" dirty="0">
              <a:latin typeface="Times New Roman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11800" y="4202113"/>
            <a:ext cx="2328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000">
                <a:latin typeface="Times New Roman" charset="0"/>
              </a:rPr>
              <a:t>Type Casting in C++</a:t>
            </a:r>
            <a:endParaRPr lang="ko-KR" altLang="en-US" sz="2000">
              <a:latin typeface="Times New Roman" charset="0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4343400" y="4568825"/>
            <a:ext cx="4665663" cy="212883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endParaRPr kumimoji="1" lang="ko-KR" altLang="en-US" sz="1600" b="1" dirty="0">
              <a:latin typeface="Times New Roman" charset="0"/>
              <a:ea typeface="굴림" charset="-127"/>
            </a:endParaRPr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>
            <a:off x="6508750" y="3286125"/>
            <a:ext cx="12700" cy="1006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05546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5" grpId="0"/>
      <p:bldP spid="6" grpId="0"/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/>
              <a:t>Default Arguments (1/2)</a:t>
            </a:r>
            <a:endParaRPr lang="ko-KR" altLang="en-US" sz="4000" dirty="0"/>
          </a:p>
        </p:txBody>
      </p:sp>
      <p:sp>
        <p:nvSpPr>
          <p:cNvPr id="24579" name="직사각형 3"/>
          <p:cNvSpPr>
            <a:spLocks noChangeArrowheads="1"/>
          </p:cNvSpPr>
          <p:nvPr/>
        </p:nvSpPr>
        <p:spPr bwMode="auto">
          <a:xfrm>
            <a:off x="620713" y="1074738"/>
            <a:ext cx="644525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#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include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&lt;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iostream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&gt;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using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namespace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std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calcCubeVolume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width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= 1,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height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= 1,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depth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= 1);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endParaRPr lang="nn-NO" altLang="ko-KR" sz="1600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main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( ) {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cout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&lt;&lt; 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“[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def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def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def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] ” &lt;&lt;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calcCubeVolume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 ) &lt;&lt;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endl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;</a:t>
            </a:r>
            <a:endParaRPr lang="nn-NO" altLang="ko-KR" sz="1600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endParaRPr lang="nn-NO" altLang="ko-KR" sz="1600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cout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&lt;&lt; 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“[2,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def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def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] ” &lt;&lt;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calcCubeVolume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(2) &lt;&lt;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endl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endParaRPr lang="nn-NO" altLang="ko-KR" sz="1600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cout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&lt;&lt; 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“[2, 2,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def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] ” &lt;&lt;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calcCubeVolume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(2, 2) &lt;&lt;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endl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endParaRPr lang="nn-NO" altLang="ko-KR" sz="1600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cout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&lt;&lt; 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“[2, 2, 2] ” &lt;&lt;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calcCubeVolume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(2, 2, 2) &lt;&lt;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endl</a:t>
            </a: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en-US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return 0;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}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endParaRPr lang="nn-NO" altLang="ko-KR" sz="1600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calcCubeVolume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width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,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height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,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depth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) {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return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(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width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*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height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*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depth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);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}</a:t>
            </a:r>
            <a:endParaRPr lang="en-US" altLang="ko-KR" sz="1600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4580" name="직사각형 4"/>
          <p:cNvSpPr>
            <a:spLocks noChangeArrowheads="1"/>
          </p:cNvSpPr>
          <p:nvPr/>
        </p:nvSpPr>
        <p:spPr bwMode="auto">
          <a:xfrm>
            <a:off x="6934200" y="5092700"/>
            <a:ext cx="19446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spcBef>
                <a:spcPct val="0"/>
              </a:spcBef>
              <a:buClr>
                <a:srgbClr val="F8F8F8"/>
              </a:buClr>
              <a:buSzPct val="75000"/>
              <a:buFontTx/>
              <a:buNone/>
            </a:pPr>
            <a:r>
              <a:rPr lang="de-DE" altLang="ko-KR" sz="18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result&gt;</a:t>
            </a:r>
          </a:p>
          <a:p>
            <a:pPr latinLnBrk="0">
              <a:spcBef>
                <a:spcPct val="0"/>
              </a:spcBef>
              <a:buClr>
                <a:srgbClr val="F8F8F8"/>
              </a:buClr>
              <a:buSzPct val="75000"/>
              <a:buFontTx/>
              <a:buNone/>
            </a:pPr>
            <a:r>
              <a:rPr lang="de-DE" altLang="ko-KR" sz="18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[def, def, def] 1</a:t>
            </a:r>
          </a:p>
          <a:p>
            <a:pPr latinLnBrk="0">
              <a:spcBef>
                <a:spcPct val="0"/>
              </a:spcBef>
              <a:buClr>
                <a:srgbClr val="F8F8F8"/>
              </a:buClr>
              <a:buSzPct val="75000"/>
              <a:buFontTx/>
              <a:buNone/>
            </a:pPr>
            <a:r>
              <a:rPr lang="de-DE" altLang="ko-KR" sz="18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[2, def, def] 2</a:t>
            </a:r>
          </a:p>
          <a:p>
            <a:pPr latinLnBrk="0">
              <a:spcBef>
                <a:spcPct val="0"/>
              </a:spcBef>
              <a:buClr>
                <a:srgbClr val="F8F8F8"/>
              </a:buClr>
              <a:buSzPct val="75000"/>
              <a:buFontTx/>
              <a:buNone/>
            </a:pPr>
            <a:r>
              <a:rPr lang="de-DE" altLang="ko-KR" sz="18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[2, 2, def] 4</a:t>
            </a:r>
          </a:p>
          <a:p>
            <a:pPr latinLnBrk="0">
              <a:spcBef>
                <a:spcPct val="0"/>
              </a:spcBef>
              <a:buClr>
                <a:srgbClr val="F8F8F8"/>
              </a:buClr>
              <a:buSzPct val="75000"/>
              <a:buFontTx/>
              <a:buNone/>
            </a:pPr>
            <a:r>
              <a:rPr lang="de-DE" altLang="ko-KR" sz="18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[2, 2, 2] 8</a:t>
            </a:r>
            <a:endParaRPr lang="ko-KR" altLang="en-US" sz="180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2" name="그룹 61"/>
          <p:cNvGrpSpPr>
            <a:grpSpLocks/>
          </p:cNvGrpSpPr>
          <p:nvPr/>
        </p:nvGrpSpPr>
        <p:grpSpPr bwMode="auto">
          <a:xfrm>
            <a:off x="2401888" y="1019175"/>
            <a:ext cx="4087812" cy="1020763"/>
            <a:chOff x="-1065232" y="994223"/>
            <a:chExt cx="4086852" cy="1020596"/>
          </a:xfrm>
        </p:grpSpPr>
        <p:sp>
          <p:nvSpPr>
            <p:cNvPr id="37911" name="TextBox 6"/>
            <p:cNvSpPr txBox="1">
              <a:spLocks noChangeArrowheads="1"/>
            </p:cNvSpPr>
            <p:nvPr/>
          </p:nvSpPr>
          <p:spPr bwMode="auto">
            <a:xfrm>
              <a:off x="1552683" y="994223"/>
              <a:ext cx="14689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default values</a:t>
              </a:r>
            </a:p>
          </p:txBody>
        </p:sp>
        <p:sp>
          <p:nvSpPr>
            <p:cNvPr id="37912" name="직사각형 8"/>
            <p:cNvSpPr>
              <a:spLocks noChangeArrowheads="1"/>
            </p:cNvSpPr>
            <p:nvPr/>
          </p:nvSpPr>
          <p:spPr bwMode="auto">
            <a:xfrm>
              <a:off x="-1065232" y="1670820"/>
              <a:ext cx="3453063" cy="3439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cxnSp>
          <p:nvCxnSpPr>
            <p:cNvPr id="37913" name="직선 화살표 연결선 9"/>
            <p:cNvCxnSpPr>
              <a:cxnSpLocks noChangeShapeType="1"/>
              <a:stCxn id="37911" idx="1"/>
              <a:endCxn id="37912" idx="0"/>
            </p:cNvCxnSpPr>
            <p:nvPr/>
          </p:nvCxnSpPr>
          <p:spPr bwMode="auto">
            <a:xfrm rot="10800000" flipV="1">
              <a:off x="661301" y="1163500"/>
              <a:ext cx="891383" cy="50732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61"/>
          <p:cNvGrpSpPr>
            <a:grpSpLocks/>
          </p:cNvGrpSpPr>
          <p:nvPr/>
        </p:nvGrpSpPr>
        <p:grpSpPr bwMode="auto">
          <a:xfrm>
            <a:off x="2979738" y="3146425"/>
            <a:ext cx="5570537" cy="627063"/>
            <a:chOff x="-2918093" y="1902525"/>
            <a:chExt cx="5569913" cy="625969"/>
          </a:xfrm>
        </p:grpSpPr>
        <p:sp>
          <p:nvSpPr>
            <p:cNvPr id="37908" name="직사각형 32"/>
            <p:cNvSpPr>
              <a:spLocks noChangeArrowheads="1"/>
            </p:cNvSpPr>
            <p:nvPr/>
          </p:nvSpPr>
          <p:spPr bwMode="auto">
            <a:xfrm>
              <a:off x="-2918093" y="1902525"/>
              <a:ext cx="1696578" cy="318192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37909" name="TextBox 38"/>
            <p:cNvSpPr txBox="1">
              <a:spLocks noChangeArrowheads="1"/>
            </p:cNvSpPr>
            <p:nvPr/>
          </p:nvSpPr>
          <p:spPr bwMode="auto">
            <a:xfrm>
              <a:off x="-143101" y="2220717"/>
              <a:ext cx="27949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First arg. overrides the default value.</a:t>
              </a:r>
            </a:p>
          </p:txBody>
        </p:sp>
        <p:cxnSp>
          <p:nvCxnSpPr>
            <p:cNvPr id="37910" name="직선 화살표 연결선 39"/>
            <p:cNvCxnSpPr>
              <a:cxnSpLocks noChangeShapeType="1"/>
              <a:stCxn id="37909" idx="1"/>
            </p:cNvCxnSpPr>
            <p:nvPr/>
          </p:nvCxnSpPr>
          <p:spPr bwMode="auto">
            <a:xfrm rot="10800000">
              <a:off x="-1221515" y="2220718"/>
              <a:ext cx="1078414" cy="153889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그룹 62"/>
          <p:cNvGrpSpPr>
            <a:grpSpLocks/>
          </p:cNvGrpSpPr>
          <p:nvPr/>
        </p:nvGrpSpPr>
        <p:grpSpPr bwMode="auto">
          <a:xfrm>
            <a:off x="3116263" y="2562225"/>
            <a:ext cx="5048250" cy="584200"/>
            <a:chOff x="3116053" y="2826968"/>
            <a:chExt cx="5048093" cy="585215"/>
          </a:xfrm>
        </p:grpSpPr>
        <p:sp>
          <p:nvSpPr>
            <p:cNvPr id="37905" name="TextBox 59"/>
            <p:cNvSpPr txBox="1">
              <a:spLocks noChangeArrowheads="1"/>
            </p:cNvSpPr>
            <p:nvPr/>
          </p:nvSpPr>
          <p:spPr bwMode="auto">
            <a:xfrm>
              <a:off x="5655694" y="3104406"/>
              <a:ext cx="25084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All default values are used.</a:t>
              </a:r>
            </a:p>
          </p:txBody>
        </p:sp>
        <p:sp>
          <p:nvSpPr>
            <p:cNvPr id="37906" name="직사각형 60"/>
            <p:cNvSpPr>
              <a:spLocks noChangeArrowheads="1"/>
            </p:cNvSpPr>
            <p:nvPr/>
          </p:nvSpPr>
          <p:spPr bwMode="auto">
            <a:xfrm>
              <a:off x="3116053" y="2826968"/>
              <a:ext cx="1696578" cy="318192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cxnSp>
          <p:nvCxnSpPr>
            <p:cNvPr id="37907" name="직선 화살표 연결선 61"/>
            <p:cNvCxnSpPr>
              <a:cxnSpLocks noChangeShapeType="1"/>
              <a:stCxn id="37905" idx="1"/>
            </p:cNvCxnSpPr>
            <p:nvPr/>
          </p:nvCxnSpPr>
          <p:spPr bwMode="auto">
            <a:xfrm rot="10800000">
              <a:off x="4812632" y="3145161"/>
              <a:ext cx="843062" cy="11313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그룹 73"/>
          <p:cNvGrpSpPr>
            <a:grpSpLocks/>
          </p:cNvGrpSpPr>
          <p:nvPr/>
        </p:nvGrpSpPr>
        <p:grpSpPr bwMode="auto">
          <a:xfrm>
            <a:off x="2824163" y="3725863"/>
            <a:ext cx="6191250" cy="627062"/>
            <a:chOff x="2823411" y="3726219"/>
            <a:chExt cx="6192253" cy="625969"/>
          </a:xfrm>
        </p:grpSpPr>
        <p:sp>
          <p:nvSpPr>
            <p:cNvPr id="37902" name="직사각형 65"/>
            <p:cNvSpPr>
              <a:spLocks noChangeArrowheads="1"/>
            </p:cNvSpPr>
            <p:nvPr/>
          </p:nvSpPr>
          <p:spPr bwMode="auto">
            <a:xfrm>
              <a:off x="2823411" y="3726219"/>
              <a:ext cx="1892968" cy="318192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37903" name="TextBox 69"/>
            <p:cNvSpPr txBox="1">
              <a:spLocks noChangeArrowheads="1"/>
            </p:cNvSpPr>
            <p:nvPr/>
          </p:nvSpPr>
          <p:spPr bwMode="auto">
            <a:xfrm>
              <a:off x="5794794" y="4044411"/>
              <a:ext cx="32208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First two args. overrides the default values.</a:t>
              </a:r>
            </a:p>
          </p:txBody>
        </p:sp>
        <p:cxnSp>
          <p:nvCxnSpPr>
            <p:cNvPr id="37904" name="직선 화살표 연결선 70"/>
            <p:cNvCxnSpPr>
              <a:cxnSpLocks noChangeShapeType="1"/>
              <a:stCxn id="37903" idx="1"/>
            </p:cNvCxnSpPr>
            <p:nvPr/>
          </p:nvCxnSpPr>
          <p:spPr bwMode="auto">
            <a:xfrm rot="10800000">
              <a:off x="4716382" y="4044418"/>
              <a:ext cx="1078413" cy="153883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그룹 74"/>
          <p:cNvGrpSpPr>
            <a:grpSpLocks/>
          </p:cNvGrpSpPr>
          <p:nvPr/>
        </p:nvGrpSpPr>
        <p:grpSpPr bwMode="auto">
          <a:xfrm>
            <a:off x="2671763" y="4310063"/>
            <a:ext cx="6207125" cy="625475"/>
            <a:chOff x="2671011" y="4309467"/>
            <a:chExt cx="6208294" cy="625969"/>
          </a:xfrm>
        </p:grpSpPr>
        <p:sp>
          <p:nvSpPr>
            <p:cNvPr id="37899" name="직사각형 66"/>
            <p:cNvSpPr>
              <a:spLocks noChangeArrowheads="1"/>
            </p:cNvSpPr>
            <p:nvPr/>
          </p:nvSpPr>
          <p:spPr bwMode="auto">
            <a:xfrm>
              <a:off x="2671011" y="4309467"/>
              <a:ext cx="2045368" cy="318192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37900" name="TextBox 71"/>
            <p:cNvSpPr txBox="1">
              <a:spLocks noChangeArrowheads="1"/>
            </p:cNvSpPr>
            <p:nvPr/>
          </p:nvSpPr>
          <p:spPr bwMode="auto">
            <a:xfrm>
              <a:off x="5794792" y="4627659"/>
              <a:ext cx="30845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All args. overrides the default values.</a:t>
              </a:r>
            </a:p>
          </p:txBody>
        </p:sp>
        <p:cxnSp>
          <p:nvCxnSpPr>
            <p:cNvPr id="37901" name="직선 화살표 연결선 72"/>
            <p:cNvCxnSpPr>
              <a:cxnSpLocks noChangeShapeType="1"/>
              <a:stCxn id="37900" idx="1"/>
            </p:cNvCxnSpPr>
            <p:nvPr/>
          </p:nvCxnSpPr>
          <p:spPr bwMode="auto">
            <a:xfrm rot="10800000">
              <a:off x="4716378" y="4627664"/>
              <a:ext cx="1078414" cy="15388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6113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785813" y="2152650"/>
          <a:ext cx="6080125" cy="335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int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calcCubeVolume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(int width = 1, int height = 1, int depth = 1);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int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calcCubeVolume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(int width, int height = 1, int depth = 1);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int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calcCubeVolume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(int width, int height, int depth = 1);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int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calcCubeVolume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(int width = 1, int height = 1, int depth);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int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calcCubeVolume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(int width = 1, int height, int depth = 1);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3" marR="91443" marT="45698" marB="456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3" marR="91443" marT="45698" marB="456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91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Default Arguments (2/2)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그룹 74"/>
          <p:cNvGrpSpPr>
            <a:grpSpLocks/>
          </p:cNvGrpSpPr>
          <p:nvPr/>
        </p:nvGrpSpPr>
        <p:grpSpPr bwMode="auto">
          <a:xfrm>
            <a:off x="2187575" y="3762375"/>
            <a:ext cx="6496050" cy="706438"/>
            <a:chOff x="4716377" y="4274715"/>
            <a:chExt cx="6495544" cy="705898"/>
          </a:xfrm>
        </p:grpSpPr>
        <p:sp>
          <p:nvSpPr>
            <p:cNvPr id="38927" name="직사각형 66"/>
            <p:cNvSpPr>
              <a:spLocks noChangeArrowheads="1"/>
            </p:cNvSpPr>
            <p:nvPr/>
          </p:nvSpPr>
          <p:spPr bwMode="auto">
            <a:xfrm>
              <a:off x="4716377" y="4468568"/>
              <a:ext cx="1878515" cy="318192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38928" name="TextBox 71"/>
            <p:cNvSpPr txBox="1">
              <a:spLocks noChangeArrowheads="1"/>
            </p:cNvSpPr>
            <p:nvPr/>
          </p:nvSpPr>
          <p:spPr bwMode="auto">
            <a:xfrm>
              <a:off x="7561691" y="4274715"/>
              <a:ext cx="3650230" cy="705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2000">
                  <a:latin typeface="Times New Roman" charset="0"/>
                  <a:ea typeface="굴림" charset="-127"/>
                </a:rPr>
                <a:t>Argument names can be omitted in prototype.</a:t>
              </a:r>
            </a:p>
          </p:txBody>
        </p:sp>
        <p:cxnSp>
          <p:nvCxnSpPr>
            <p:cNvPr id="38929" name="직선 화살표 연결선 72"/>
            <p:cNvCxnSpPr>
              <a:cxnSpLocks noChangeShapeType="1"/>
              <a:stCxn id="38928" idx="1"/>
              <a:endCxn id="38927" idx="3"/>
            </p:cNvCxnSpPr>
            <p:nvPr/>
          </p:nvCxnSpPr>
          <p:spPr bwMode="auto">
            <a:xfrm flipH="1">
              <a:off x="6594892" y="4627664"/>
              <a:ext cx="966800" cy="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07" name="TextBox 27"/>
          <p:cNvSpPr txBox="1">
            <a:spLocks noChangeArrowheads="1"/>
          </p:cNvSpPr>
          <p:nvPr/>
        </p:nvSpPr>
        <p:spPr bwMode="auto">
          <a:xfrm>
            <a:off x="369888" y="1447800"/>
            <a:ext cx="7097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2000">
                <a:latin typeface="Times New Roman" charset="0"/>
                <a:ea typeface="굴림" charset="-127"/>
              </a:rPr>
              <a:t>Default arguments may be provided for </a:t>
            </a:r>
            <a:r>
              <a:rPr kumimoji="1" lang="en-US" altLang="ko-KR" sz="2000">
                <a:solidFill>
                  <a:srgbClr val="FF0000"/>
                </a:solidFill>
                <a:latin typeface="Times New Roman" charset="0"/>
                <a:ea typeface="굴림" charset="-127"/>
              </a:rPr>
              <a:t>trailing</a:t>
            </a:r>
            <a:r>
              <a:rPr kumimoji="1" lang="en-US" altLang="ko-KR" sz="2000">
                <a:latin typeface="Times New Roman" charset="0"/>
                <a:ea typeface="굴림" charset="-127"/>
              </a:rPr>
              <a:t> arguments only.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27038" y="3022600"/>
          <a:ext cx="6080125" cy="150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int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calcCubeVolume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(int = 1, int = 1, int = 1);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3" marR="91443"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3" marR="91443"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777875" y="2132013"/>
          <a:ext cx="6080125" cy="150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43" marR="91443"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 O 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 O 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 O 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 X 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 X )</a:t>
                      </a:r>
                    </a:p>
                  </a:txBody>
                  <a:tcPr marL="91443" marR="91443" marT="45618" marB="456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2097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of ADT</a:t>
            </a:r>
          </a:p>
        </p:txBody>
      </p:sp>
      <p:sp>
        <p:nvSpPr>
          <p:cNvPr id="8198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304800" y="1219200"/>
            <a:ext cx="8610600" cy="5233670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ADT modeling a simple stock trading system</a:t>
            </a:r>
          </a:p>
          <a:p>
            <a:pPr lvl="1" eaLnBrk="1" hangingPunct="1"/>
            <a:r>
              <a:rPr lang="en-US" altLang="en-US" dirty="0"/>
              <a:t>The data stored are buy/sell orders</a:t>
            </a:r>
          </a:p>
          <a:p>
            <a:pPr lvl="1" eaLnBrk="1" hangingPunct="1"/>
            <a:r>
              <a:rPr lang="en-US" altLang="en-US" dirty="0"/>
              <a:t>The operations supported are</a:t>
            </a:r>
          </a:p>
          <a:p>
            <a:pPr lvl="2" eaLnBrk="1" hangingPunct="1"/>
            <a:r>
              <a:rPr lang="en-US" altLang="en-US" dirty="0"/>
              <a:t>order </a:t>
            </a:r>
            <a:r>
              <a:rPr lang="en-US" altLang="en-US" dirty="0">
                <a:solidFill>
                  <a:schemeClr val="tx2"/>
                </a:solidFill>
              </a:rPr>
              <a:t>buy</a:t>
            </a:r>
            <a:r>
              <a:rPr lang="en-US" altLang="en-US" dirty="0"/>
              <a:t>(stock, shares, price)</a:t>
            </a:r>
          </a:p>
          <a:p>
            <a:pPr lvl="2" eaLnBrk="1" hangingPunct="1"/>
            <a:r>
              <a:rPr lang="en-US" altLang="en-US" dirty="0"/>
              <a:t>order </a:t>
            </a:r>
            <a:r>
              <a:rPr lang="en-US" altLang="en-US" dirty="0">
                <a:solidFill>
                  <a:schemeClr val="tx2"/>
                </a:solidFill>
              </a:rPr>
              <a:t>sell</a:t>
            </a:r>
            <a:r>
              <a:rPr lang="en-US" altLang="en-US" dirty="0"/>
              <a:t>(stock, shares, price)</a:t>
            </a:r>
          </a:p>
          <a:p>
            <a:pPr lvl="2" eaLnBrk="1" hangingPunct="1"/>
            <a:r>
              <a:rPr lang="en-US" altLang="en-US" dirty="0"/>
              <a:t>void </a:t>
            </a:r>
            <a:r>
              <a:rPr lang="en-US" altLang="en-US" dirty="0">
                <a:solidFill>
                  <a:schemeClr val="tx2"/>
                </a:solidFill>
              </a:rPr>
              <a:t>cancel</a:t>
            </a:r>
            <a:r>
              <a:rPr lang="en-US" altLang="en-US" dirty="0"/>
              <a:t>(order)</a:t>
            </a:r>
          </a:p>
          <a:p>
            <a:pPr lvl="1" eaLnBrk="1" hangingPunct="1"/>
            <a:r>
              <a:rPr lang="en-US" altLang="en-US" dirty="0"/>
              <a:t>Error conditions:</a:t>
            </a:r>
          </a:p>
          <a:p>
            <a:pPr lvl="2" eaLnBrk="1" hangingPunct="1"/>
            <a:r>
              <a:rPr lang="en-US" altLang="en-US" dirty="0"/>
              <a:t>Buy/sell a nonexistent stock</a:t>
            </a:r>
          </a:p>
          <a:p>
            <a:pPr lvl="2" eaLnBrk="1" hangingPunct="1"/>
            <a:r>
              <a:rPr lang="en-US" altLang="en-US" dirty="0"/>
              <a:t>Cancel a nonexistent order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849DB9-758D-4A23-930A-3B6D36D854FF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49191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Default </a:t>
            </a:r>
            <a:r>
              <a:rPr lang="en-US" altLang="ko-KR" sz="4000" dirty="0" err="1"/>
              <a:t>Args</a:t>
            </a:r>
            <a:r>
              <a:rPr lang="en-US" altLang="ko-KR" sz="4000" dirty="0"/>
              <a:t> vs. Function Overloading</a:t>
            </a:r>
            <a:endParaRPr lang="ko-KR" altLang="en-US" sz="4000" dirty="0"/>
          </a:p>
        </p:txBody>
      </p:sp>
      <p:sp>
        <p:nvSpPr>
          <p:cNvPr id="26627" name="직사각형 3"/>
          <p:cNvSpPr>
            <a:spLocks noChangeArrowheads="1"/>
          </p:cNvSpPr>
          <p:nvPr/>
        </p:nvSpPr>
        <p:spPr bwMode="auto">
          <a:xfrm>
            <a:off x="620713" y="1074738"/>
            <a:ext cx="644525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#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include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&lt;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iostream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&gt;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using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namespace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std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endParaRPr lang="nn-NO" altLang="ko-KR" sz="1600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calcCubeVolume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width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= 1,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height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= 1,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depth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= 1) {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return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(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width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*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height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*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depth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);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}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endParaRPr lang="nn-NO" altLang="ko-KR" sz="1600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void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calcCubeVolume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 ) {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cout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&lt;&lt; "No argument!" &lt;&lt;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endl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}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endParaRPr lang="nn-NO" altLang="ko-KR" sz="1600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main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( ) {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cout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&lt;&lt; "[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def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,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def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,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def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] " &lt;&lt;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calcCubeVolume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() &lt;&lt;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endl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cout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&lt;&lt; "[2,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def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,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def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] " &lt;&lt;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calcCubeVolume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(2) &lt;&lt;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endl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cout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&lt;&lt; "[2, 2,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def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] " &lt;&lt;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calcCubeVolume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(2, 2) &lt;&lt;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endl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cout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&lt;&lt; "[2, 2, 2] " &lt;&lt;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calcCubeVolume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(2, 2, 2) &lt;&lt;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endl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return</a:t>
            </a: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0;</a:t>
            </a:r>
          </a:p>
          <a:p>
            <a:pPr algn="l" latinLnBrk="0">
              <a:buClr>
                <a:srgbClr val="F8F8F8"/>
              </a:buClr>
              <a:buSzPct val="75000"/>
              <a:buFontTx/>
              <a:buNone/>
            </a:pPr>
            <a:r>
              <a:rPr lang="nn-NO" altLang="ko-KR" sz="1600" dirty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}</a:t>
            </a:r>
            <a:endParaRPr lang="en-US" altLang="ko-KR" sz="1600" dirty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6628" name="직사각형 4"/>
          <p:cNvSpPr>
            <a:spLocks noChangeArrowheads="1"/>
          </p:cNvSpPr>
          <p:nvPr/>
        </p:nvSpPr>
        <p:spPr bwMode="auto">
          <a:xfrm>
            <a:off x="7102475" y="5843588"/>
            <a:ext cx="1547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latinLnBrk="0">
              <a:buClr>
                <a:srgbClr val="F8F8F8"/>
              </a:buClr>
              <a:buSzPct val="75000"/>
              <a:buFontTx/>
              <a:buNone/>
            </a:pPr>
            <a:r>
              <a:rPr lang="de-DE" altLang="ko-KR" sz="24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ERROR!!</a:t>
            </a:r>
            <a:endParaRPr lang="ko-KR" altLang="en-US" sz="240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2" name="그룹 61"/>
          <p:cNvGrpSpPr>
            <a:grpSpLocks/>
          </p:cNvGrpSpPr>
          <p:nvPr/>
        </p:nvGrpSpPr>
        <p:grpSpPr bwMode="auto">
          <a:xfrm>
            <a:off x="2719388" y="2309813"/>
            <a:ext cx="4346575" cy="2624137"/>
            <a:chOff x="-1446229" y="-608703"/>
            <a:chExt cx="4347408" cy="2623522"/>
          </a:xfrm>
        </p:grpSpPr>
        <p:sp>
          <p:nvSpPr>
            <p:cNvPr id="39949" name="TextBox 6"/>
            <p:cNvSpPr txBox="1">
              <a:spLocks noChangeArrowheads="1"/>
            </p:cNvSpPr>
            <p:nvPr/>
          </p:nvSpPr>
          <p:spPr bwMode="auto">
            <a:xfrm>
              <a:off x="-175435" y="994223"/>
              <a:ext cx="30766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C00000"/>
                  </a:solidFill>
                  <a:latin typeface="Times New Roman" charset="0"/>
                  <a:ea typeface="굴림" charset="-127"/>
                </a:rPr>
                <a:t>Which function ? </a:t>
              </a:r>
              <a:r>
                <a:rPr kumimoji="1" lang="en-US" altLang="ko-KR" sz="1600">
                  <a:solidFill>
                    <a:srgbClr val="C00000"/>
                  </a:solidFill>
                  <a:latin typeface="Times New Roman" charset="0"/>
                  <a:ea typeface="굴림" charset="-127"/>
                  <a:sym typeface="Wingdings" charset="2"/>
                </a:rPr>
                <a:t> Ambiguous</a:t>
              </a:r>
              <a:endParaRPr kumimoji="1" lang="en-US" altLang="ko-KR" sz="1600">
                <a:solidFill>
                  <a:srgbClr val="C00000"/>
                </a:solidFill>
                <a:latin typeface="Times New Roman" charset="0"/>
                <a:ea typeface="굴림" charset="-127"/>
              </a:endParaRPr>
            </a:p>
          </p:txBody>
        </p:sp>
        <p:sp>
          <p:nvSpPr>
            <p:cNvPr id="39950" name="직사각형 7"/>
            <p:cNvSpPr>
              <a:spLocks noChangeArrowheads="1"/>
            </p:cNvSpPr>
            <p:nvPr/>
          </p:nvSpPr>
          <p:spPr bwMode="auto">
            <a:xfrm>
              <a:off x="-1065231" y="1670820"/>
              <a:ext cx="1624264" cy="3439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cxnSp>
          <p:nvCxnSpPr>
            <p:cNvPr id="39951" name="직선 화살표 연결선 32"/>
            <p:cNvCxnSpPr>
              <a:cxnSpLocks noChangeShapeType="1"/>
              <a:stCxn id="39950" idx="0"/>
              <a:endCxn id="39947" idx="3"/>
            </p:cNvCxnSpPr>
            <p:nvPr/>
          </p:nvCxnSpPr>
          <p:spPr bwMode="auto">
            <a:xfrm rot="16200000" flipV="1">
              <a:off x="-1487644" y="436274"/>
              <a:ext cx="1275961" cy="119313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2" name="직선 화살표 연결선 37"/>
            <p:cNvCxnSpPr>
              <a:cxnSpLocks noChangeShapeType="1"/>
              <a:stCxn id="39950" idx="0"/>
              <a:endCxn id="39944" idx="2"/>
            </p:cNvCxnSpPr>
            <p:nvPr/>
          </p:nvCxnSpPr>
          <p:spPr bwMode="auto">
            <a:xfrm rot="16200000" flipV="1">
              <a:off x="-1689639" y="234279"/>
              <a:ext cx="2279523" cy="59355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61"/>
          <p:cNvGrpSpPr>
            <a:grpSpLocks/>
          </p:cNvGrpSpPr>
          <p:nvPr/>
        </p:nvGrpSpPr>
        <p:grpSpPr bwMode="auto">
          <a:xfrm>
            <a:off x="685800" y="1992313"/>
            <a:ext cx="6237288" cy="1481137"/>
            <a:chOff x="-2918094" y="1902525"/>
            <a:chExt cx="6237959" cy="1480850"/>
          </a:xfrm>
        </p:grpSpPr>
        <p:sp>
          <p:nvSpPr>
            <p:cNvPr id="39944" name="직사각형 10"/>
            <p:cNvSpPr>
              <a:spLocks noChangeArrowheads="1"/>
            </p:cNvSpPr>
            <p:nvPr/>
          </p:nvSpPr>
          <p:spPr bwMode="auto">
            <a:xfrm>
              <a:off x="-2918094" y="1902525"/>
              <a:ext cx="5265821" cy="318192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39945" name="TextBox 11"/>
            <p:cNvSpPr txBox="1">
              <a:spLocks noChangeArrowheads="1"/>
            </p:cNvSpPr>
            <p:nvPr/>
          </p:nvSpPr>
          <p:spPr bwMode="auto">
            <a:xfrm>
              <a:off x="524944" y="2757406"/>
              <a:ext cx="27949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Function overloading</a:t>
              </a:r>
            </a:p>
          </p:txBody>
        </p:sp>
        <p:cxnSp>
          <p:nvCxnSpPr>
            <p:cNvPr id="39946" name="직선 화살표 연결선 12"/>
            <p:cNvCxnSpPr>
              <a:cxnSpLocks noChangeShapeType="1"/>
              <a:stCxn id="39945" idx="1"/>
              <a:endCxn id="39944" idx="2"/>
            </p:cNvCxnSpPr>
            <p:nvPr/>
          </p:nvCxnSpPr>
          <p:spPr bwMode="auto">
            <a:xfrm rot="10800000">
              <a:off x="-285182" y="2220717"/>
              <a:ext cx="810127" cy="705966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7" name="직사각형 25"/>
            <p:cNvSpPr>
              <a:spLocks noChangeArrowheads="1"/>
            </p:cNvSpPr>
            <p:nvPr/>
          </p:nvSpPr>
          <p:spPr bwMode="auto">
            <a:xfrm>
              <a:off x="-2918093" y="3065183"/>
              <a:ext cx="2033338" cy="318192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cxnSp>
          <p:nvCxnSpPr>
            <p:cNvPr id="39948" name="직선 화살표 연결선 27"/>
            <p:cNvCxnSpPr>
              <a:cxnSpLocks noChangeShapeType="1"/>
              <a:endCxn id="39947" idx="3"/>
            </p:cNvCxnSpPr>
            <p:nvPr/>
          </p:nvCxnSpPr>
          <p:spPr bwMode="auto">
            <a:xfrm rot="10800000" flipV="1">
              <a:off x="-884755" y="2911297"/>
              <a:ext cx="1409700" cy="31298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80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533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C++ Operator overloading</a:t>
            </a:r>
            <a:endParaRPr lang="ko-KR" altLang="en-US" dirty="0"/>
          </a:p>
        </p:txBody>
      </p:sp>
      <p:sp>
        <p:nvSpPr>
          <p:cNvPr id="14339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  <a:defRPr/>
            </a:pPr>
            <a:endParaRPr lang="en-US" altLang="ko-KR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User can </a:t>
            </a:r>
            <a:r>
              <a:rPr lang="en-US" altLang="ko-KR" dirty="0">
                <a:solidFill>
                  <a:srgbClr val="FF0000"/>
                </a:solidFill>
              </a:rPr>
              <a:t>overload operators </a:t>
            </a:r>
            <a:r>
              <a:rPr lang="en-US" altLang="ko-KR" dirty="0"/>
              <a:t>for a user-defined class or types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ko-KR" dirty="0"/>
              <a:t>Example) String s1(“</a:t>
            </a:r>
            <a:r>
              <a:rPr lang="en-US" altLang="ko-KR" dirty="0" err="1"/>
              <a:t>yi</a:t>
            </a:r>
            <a:r>
              <a:rPr lang="en-US" altLang="ko-KR" dirty="0"/>
              <a:t>”); String s2(“</a:t>
            </a:r>
            <a:r>
              <a:rPr lang="en-US" altLang="ko-KR" dirty="0" err="1"/>
              <a:t>yung</a:t>
            </a:r>
            <a:r>
              <a:rPr lang="en-US" altLang="ko-KR" dirty="0"/>
              <a:t>”); String s = s1+s2;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ko-KR" dirty="0"/>
              <a:t>define an operator as a function to </a:t>
            </a:r>
            <a:r>
              <a:rPr lang="en-US" altLang="ko-KR" dirty="0">
                <a:solidFill>
                  <a:srgbClr val="FF0000"/>
                </a:solidFill>
              </a:rPr>
              <a:t>overload an existing one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ko-KR" dirty="0"/>
              <a:t>operator followed by an operator symbol to be defined.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define an operator +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en-US" altLang="ko-KR" dirty="0">
                <a:solidFill>
                  <a:srgbClr val="FF0000"/>
                </a:solidFill>
                <a:sym typeface="Wingdings" pitchFamily="2" charset="2"/>
              </a:rPr>
              <a:t>operator+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ym typeface="Wingdings" pitchFamily="2" charset="2"/>
              </a:rPr>
              <a:t>define an operator ++  </a:t>
            </a:r>
            <a:r>
              <a:rPr lang="en-US" altLang="ko-KR" dirty="0">
                <a:solidFill>
                  <a:srgbClr val="FF0000"/>
                </a:solidFill>
                <a:sym typeface="Wingdings" pitchFamily="2" charset="2"/>
              </a:rPr>
              <a:t>operator++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ym typeface="Wingdings" pitchFamily="2" charset="2"/>
              </a:rPr>
              <a:t>define an operator &lt;&lt;  </a:t>
            </a:r>
            <a:r>
              <a:rPr lang="en-US" altLang="ko-KR" dirty="0">
                <a:solidFill>
                  <a:srgbClr val="FF0000"/>
                </a:solidFill>
                <a:sym typeface="Wingdings" pitchFamily="2" charset="2"/>
              </a:rPr>
              <a:t>operator &lt;&lt; 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ko-KR" dirty="0"/>
              <a:t>To avoid confusion with built-in definition of overload operators, all operands in the basic types (</a:t>
            </a:r>
            <a:r>
              <a:rPr lang="en-US" altLang="ko-KR" dirty="0" err="1"/>
              <a:t>int</a:t>
            </a:r>
            <a:r>
              <a:rPr lang="en-US" altLang="ko-KR" dirty="0"/>
              <a:t>, long, float) are not allowed 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81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9854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/>
              <a:t>Example : Operator Overloading</a:t>
            </a:r>
            <a:endParaRPr lang="ko-KR" altLang="en-US" sz="3600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181600" y="1597025"/>
            <a:ext cx="3848100" cy="34115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int main()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{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Day d = tue;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cout &lt;&lt; "current : ";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print(d);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for(int i = 0; i &lt; 6; i++){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    ++d;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}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cout &lt;&lt; "after 6 days : ";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print(d);	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return 0;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}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endParaRPr kumimoji="1" lang="en-US" altLang="ko-KR" sz="1400" b="1">
              <a:latin typeface="Courier New" charset="0"/>
              <a:ea typeface="굴림" charset="-127"/>
              <a:cs typeface="Courier New" charset="0"/>
            </a:endParaRPr>
          </a:p>
        </p:txBody>
      </p:sp>
      <p:grpSp>
        <p:nvGrpSpPr>
          <p:cNvPr id="30725" name="그룹 5"/>
          <p:cNvGrpSpPr>
            <a:grpSpLocks/>
          </p:cNvGrpSpPr>
          <p:nvPr/>
        </p:nvGrpSpPr>
        <p:grpSpPr bwMode="auto">
          <a:xfrm>
            <a:off x="6319838" y="3121025"/>
            <a:ext cx="3538537" cy="363538"/>
            <a:chOff x="5850731" y="2786112"/>
            <a:chExt cx="3538538" cy="365076"/>
          </a:xfrm>
        </p:grpSpPr>
        <p:sp>
          <p:nvSpPr>
            <p:cNvPr id="30731" name="직사각형 10"/>
            <p:cNvSpPr>
              <a:spLocks noChangeArrowheads="1"/>
            </p:cNvSpPr>
            <p:nvPr/>
          </p:nvSpPr>
          <p:spPr bwMode="auto">
            <a:xfrm>
              <a:off x="6384925" y="2816225"/>
              <a:ext cx="2138363" cy="334963"/>
            </a:xfrm>
            <a:prstGeom prst="rect">
              <a:avLst/>
            </a:prstGeom>
            <a:solidFill>
              <a:srgbClr val="FFC000">
                <a:alpha val="6392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grpSp>
          <p:nvGrpSpPr>
            <p:cNvPr id="30732" name="그룹 9"/>
            <p:cNvGrpSpPr>
              <a:grpSpLocks/>
            </p:cNvGrpSpPr>
            <p:nvPr/>
          </p:nvGrpSpPr>
          <p:grpSpPr bwMode="auto">
            <a:xfrm>
              <a:off x="5850731" y="2786112"/>
              <a:ext cx="3538538" cy="307975"/>
              <a:chOff x="5824758" y="2808538"/>
              <a:chExt cx="3539700" cy="308156"/>
            </a:xfrm>
          </p:grpSpPr>
          <p:sp>
            <p:nvSpPr>
              <p:cNvPr id="30733" name="TextBox 10"/>
              <p:cNvSpPr txBox="1">
                <a:spLocks noChangeArrowheads="1"/>
              </p:cNvSpPr>
              <p:nvPr/>
            </p:nvSpPr>
            <p:spPr bwMode="auto">
              <a:xfrm>
                <a:off x="6306614" y="2808538"/>
                <a:ext cx="3057844" cy="308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entury Schoolbook" charset="0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entury Schoolbook" charset="0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entury Schoolbook" charset="0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entury Schoolbook" charset="0"/>
                  </a:defRPr>
                </a:lvl9pPr>
              </a:lstStyle>
              <a:p>
                <a:pPr algn="l" eaLnBrk="1" latinLnBrk="0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ko-KR" sz="1400">
                    <a:latin typeface="Times New Roman" charset="0"/>
                    <a:ea typeface="굴림" charset="-127"/>
                  </a:rPr>
                  <a:t>use of overloaded operator</a:t>
                </a:r>
                <a:endParaRPr kumimoji="1" lang="ko-KR" altLang="en-US" sz="1400" dirty="0">
                  <a:latin typeface="Times New Roman" charset="0"/>
                  <a:ea typeface="굴림" charset="-127"/>
                </a:endParaRPr>
              </a:p>
            </p:txBody>
          </p:sp>
          <p:cxnSp>
            <p:nvCxnSpPr>
              <p:cNvPr id="30734" name="직선 화살표 연결선 11"/>
              <p:cNvCxnSpPr>
                <a:cxnSpLocks noChangeShapeType="1"/>
              </p:cNvCxnSpPr>
              <p:nvPr/>
            </p:nvCxnSpPr>
            <p:spPr bwMode="auto">
              <a:xfrm rot="10800000">
                <a:off x="5824758" y="2979963"/>
                <a:ext cx="481858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84138" y="1498600"/>
            <a:ext cx="5033962" cy="49609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#include &lt;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iostream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&gt;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using namespace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std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enum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Day { sun, mon,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tue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, wed,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thu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,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fri,sat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};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endParaRPr kumimoji="1" lang="en-US" altLang="ko-KR" sz="1400" b="1" dirty="0">
              <a:latin typeface="Courier New" charset="0"/>
              <a:ea typeface="굴림" charset="-127"/>
              <a:cs typeface="Courier New" charset="0"/>
            </a:endParaRP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Day&amp; </a:t>
            </a:r>
            <a:r>
              <a:rPr kumimoji="1" lang="en-US" altLang="ko-KR" sz="1400" b="1" dirty="0">
                <a:solidFill>
                  <a:srgbClr val="FF0000"/>
                </a:solidFill>
                <a:latin typeface="Courier New" charset="0"/>
                <a:ea typeface="굴림" charset="-127"/>
                <a:cs typeface="Courier New" charset="0"/>
              </a:rPr>
              <a:t>operator++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(Day&amp; d)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{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 return d = (sat == d) ? sun : Day(d+1);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}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void print(Day d){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 switch(d){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  case sun :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cout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&lt;&lt; "sun\n"; break;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  case mon :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cout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&lt;&lt; "mon\n"; break;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  case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tue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: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cout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&lt;&lt; "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tue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\n"; break;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  case wed :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cout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&lt;&lt; "wed\n"; break;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  case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thu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: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cout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&lt;&lt; "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thu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\n"; break;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  case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fri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: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cout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&lt;&lt; "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fri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\n"; break;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  case sat :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cout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&lt;&lt; "sat\n"; break;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 }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}</a:t>
            </a:r>
          </a:p>
        </p:txBody>
      </p:sp>
      <p:grpSp>
        <p:nvGrpSpPr>
          <p:cNvPr id="30727" name="그룹 7"/>
          <p:cNvGrpSpPr>
            <a:grpSpLocks/>
          </p:cNvGrpSpPr>
          <p:nvPr/>
        </p:nvGrpSpPr>
        <p:grpSpPr bwMode="auto">
          <a:xfrm>
            <a:off x="1703388" y="2286000"/>
            <a:ext cx="2868612" cy="334963"/>
            <a:chOff x="1703706" y="2147147"/>
            <a:chExt cx="2868294" cy="334963"/>
          </a:xfrm>
        </p:grpSpPr>
        <p:sp>
          <p:nvSpPr>
            <p:cNvPr id="30729" name="직사각형 9"/>
            <p:cNvSpPr>
              <a:spLocks noChangeArrowheads="1"/>
            </p:cNvSpPr>
            <p:nvPr/>
          </p:nvSpPr>
          <p:spPr bwMode="auto">
            <a:xfrm>
              <a:off x="2784475" y="2147147"/>
              <a:ext cx="1787525" cy="334963"/>
            </a:xfrm>
            <a:prstGeom prst="rect">
              <a:avLst/>
            </a:prstGeom>
            <a:solidFill>
              <a:srgbClr val="FFC000">
                <a:alpha val="6392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r>
                <a:rPr lang="en-US" altLang="ko-KR" sz="1400">
                  <a:latin typeface="Times New Roman" charset="0"/>
                </a:rPr>
                <a:t>Operator overloading</a:t>
              </a:r>
              <a:endParaRPr lang="ko-KR" altLang="en-US" sz="1400">
                <a:latin typeface="Times New Roman" charset="0"/>
              </a:endParaRPr>
            </a:p>
          </p:txBody>
        </p:sp>
        <p:cxnSp>
          <p:nvCxnSpPr>
            <p:cNvPr id="30730" name="직선 화살표 연결선 7"/>
            <p:cNvCxnSpPr>
              <a:cxnSpLocks noChangeShapeType="1"/>
            </p:cNvCxnSpPr>
            <p:nvPr/>
          </p:nvCxnSpPr>
          <p:spPr bwMode="auto">
            <a:xfrm flipH="1">
              <a:off x="1703706" y="2314628"/>
              <a:ext cx="1069974" cy="1539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28" name="직사각형 8"/>
          <p:cNvSpPr>
            <a:spLocks noChangeArrowheads="1"/>
          </p:cNvSpPr>
          <p:nvPr/>
        </p:nvSpPr>
        <p:spPr bwMode="auto">
          <a:xfrm>
            <a:off x="5322888" y="5202238"/>
            <a:ext cx="45720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2400"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eaLnBrk="1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2400">
                <a:latin typeface="Times New Roman" charset="0"/>
                <a:ea typeface="굴림" charset="-127"/>
                <a:cs typeface="Times New Roman" charset="0"/>
              </a:rPr>
              <a:t>current : tue</a:t>
            </a:r>
          </a:p>
          <a:p>
            <a:pPr eaLnBrk="1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2400">
                <a:latin typeface="Times New Roman" charset="0"/>
                <a:ea typeface="굴림" charset="-127"/>
                <a:cs typeface="Times New Roman" charset="0"/>
              </a:rPr>
              <a:t>after 6 days : mon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82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71692"/>
      </p:ext>
    </p:extLst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Operator Overloading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4267200"/>
            <a:ext cx="8686800" cy="20574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b="1" dirty="0" err="1"/>
              <a:t>bool</a:t>
            </a:r>
            <a:r>
              <a:rPr lang="en-US" altLang="ko-KR" sz="2000" b="1" dirty="0"/>
              <a:t> operator</a:t>
            </a:r>
            <a:r>
              <a:rPr lang="en-US" altLang="ko-KR" sz="2000" dirty="0"/>
              <a:t> == (</a:t>
            </a:r>
            <a:r>
              <a:rPr lang="en-US" altLang="ko-KR" sz="2000" b="1" dirty="0" err="1"/>
              <a:t>const</a:t>
            </a:r>
            <a:r>
              <a:rPr lang="en-US" altLang="ko-KR" sz="2000" b="1" dirty="0"/>
              <a:t> </a:t>
            </a:r>
            <a:r>
              <a:rPr lang="en-US" altLang="ko-KR" sz="2000" dirty="0"/>
              <a:t>Passenger &amp;x, </a:t>
            </a:r>
            <a:r>
              <a:rPr lang="en-US" altLang="ko-KR" sz="2000" b="1" dirty="0" err="1"/>
              <a:t>const</a:t>
            </a:r>
            <a:r>
              <a:rPr lang="en-US" altLang="ko-KR" sz="2000" b="1" dirty="0"/>
              <a:t> </a:t>
            </a:r>
            <a:r>
              <a:rPr lang="en-US" altLang="ko-KR" sz="2000" dirty="0"/>
              <a:t>Passenger &amp;y) {</a:t>
            </a:r>
          </a:p>
          <a:p>
            <a:pPr marL="0" indent="0">
              <a:buNone/>
            </a:pPr>
            <a:r>
              <a:rPr lang="en-US" altLang="ko-KR" sz="2000" dirty="0"/>
              <a:t>	</a:t>
            </a:r>
            <a:r>
              <a:rPr lang="en-US" altLang="ko-KR" sz="2000" b="1" dirty="0"/>
              <a:t>return</a:t>
            </a:r>
            <a:r>
              <a:rPr lang="en-US" altLang="ko-KR" sz="2000" dirty="0"/>
              <a:t>		x.name		== y.name</a:t>
            </a:r>
          </a:p>
          <a:p>
            <a:pPr marL="0" indent="0">
              <a:buNone/>
            </a:pPr>
            <a:r>
              <a:rPr lang="en-US" altLang="ko-KR" sz="2000" dirty="0"/>
              <a:t>		&amp;&amp;	</a:t>
            </a:r>
            <a:r>
              <a:rPr lang="en-US" altLang="ko-KR" sz="2000" dirty="0" err="1"/>
              <a:t>x.mealPref</a:t>
            </a:r>
            <a:r>
              <a:rPr lang="en-US" altLang="ko-KR" sz="2000" dirty="0"/>
              <a:t>	== </a:t>
            </a:r>
            <a:r>
              <a:rPr lang="en-US" altLang="ko-KR" sz="2000" dirty="0" err="1"/>
              <a:t>y.mealPref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		&amp;&amp;	</a:t>
            </a:r>
            <a:r>
              <a:rPr lang="en-US" altLang="ko-KR" sz="2000" dirty="0" err="1"/>
              <a:t>x.isFreqFlyer</a:t>
            </a:r>
            <a:r>
              <a:rPr lang="en-US" altLang="ko-KR" sz="2000" dirty="0"/>
              <a:t>	== </a:t>
            </a:r>
            <a:r>
              <a:rPr lang="en-US" altLang="ko-KR" sz="2000" dirty="0" err="1"/>
              <a:t>y.isFreqFlyer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		&amp;&amp;	</a:t>
            </a:r>
            <a:r>
              <a:rPr lang="en-US" altLang="ko-KR" sz="2000" dirty="0" err="1"/>
              <a:t>x.FreqFlyerNo</a:t>
            </a:r>
            <a:r>
              <a:rPr lang="en-US" altLang="ko-KR" sz="2000" dirty="0"/>
              <a:t>	== </a:t>
            </a:r>
            <a:r>
              <a:rPr lang="en-US" altLang="ko-KR" sz="2000" dirty="0" err="1"/>
              <a:t>y.FreqFlyerNo</a:t>
            </a:r>
            <a:r>
              <a:rPr lang="en-US" altLang="ko-KR" sz="2000" dirty="0"/>
              <a:t>;</a:t>
            </a:r>
          </a:p>
          <a:p>
            <a:pPr marL="0" indent="0">
              <a:buNone/>
            </a:pPr>
            <a:r>
              <a:rPr lang="en-US" altLang="ko-KR" sz="2000" dirty="0"/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433965"/>
            <a:ext cx="3848100" cy="237603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Passenger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yung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,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beyonce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mr-IN" altLang="ko-KR" sz="1400" b="1" dirty="0">
                <a:latin typeface="Courier New" charset="0"/>
                <a:ea typeface="굴림" charset="-127"/>
                <a:cs typeface="Courier New" charset="0"/>
              </a:rPr>
              <a:t>…</a:t>
            </a:r>
            <a:endParaRPr kumimoji="1" lang="en-US" altLang="ko-KR" sz="1400" b="1" dirty="0">
              <a:latin typeface="Courier New" charset="0"/>
              <a:ea typeface="굴림" charset="-127"/>
              <a:cs typeface="Courier New" charset="0"/>
            </a:endParaRP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mr-IN" altLang="ko-KR" sz="1400" b="1" dirty="0">
                <a:latin typeface="Courier New" charset="0"/>
                <a:ea typeface="굴림" charset="-127"/>
                <a:cs typeface="Courier New" charset="0"/>
              </a:rPr>
              <a:t>…</a:t>
            </a:r>
            <a:endParaRPr kumimoji="1" lang="en-US" altLang="ko-KR" sz="1400" b="1" dirty="0">
              <a:latin typeface="Courier New" charset="0"/>
              <a:ea typeface="굴림" charset="-127"/>
              <a:cs typeface="Courier New" charset="0"/>
            </a:endParaRP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endParaRPr kumimoji="1" lang="en-US" altLang="ko-KR" sz="1400" b="1" dirty="0">
              <a:latin typeface="Courier New" charset="0"/>
              <a:ea typeface="굴림" charset="-127"/>
              <a:cs typeface="Courier New" charset="0"/>
            </a:endParaRP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if (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yung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==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beyonce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)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{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mr-IN" altLang="ko-KR" sz="1400" b="1" dirty="0">
                <a:latin typeface="Courier New" charset="0"/>
                <a:ea typeface="굴림" charset="-127"/>
                <a:cs typeface="Courier New" charset="0"/>
              </a:rPr>
              <a:t>…</a:t>
            </a:r>
            <a:endParaRPr kumimoji="1" lang="en-US" altLang="ko-KR" sz="1400" b="1" dirty="0">
              <a:latin typeface="Courier New" charset="0"/>
              <a:ea typeface="굴림" charset="-127"/>
              <a:cs typeface="Courier New" charset="0"/>
            </a:endParaRP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}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endParaRPr kumimoji="1" lang="en-US" altLang="ko-KR" sz="1400" b="1" dirty="0">
              <a:latin typeface="Courier New" charset="0"/>
              <a:ea typeface="굴림" charset="-127"/>
              <a:cs typeface="Courier Ne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83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70307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Using Overloading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3733800"/>
            <a:ext cx="8686800" cy="25908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 err="1"/>
              <a:t>ostream</a:t>
            </a:r>
            <a:r>
              <a:rPr lang="en-US" altLang="ko-KR" sz="2000" dirty="0"/>
              <a:t>&amp; </a:t>
            </a:r>
            <a:r>
              <a:rPr lang="en-US" altLang="ko-KR" sz="2000" b="1" dirty="0"/>
              <a:t>operator</a:t>
            </a:r>
            <a:r>
              <a:rPr lang="en-US" altLang="ko-KR" sz="2000" dirty="0"/>
              <a:t> &lt;&lt; (</a:t>
            </a:r>
            <a:r>
              <a:rPr lang="en-US" altLang="ko-KR" sz="2000" dirty="0" err="1"/>
              <a:t>ostream</a:t>
            </a:r>
            <a:r>
              <a:rPr lang="en-US" altLang="ko-KR" sz="2000" dirty="0"/>
              <a:t> &amp;out, </a:t>
            </a:r>
            <a:r>
              <a:rPr lang="en-US" altLang="ko-KR" sz="2000" b="1" dirty="0" err="1"/>
              <a:t>const</a:t>
            </a:r>
            <a:r>
              <a:rPr lang="en-US" altLang="ko-KR" sz="2000" b="1" dirty="0"/>
              <a:t> </a:t>
            </a:r>
            <a:r>
              <a:rPr lang="en-US" altLang="ko-KR" sz="2000" dirty="0"/>
              <a:t>Passenger &amp;pass) {</a:t>
            </a:r>
          </a:p>
          <a:p>
            <a:pPr marL="0" indent="0">
              <a:buNone/>
            </a:pPr>
            <a:r>
              <a:rPr lang="en-US" altLang="ko-KR" sz="2000" dirty="0"/>
              <a:t>	out &lt;&lt; pass.name &lt;&lt; “ ” &lt;&lt; </a:t>
            </a:r>
            <a:r>
              <a:rPr lang="en-US" altLang="ko-KR" sz="2000" dirty="0" err="1"/>
              <a:t>pass.mealPref</a:t>
            </a:r>
            <a:r>
              <a:rPr lang="en-US" altLang="ko-KR" sz="2000" dirty="0"/>
              <a:t>;</a:t>
            </a:r>
          </a:p>
          <a:p>
            <a:pPr marL="0" indent="0">
              <a:buNone/>
            </a:pPr>
            <a:r>
              <a:rPr lang="en-US" altLang="ko-KR" sz="2000" dirty="0"/>
              <a:t>	</a:t>
            </a:r>
            <a:r>
              <a:rPr lang="en-US" altLang="ko-KR" sz="2000" b="1" dirty="0"/>
              <a:t>if</a:t>
            </a:r>
            <a:r>
              <a:rPr lang="en-US" altLang="ko-KR" sz="2000" dirty="0"/>
              <a:t> (</a:t>
            </a:r>
            <a:r>
              <a:rPr lang="en-US" altLang="ko-KR" sz="2000" dirty="0" err="1"/>
              <a:t>pass.isFreqFlyer</a:t>
            </a:r>
            <a:r>
              <a:rPr lang="en-US" altLang="ko-KR" sz="2000" dirty="0"/>
              <a:t>) {</a:t>
            </a:r>
          </a:p>
          <a:p>
            <a:pPr marL="0" indent="0">
              <a:buNone/>
            </a:pPr>
            <a:r>
              <a:rPr lang="en-US" altLang="ko-KR" sz="2000" dirty="0"/>
              <a:t>		out &lt;&lt; “ ” &lt;&lt; </a:t>
            </a:r>
            <a:r>
              <a:rPr lang="en-US" altLang="ko-KR" sz="2000" dirty="0" err="1"/>
              <a:t>pass.freqFlyerNo</a:t>
            </a:r>
            <a:r>
              <a:rPr lang="en-US" altLang="ko-KR" sz="2000" dirty="0"/>
              <a:t>;</a:t>
            </a:r>
          </a:p>
          <a:p>
            <a:pPr marL="0" indent="0">
              <a:buNone/>
            </a:pPr>
            <a:r>
              <a:rPr lang="en-US" altLang="ko-KR" sz="2000" dirty="0"/>
              <a:t>	}</a:t>
            </a:r>
          </a:p>
          <a:p>
            <a:pPr marL="0" indent="0">
              <a:buNone/>
            </a:pPr>
            <a:r>
              <a:rPr lang="en-US" altLang="ko-KR" sz="2000" b="1" dirty="0"/>
              <a:t>	return </a:t>
            </a:r>
            <a:r>
              <a:rPr lang="en-US" altLang="ko-KR" sz="2000" dirty="0"/>
              <a:t>out;</a:t>
            </a:r>
          </a:p>
          <a:p>
            <a:pPr marL="0" indent="0">
              <a:buNone/>
            </a:pPr>
            <a:r>
              <a:rPr lang="en-US" altLang="ko-KR" sz="2000" dirty="0"/>
              <a:t>}</a:t>
            </a:r>
            <a:endParaRPr lang="ko-KR" altLang="en-U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0100" y="1707123"/>
            <a:ext cx="3848100" cy="134190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Passenger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yung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,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beyonce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endParaRPr kumimoji="1" lang="en-US" altLang="ko-KR" sz="1400" b="1" dirty="0">
              <a:latin typeface="Courier New" charset="0"/>
              <a:ea typeface="굴림" charset="-127"/>
              <a:cs typeface="Courier New" charset="0"/>
            </a:endParaRP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cout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&lt;&lt;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yung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cout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 &lt;&lt; </a:t>
            </a:r>
            <a:r>
              <a:rPr kumimoji="1" lang="en-US" altLang="ko-KR" sz="1400" b="1" dirty="0" err="1">
                <a:latin typeface="Courier New" charset="0"/>
                <a:ea typeface="굴림" charset="-127"/>
                <a:cs typeface="Courier New" charset="0"/>
              </a:rPr>
              <a:t>beyonce</a:t>
            </a:r>
            <a:r>
              <a:rPr kumimoji="1" lang="en-US" altLang="ko-KR" sz="1400" b="1" dirty="0">
                <a:latin typeface="Courier New" charset="0"/>
                <a:ea typeface="굴림" charset="-127"/>
                <a:cs typeface="Courier New" charset="0"/>
              </a:rPr>
              <a:t>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endParaRPr kumimoji="1" lang="en-US" altLang="ko-KR" sz="1400" b="1" dirty="0">
              <a:latin typeface="Courier New" charset="0"/>
              <a:ea typeface="굴림" charset="-127"/>
              <a:cs typeface="Courier New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286000" y="2362200"/>
            <a:ext cx="3124200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472836" y="2208311"/>
            <a:ext cx="340670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14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= function_&lt;&lt;(</a:t>
            </a:r>
            <a:r>
              <a:rPr lang="en-US" sz="14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14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yung</a:t>
            </a:r>
            <a:r>
              <a:rPr lang="en-US" sz="14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84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969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72095"/>
              </p:ext>
            </p:extLst>
          </p:nvPr>
        </p:nvGraphicFramePr>
        <p:xfrm>
          <a:off x="1474788" y="3284538"/>
          <a:ext cx="7572375" cy="4189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1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3" marR="91453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3" marR="91453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3" marR="91453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3" marR="91453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3" marR="91453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result&gt;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value = 4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value = 25</a:t>
                      </a:r>
                    </a:p>
                  </a:txBody>
                  <a:tcPr marL="91453" marR="91453"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62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Inline Functions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5875" y="1066800"/>
          <a:ext cx="4860925" cy="97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 (Macro functions)</a:t>
                      </a:r>
                    </a:p>
                  </a:txBody>
                  <a:tcPr marL="91449" marR="91449"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9" marR="91449"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9" marR="91449"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9" marR="91449"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9" marR="91449"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9" marR="91449" marT="45670" marB="456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48" name="TextBox 23"/>
          <p:cNvSpPr txBox="1">
            <a:spLocks noChangeArrowheads="1"/>
          </p:cNvSpPr>
          <p:nvPr/>
        </p:nvSpPr>
        <p:spPr bwMode="auto">
          <a:xfrm>
            <a:off x="2214563" y="4994275"/>
            <a:ext cx="2132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800" b="1">
                <a:solidFill>
                  <a:srgbClr val="CC0000"/>
                </a:solidFill>
                <a:latin typeface="Times New Roman" charset="0"/>
                <a:ea typeface="굴림" charset="-127"/>
                <a:cs typeface="Times New Roman" charset="0"/>
              </a:rPr>
              <a:t>Side effect of </a:t>
            </a:r>
            <a:br>
              <a:rPr kumimoji="1" lang="en-US" altLang="ko-KR" sz="1800" b="1">
                <a:solidFill>
                  <a:srgbClr val="CC0000"/>
                </a:solidFill>
                <a:latin typeface="Times New Roman" charset="0"/>
                <a:ea typeface="굴림" charset="-127"/>
                <a:cs typeface="Times New Roman" charset="0"/>
              </a:rPr>
            </a:br>
            <a:r>
              <a:rPr kumimoji="1" lang="en-US" altLang="ko-KR" sz="1800" b="1">
                <a:solidFill>
                  <a:srgbClr val="CC0000"/>
                </a:solidFill>
                <a:latin typeface="Times New Roman" charset="0"/>
                <a:ea typeface="굴림" charset="-127"/>
                <a:cs typeface="Times New Roman" charset="0"/>
              </a:rPr>
              <a:t>macro functions</a:t>
            </a:r>
          </a:p>
        </p:txBody>
      </p:sp>
      <p:sp>
        <p:nvSpPr>
          <p:cNvPr id="14349" name="TextBox 24"/>
          <p:cNvSpPr txBox="1">
            <a:spLocks noChangeArrowheads="1"/>
          </p:cNvSpPr>
          <p:nvPr/>
        </p:nvSpPr>
        <p:spPr bwMode="auto">
          <a:xfrm>
            <a:off x="7410450" y="5765800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800" b="1">
                <a:solidFill>
                  <a:srgbClr val="CC0000"/>
                </a:solidFill>
                <a:latin typeface="Times New Roman" charset="0"/>
                <a:ea typeface="굴림" charset="-127"/>
                <a:cs typeface="Times New Roman" charset="0"/>
              </a:rPr>
              <a:t>No side effect</a:t>
            </a:r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304800" y="2774950"/>
          <a:ext cx="7058025" cy="415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4" marR="9145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4" marR="9145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4" marR="9145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4" marR="9145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result&gt;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value = 3       // wrong answer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value = 4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value = 100   // wrong answer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value = 25</a:t>
                      </a:r>
                    </a:p>
                  </a:txBody>
                  <a:tcPr marL="91454" marR="9145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4" marR="9145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2087563" y="1077913"/>
          <a:ext cx="6684962" cy="97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7" marR="91457" marT="45672" marB="456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C++ (Inline functions)</a:t>
                      </a:r>
                    </a:p>
                  </a:txBody>
                  <a:tcPr marL="91457" marR="91457" marT="45672" marB="456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7" marR="91457" marT="45672" marB="456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7" marR="91457" marT="45672" marB="456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7" marR="91457" marT="45672" marB="456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57" marR="91457" marT="45672" marB="4567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94" name="Rectangle 4"/>
          <p:cNvSpPr>
            <a:spLocks noChangeArrowheads="1"/>
          </p:cNvSpPr>
          <p:nvPr/>
        </p:nvSpPr>
        <p:spPr bwMode="auto">
          <a:xfrm>
            <a:off x="4160838" y="1539875"/>
            <a:ext cx="4906962" cy="31083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#include &lt;iostream&gt;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using namespace std;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endParaRPr kumimoji="1" lang="en-US" altLang="ko-KR" sz="1400" b="1">
              <a:latin typeface="Courier New" charset="0"/>
              <a:ea typeface="굴림" charset="-127"/>
              <a:cs typeface="Courier New" charset="0"/>
            </a:endParaRP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inline int square(int i) { return i*i; }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inline void pr(int i) { cout &lt;&lt; "value = " &lt;&lt; i &lt;&lt; endl; }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endParaRPr kumimoji="1" lang="en-US" altLang="ko-KR" sz="1400" b="1">
              <a:latin typeface="Courier New" charset="0"/>
              <a:ea typeface="굴림" charset="-127"/>
              <a:cs typeface="Courier New" charset="0"/>
            </a:endParaRP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main( ) {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int i = 1, j = 1, k;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  k = square(i+1); pr(k);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  k = 100/square(2); pr(k);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}</a:t>
            </a:r>
          </a:p>
        </p:txBody>
      </p:sp>
      <p:grpSp>
        <p:nvGrpSpPr>
          <p:cNvPr id="4" name="그룹 61"/>
          <p:cNvGrpSpPr>
            <a:grpSpLocks/>
          </p:cNvGrpSpPr>
          <p:nvPr/>
        </p:nvGrpSpPr>
        <p:grpSpPr bwMode="auto">
          <a:xfrm>
            <a:off x="4225925" y="2320925"/>
            <a:ext cx="5130800" cy="3419475"/>
            <a:chOff x="-2478094" y="1777649"/>
            <a:chExt cx="5131228" cy="3418251"/>
          </a:xfrm>
        </p:grpSpPr>
        <p:sp>
          <p:nvSpPr>
            <p:cNvPr id="41005" name="직사각형 26"/>
            <p:cNvSpPr>
              <a:spLocks noChangeArrowheads="1"/>
            </p:cNvSpPr>
            <p:nvPr/>
          </p:nvSpPr>
          <p:spPr bwMode="auto">
            <a:xfrm>
              <a:off x="-2478094" y="1777649"/>
              <a:ext cx="4652409" cy="860553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1006" name="TextBox 27"/>
            <p:cNvSpPr txBox="1">
              <a:spLocks noChangeArrowheads="1"/>
            </p:cNvSpPr>
            <p:nvPr/>
          </p:nvSpPr>
          <p:spPr bwMode="auto">
            <a:xfrm>
              <a:off x="-1940745" y="4134371"/>
              <a:ext cx="4593879" cy="106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8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Function body is expanded at the point of function call during compile-time.</a:t>
              </a:r>
            </a:p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8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Similar to macro function</a:t>
              </a:r>
            </a:p>
          </p:txBody>
        </p:sp>
        <p:cxnSp>
          <p:nvCxnSpPr>
            <p:cNvPr id="41007" name="직선 화살표 연결선 28"/>
            <p:cNvCxnSpPr>
              <a:cxnSpLocks noChangeShapeType="1"/>
              <a:stCxn id="41006" idx="0"/>
              <a:endCxn id="41005" idx="2"/>
            </p:cNvCxnSpPr>
            <p:nvPr/>
          </p:nvCxnSpPr>
          <p:spPr bwMode="auto">
            <a:xfrm flipH="1" flipV="1">
              <a:off x="-151889" y="2638202"/>
              <a:ext cx="508084" cy="149617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996" name="Rectangle 4"/>
          <p:cNvSpPr>
            <a:spLocks noChangeArrowheads="1"/>
          </p:cNvSpPr>
          <p:nvPr/>
        </p:nvSpPr>
        <p:spPr bwMode="auto">
          <a:xfrm>
            <a:off x="142875" y="1544638"/>
            <a:ext cx="3959225" cy="336708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#include &lt;stdio.h&gt;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#define square(i)  i*i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#define square2(i) ((i)*(i))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#define  pr(i)  printf("value = %d\n", (i))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endParaRPr kumimoji="1" lang="en-US" altLang="ko-KR" sz="1400" b="1">
              <a:latin typeface="Courier New" charset="0"/>
              <a:ea typeface="굴림" charset="-127"/>
              <a:cs typeface="Courier New" charset="0"/>
            </a:endParaRP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main( ) {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int i = 1, j = 1, k;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k = square(i+1); pr(k);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k = square2(j+1); pr(k);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k = 100/square(2); pr(k);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  k = 100/square2(2); pr(k);</a:t>
            </a:r>
          </a:p>
          <a:p>
            <a:pPr algn="l" eaLnBrk="1" hangingPunct="1">
              <a:buClr>
                <a:srgbClr val="F8F8F8"/>
              </a:buClr>
              <a:buSzPct val="75000"/>
              <a:buFont typeface="Arial" charset="0"/>
              <a:buNone/>
            </a:pPr>
            <a:r>
              <a:rPr kumimoji="1" lang="en-US" altLang="ko-KR" sz="1400" b="1">
                <a:latin typeface="Courier New" charset="0"/>
                <a:ea typeface="굴림" charset="-127"/>
                <a:cs typeface="Courier New" charset="0"/>
              </a:rPr>
              <a:t>}</a:t>
            </a:r>
          </a:p>
        </p:txBody>
      </p:sp>
      <p:grpSp>
        <p:nvGrpSpPr>
          <p:cNvPr id="2" name="그룹 61"/>
          <p:cNvGrpSpPr>
            <a:grpSpLocks/>
          </p:cNvGrpSpPr>
          <p:nvPr/>
        </p:nvGrpSpPr>
        <p:grpSpPr bwMode="auto">
          <a:xfrm>
            <a:off x="893763" y="3025775"/>
            <a:ext cx="3121025" cy="877888"/>
            <a:chOff x="-2918094" y="1317752"/>
            <a:chExt cx="3121315" cy="878902"/>
          </a:xfrm>
        </p:grpSpPr>
        <p:sp>
          <p:nvSpPr>
            <p:cNvPr id="41002" name="직사각형 7"/>
            <p:cNvSpPr>
              <a:spLocks noChangeArrowheads="1"/>
            </p:cNvSpPr>
            <p:nvPr/>
          </p:nvSpPr>
          <p:spPr bwMode="auto">
            <a:xfrm>
              <a:off x="-2918094" y="1878462"/>
              <a:ext cx="1195166" cy="3181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1003" name="TextBox 8"/>
            <p:cNvSpPr txBox="1">
              <a:spLocks noChangeArrowheads="1"/>
            </p:cNvSpPr>
            <p:nvPr/>
          </p:nvSpPr>
          <p:spPr bwMode="auto">
            <a:xfrm>
              <a:off x="-737246" y="1317752"/>
              <a:ext cx="9404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  <a:cs typeface="Times New Roman" charset="0"/>
                </a:rPr>
                <a:t>i+1*i+1 </a:t>
              </a:r>
            </a:p>
          </p:txBody>
        </p:sp>
        <p:cxnSp>
          <p:nvCxnSpPr>
            <p:cNvPr id="41004" name="직선 화살표 연결선 9"/>
            <p:cNvCxnSpPr>
              <a:cxnSpLocks noChangeShapeType="1"/>
            </p:cNvCxnSpPr>
            <p:nvPr/>
          </p:nvCxnSpPr>
          <p:spPr bwMode="auto">
            <a:xfrm flipH="1">
              <a:off x="-1596314" y="1658627"/>
              <a:ext cx="985625" cy="32385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61"/>
          <p:cNvGrpSpPr>
            <a:grpSpLocks/>
          </p:cNvGrpSpPr>
          <p:nvPr/>
        </p:nvGrpSpPr>
        <p:grpSpPr bwMode="auto">
          <a:xfrm>
            <a:off x="538163" y="4389438"/>
            <a:ext cx="1933575" cy="996950"/>
            <a:chOff x="-3556517" y="1505829"/>
            <a:chExt cx="1933241" cy="996309"/>
          </a:xfrm>
        </p:grpSpPr>
        <p:sp>
          <p:nvSpPr>
            <p:cNvPr id="40999" name="직사각형 19"/>
            <p:cNvSpPr>
              <a:spLocks noChangeArrowheads="1"/>
            </p:cNvSpPr>
            <p:nvPr/>
          </p:nvSpPr>
          <p:spPr bwMode="auto">
            <a:xfrm>
              <a:off x="-3194141" y="1505829"/>
              <a:ext cx="1570865" cy="2985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latinLnBrk="0">
                <a:spcBef>
                  <a:spcPct val="50000"/>
                </a:spcBef>
                <a:buFontTx/>
                <a:buNone/>
              </a:pPr>
              <a:endParaRPr lang="ko-KR" altLang="en-US" sz="2400">
                <a:latin typeface="Times New Roman" charset="0"/>
              </a:endParaRPr>
            </a:p>
          </p:txBody>
        </p:sp>
        <p:sp>
          <p:nvSpPr>
            <p:cNvPr id="41000" name="TextBox 20"/>
            <p:cNvSpPr txBox="1">
              <a:spLocks noChangeArrowheads="1"/>
            </p:cNvSpPr>
            <p:nvPr/>
          </p:nvSpPr>
          <p:spPr bwMode="auto">
            <a:xfrm>
              <a:off x="-3556517" y="2163574"/>
              <a:ext cx="940467" cy="33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en-US" altLang="ko-KR" sz="1600">
                  <a:solidFill>
                    <a:srgbClr val="CC0000"/>
                  </a:solidFill>
                  <a:latin typeface="Times New Roman" charset="0"/>
                  <a:ea typeface="굴림" charset="-127"/>
                  <a:cs typeface="Times New Roman" charset="0"/>
                </a:rPr>
                <a:t>100/2*2</a:t>
              </a:r>
            </a:p>
          </p:txBody>
        </p:sp>
        <p:cxnSp>
          <p:nvCxnSpPr>
            <p:cNvPr id="41001" name="직선 화살표 연결선 21"/>
            <p:cNvCxnSpPr>
              <a:cxnSpLocks noChangeShapeType="1"/>
            </p:cNvCxnSpPr>
            <p:nvPr/>
          </p:nvCxnSpPr>
          <p:spPr bwMode="auto">
            <a:xfrm flipV="1">
              <a:off x="-3166212" y="1825386"/>
              <a:ext cx="405849" cy="41715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85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126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971800"/>
            <a:ext cx="6586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More on OOP and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86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14114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775" y="3013501"/>
            <a:ext cx="7542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Constructor and Destructor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87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07789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/>
              <a:t>Class Structure in General Form </a:t>
            </a:r>
          </a:p>
        </p:txBody>
      </p:sp>
      <p:sp>
        <p:nvSpPr>
          <p:cNvPr id="726021" name="Rectangle 5"/>
          <p:cNvSpPr>
            <a:spLocks noChangeArrowheads="1"/>
          </p:cNvSpPr>
          <p:nvPr/>
        </p:nvSpPr>
        <p:spPr bwMode="auto">
          <a:xfrm>
            <a:off x="1617663" y="1558925"/>
            <a:ext cx="6454775" cy="43703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ko-KR" altLang="en-US"/>
          </a:p>
        </p:txBody>
      </p:sp>
      <p:sp>
        <p:nvSpPr>
          <p:cNvPr id="726072" name="Text Box 56"/>
          <p:cNvSpPr txBox="1">
            <a:spLocks noChangeArrowheads="1"/>
          </p:cNvSpPr>
          <p:nvPr/>
        </p:nvSpPr>
        <p:spPr bwMode="auto">
          <a:xfrm>
            <a:off x="2619375" y="3860800"/>
            <a:ext cx="51212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>
                <a:latin typeface="Times New Roman" charset="0"/>
                <a:ea typeface="굴림" charset="-127"/>
              </a:rPr>
              <a:t>methods(operations) </a:t>
            </a:r>
            <a:r>
              <a:rPr kumimoji="1" lang="en-US" altLang="ko-KR" sz="1400" b="1">
                <a:latin typeface="Times New Roman" charset="0"/>
                <a:ea typeface="굴림" charset="-127"/>
                <a:sym typeface="Wingdings" charset="2"/>
              </a:rPr>
              <a:t> member functions</a:t>
            </a:r>
            <a:endParaRPr kumimoji="1" lang="en-US" altLang="ko-KR" sz="1400" b="1">
              <a:latin typeface="Times New Roman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operation 1:</a:t>
            </a: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operation 2:</a:t>
            </a: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endParaRPr kumimoji="1" lang="en-US" altLang="ko-KR" sz="1200" b="1" dirty="0">
              <a:latin typeface="Times New Roman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operation n:</a:t>
            </a: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endParaRPr kumimoji="1" lang="en-US" altLang="ko-KR" sz="1200" b="1" dirty="0">
              <a:latin typeface="Times New Roman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operation 1’:</a:t>
            </a: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operation 2’:</a:t>
            </a: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endParaRPr kumimoji="1" lang="en-US" altLang="ko-KR" sz="1200" b="1" dirty="0">
              <a:latin typeface="Times New Roman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operation n’:</a:t>
            </a:r>
            <a:endParaRPr kumimoji="1" lang="en-US" altLang="ko-KR" sz="1600" b="1" dirty="0">
              <a:latin typeface="Times New Roman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600" b="1" dirty="0">
                <a:latin typeface="Times New Roman" charset="0"/>
                <a:ea typeface="굴림" charset="-127"/>
              </a:rPr>
              <a:t>    </a:t>
            </a:r>
          </a:p>
        </p:txBody>
      </p:sp>
      <p:sp>
        <p:nvSpPr>
          <p:cNvPr id="726078" name="Line 62"/>
          <p:cNvSpPr>
            <a:spLocks noChangeShapeType="1"/>
          </p:cNvSpPr>
          <p:nvPr/>
        </p:nvSpPr>
        <p:spPr bwMode="auto">
          <a:xfrm>
            <a:off x="763588" y="27098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79" name="Line 63"/>
          <p:cNvSpPr>
            <a:spLocks noChangeShapeType="1"/>
          </p:cNvSpPr>
          <p:nvPr/>
        </p:nvSpPr>
        <p:spPr bwMode="auto">
          <a:xfrm>
            <a:off x="763588" y="35020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81" name="Text Box 65"/>
          <p:cNvSpPr txBox="1">
            <a:spLocks noChangeArrowheads="1"/>
          </p:cNvSpPr>
          <p:nvPr/>
        </p:nvSpPr>
        <p:spPr bwMode="auto">
          <a:xfrm>
            <a:off x="44450" y="2400300"/>
            <a:ext cx="1576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>
                <a:latin typeface="Times New Roman" charset="0"/>
                <a:ea typeface="굴림" charset="-127"/>
              </a:rPr>
              <a:t>operation 1’</a:t>
            </a:r>
          </a:p>
        </p:txBody>
      </p:sp>
      <p:sp>
        <p:nvSpPr>
          <p:cNvPr id="726082" name="Text Box 66"/>
          <p:cNvSpPr txBox="1">
            <a:spLocks noChangeArrowheads="1"/>
          </p:cNvSpPr>
          <p:nvPr/>
        </p:nvSpPr>
        <p:spPr bwMode="auto">
          <a:xfrm>
            <a:off x="25400" y="3184525"/>
            <a:ext cx="1576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>
                <a:latin typeface="Times New Roman" charset="0"/>
                <a:ea typeface="굴림" charset="-127"/>
              </a:rPr>
              <a:t>operation 2’</a:t>
            </a:r>
          </a:p>
        </p:txBody>
      </p:sp>
      <p:sp>
        <p:nvSpPr>
          <p:cNvPr id="726083" name="Line 67"/>
          <p:cNvSpPr>
            <a:spLocks noChangeShapeType="1"/>
          </p:cNvSpPr>
          <p:nvPr/>
        </p:nvSpPr>
        <p:spPr bwMode="auto">
          <a:xfrm>
            <a:off x="763588" y="46958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84" name="Text Box 68"/>
          <p:cNvSpPr txBox="1">
            <a:spLocks noChangeArrowheads="1"/>
          </p:cNvSpPr>
          <p:nvPr/>
        </p:nvSpPr>
        <p:spPr bwMode="auto">
          <a:xfrm>
            <a:off x="25400" y="4378325"/>
            <a:ext cx="1585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>
                <a:latin typeface="Times New Roman" charset="0"/>
                <a:ea typeface="굴림" charset="-127"/>
              </a:rPr>
              <a:t>operation n’</a:t>
            </a:r>
          </a:p>
        </p:txBody>
      </p:sp>
      <p:sp>
        <p:nvSpPr>
          <p:cNvPr id="726088" name="AutoShape 72"/>
          <p:cNvSpPr>
            <a:spLocks/>
          </p:cNvSpPr>
          <p:nvPr/>
        </p:nvSpPr>
        <p:spPr bwMode="auto">
          <a:xfrm>
            <a:off x="4429125" y="5072063"/>
            <a:ext cx="120650" cy="642937"/>
          </a:xfrm>
          <a:prstGeom prst="rightBrace">
            <a:avLst>
              <a:gd name="adj1" fmla="val 412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ko-KR" altLang="en-US"/>
          </a:p>
        </p:txBody>
      </p:sp>
      <p:sp>
        <p:nvSpPr>
          <p:cNvPr id="726089" name="Text Box 73"/>
          <p:cNvSpPr txBox="1">
            <a:spLocks noChangeArrowheads="1"/>
          </p:cNvSpPr>
          <p:nvPr/>
        </p:nvSpPr>
        <p:spPr bwMode="auto">
          <a:xfrm>
            <a:off x="3608388" y="4295776"/>
            <a:ext cx="3927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 dirty="0">
                <a:latin typeface="Times New Roman" charset="0"/>
                <a:ea typeface="굴림" charset="-127"/>
              </a:rPr>
              <a:t>private</a:t>
            </a:r>
            <a:r>
              <a:rPr kumimoji="1" lang="en-US" altLang="ko-KR" sz="1200" b="1" dirty="0">
                <a:latin typeface="Times New Roman" charset="0"/>
                <a:ea typeface="굴림" charset="-127"/>
              </a:rPr>
              <a:t>: internal implementation </a:t>
            </a:r>
          </a:p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          public methods can use these operations</a:t>
            </a:r>
          </a:p>
        </p:txBody>
      </p:sp>
      <p:sp>
        <p:nvSpPr>
          <p:cNvPr id="726090" name="Text Box 74"/>
          <p:cNvSpPr txBox="1">
            <a:spLocks noChangeArrowheads="1"/>
          </p:cNvSpPr>
          <p:nvPr/>
        </p:nvSpPr>
        <p:spPr bwMode="auto">
          <a:xfrm>
            <a:off x="3691462" y="5205412"/>
            <a:ext cx="42148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>
                <a:latin typeface="Times New Roman" charset="0"/>
                <a:ea typeface="굴림" charset="-127"/>
              </a:rPr>
              <a:t>public</a:t>
            </a:r>
            <a:r>
              <a:rPr kumimoji="1" lang="en-US" altLang="ko-KR" sz="1200" b="1">
                <a:latin typeface="Times New Roman" charset="0"/>
                <a:ea typeface="굴림" charset="-127"/>
              </a:rPr>
              <a:t>: external interface for client (user)</a:t>
            </a:r>
          </a:p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        </a:t>
            </a:r>
          </a:p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endParaRPr kumimoji="1" lang="en-US" altLang="ko-KR" sz="1200" b="1" dirty="0">
              <a:latin typeface="Times New Roman" charset="0"/>
              <a:ea typeface="굴림" charset="-127"/>
            </a:endParaRPr>
          </a:p>
        </p:txBody>
      </p:sp>
      <p:sp>
        <p:nvSpPr>
          <p:cNvPr id="726091" name="AutoShape 75"/>
          <p:cNvSpPr>
            <a:spLocks/>
          </p:cNvSpPr>
          <p:nvPr/>
        </p:nvSpPr>
        <p:spPr bwMode="auto">
          <a:xfrm>
            <a:off x="4432300" y="4213225"/>
            <a:ext cx="120650" cy="596900"/>
          </a:xfrm>
          <a:prstGeom prst="rightBrace">
            <a:avLst>
              <a:gd name="adj1" fmla="val 412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ko-KR" altLang="en-US"/>
          </a:p>
        </p:txBody>
      </p:sp>
      <p:sp>
        <p:nvSpPr>
          <p:cNvPr id="27668" name="Text Box 93"/>
          <p:cNvSpPr txBox="1">
            <a:spLocks noChangeArrowheads="1"/>
          </p:cNvSpPr>
          <p:nvPr/>
        </p:nvSpPr>
        <p:spPr bwMode="auto">
          <a:xfrm>
            <a:off x="1687513" y="1628775"/>
            <a:ext cx="3684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>
                <a:latin typeface="Times New Roman" charset="0"/>
                <a:ea typeface="굴림" charset="-127"/>
              </a:rPr>
              <a:t>data (variables)  </a:t>
            </a:r>
            <a:r>
              <a:rPr kumimoji="1" lang="en-US" altLang="ko-KR" sz="1400" b="1">
                <a:latin typeface="Times New Roman" charset="0"/>
                <a:ea typeface="굴림" charset="-127"/>
                <a:sym typeface="Wingdings" charset="2"/>
              </a:rPr>
              <a:t> member variables</a:t>
            </a:r>
            <a:r>
              <a:rPr kumimoji="1" lang="en-US" altLang="ko-KR" sz="1200" b="1">
                <a:latin typeface="Times New Roman" charset="0"/>
                <a:ea typeface="굴림" charset="-127"/>
              </a:rPr>
              <a:t>  </a:t>
            </a:r>
          </a:p>
        </p:txBody>
      </p:sp>
      <p:sp>
        <p:nvSpPr>
          <p:cNvPr id="27673" name="Text Box 98"/>
          <p:cNvSpPr txBox="1">
            <a:spLocks noChangeArrowheads="1"/>
          </p:cNvSpPr>
          <p:nvPr/>
        </p:nvSpPr>
        <p:spPr bwMode="auto">
          <a:xfrm>
            <a:off x="5984875" y="2046288"/>
            <a:ext cx="12017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>
                <a:latin typeface="Times New Roman" charset="0"/>
                <a:ea typeface="굴림" charset="-127"/>
              </a:rPr>
              <a:t>visibility</a:t>
            </a:r>
          </a:p>
          <a:p>
            <a:pPr algn="ctr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>
                <a:latin typeface="Times New Roman" charset="0"/>
                <a:ea typeface="굴림" charset="-127"/>
              </a:rPr>
              <a:t>(scope)</a:t>
            </a:r>
          </a:p>
        </p:txBody>
      </p:sp>
      <p:sp>
        <p:nvSpPr>
          <p:cNvPr id="27674" name="Text Box 99"/>
          <p:cNvSpPr txBox="1">
            <a:spLocks noChangeArrowheads="1"/>
          </p:cNvSpPr>
          <p:nvPr/>
        </p:nvSpPr>
        <p:spPr bwMode="auto">
          <a:xfrm>
            <a:off x="5969000" y="2603500"/>
            <a:ext cx="1422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>
                <a:latin typeface="Times New Roman" charset="0"/>
                <a:ea typeface="굴림" charset="-127"/>
              </a:rPr>
              <a:t>accessibility</a:t>
            </a:r>
          </a:p>
          <a:p>
            <a:pPr algn="ctr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>
                <a:latin typeface="Times New Roman" charset="0"/>
                <a:ea typeface="굴림" charset="-127"/>
              </a:rPr>
              <a:t>(security)</a:t>
            </a:r>
          </a:p>
        </p:txBody>
      </p:sp>
      <p:sp>
        <p:nvSpPr>
          <p:cNvPr id="27675" name="Line 101"/>
          <p:cNvSpPr>
            <a:spLocks noChangeShapeType="1"/>
          </p:cNvSpPr>
          <p:nvPr/>
        </p:nvSpPr>
        <p:spPr bwMode="auto">
          <a:xfrm flipV="1">
            <a:off x="2635250" y="311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Text Box 102"/>
          <p:cNvSpPr txBox="1">
            <a:spLocks noChangeArrowheads="1"/>
          </p:cNvSpPr>
          <p:nvPr/>
        </p:nvSpPr>
        <p:spPr bwMode="auto">
          <a:xfrm>
            <a:off x="1843088" y="3284538"/>
            <a:ext cx="1098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>
                <a:latin typeface="Times New Roman" charset="0"/>
                <a:ea typeface="굴림" charset="-127"/>
              </a:rPr>
              <a:t>default</a:t>
            </a:r>
          </a:p>
        </p:txBody>
      </p:sp>
      <p:grpSp>
        <p:nvGrpSpPr>
          <p:cNvPr id="4" name="그룹 3"/>
          <p:cNvGrpSpPr>
            <a:grpSpLocks/>
          </p:cNvGrpSpPr>
          <p:nvPr/>
        </p:nvGrpSpPr>
        <p:grpSpPr bwMode="auto">
          <a:xfrm>
            <a:off x="1447800" y="1917700"/>
            <a:ext cx="4800600" cy="1223963"/>
            <a:chOff x="1433459" y="1917700"/>
            <a:chExt cx="4237337" cy="1223963"/>
          </a:xfrm>
        </p:grpSpPr>
        <p:sp>
          <p:nvSpPr>
            <p:cNvPr id="6171" name="Rectangle 100"/>
            <p:cNvSpPr>
              <a:spLocks noChangeArrowheads="1"/>
            </p:cNvSpPr>
            <p:nvPr/>
          </p:nvSpPr>
          <p:spPr bwMode="auto">
            <a:xfrm>
              <a:off x="1833566" y="1917700"/>
              <a:ext cx="1873253" cy="1223963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1526" name="Text Box 94"/>
            <p:cNvSpPr txBox="1">
              <a:spLocks noChangeArrowheads="1"/>
            </p:cNvSpPr>
            <p:nvPr/>
          </p:nvSpPr>
          <p:spPr bwMode="auto">
            <a:xfrm>
              <a:off x="1433459" y="2060575"/>
              <a:ext cx="2333058" cy="4587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instance </a:t>
              </a:r>
              <a:r>
                <a:rPr lang="en-US" altLang="ko-KR" sz="1200" dirty="0" err="1">
                  <a:latin typeface="+mj-lt"/>
                  <a:ea typeface="굴림" charset="-127"/>
                </a:rPr>
                <a:t>var</a:t>
              </a:r>
              <a:endParaRPr lang="en-US" altLang="ko-KR" sz="1200" dirty="0">
                <a:latin typeface="+mj-lt"/>
                <a:ea typeface="굴림" charset="-127"/>
              </a:endParaRPr>
            </a:p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(local in an object instance)</a:t>
              </a:r>
            </a:p>
          </p:txBody>
        </p:sp>
        <p:sp>
          <p:nvSpPr>
            <p:cNvPr id="21527" name="Text Box 95"/>
            <p:cNvSpPr txBox="1">
              <a:spLocks noChangeArrowheads="1"/>
            </p:cNvSpPr>
            <p:nvPr/>
          </p:nvSpPr>
          <p:spPr bwMode="auto">
            <a:xfrm>
              <a:off x="3295702" y="2060575"/>
              <a:ext cx="2375094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class </a:t>
              </a:r>
              <a:r>
                <a:rPr lang="en-US" altLang="ko-KR" sz="1200" dirty="0" err="1">
                  <a:latin typeface="+mj-lt"/>
                  <a:ea typeface="굴림" charset="-127"/>
                </a:rPr>
                <a:t>var</a:t>
              </a:r>
              <a:endParaRPr lang="en-US" altLang="ko-KR" sz="1200" dirty="0">
                <a:latin typeface="+mj-lt"/>
                <a:ea typeface="굴림" charset="-127"/>
              </a:endParaRPr>
            </a:p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(global in objects in a class)</a:t>
              </a:r>
            </a:p>
          </p:txBody>
        </p:sp>
        <p:sp>
          <p:nvSpPr>
            <p:cNvPr id="21528" name="Text Box 96"/>
            <p:cNvSpPr txBox="1">
              <a:spLocks noChangeArrowheads="1"/>
            </p:cNvSpPr>
            <p:nvPr/>
          </p:nvSpPr>
          <p:spPr bwMode="auto">
            <a:xfrm>
              <a:off x="1444669" y="2636838"/>
              <a:ext cx="2310638" cy="4587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private</a:t>
              </a:r>
            </a:p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(not accessible from client)</a:t>
              </a:r>
            </a:p>
          </p:txBody>
        </p:sp>
        <p:sp>
          <p:nvSpPr>
            <p:cNvPr id="21529" name="Text Box 97"/>
            <p:cNvSpPr txBox="1">
              <a:spLocks noChangeArrowheads="1"/>
            </p:cNvSpPr>
            <p:nvPr/>
          </p:nvSpPr>
          <p:spPr bwMode="auto">
            <a:xfrm>
              <a:off x="3316720" y="2625725"/>
              <a:ext cx="2078033" cy="4587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public</a:t>
              </a:r>
            </a:p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(accessible from client)</a:t>
              </a:r>
            </a:p>
          </p:txBody>
        </p:sp>
        <p:sp>
          <p:nvSpPr>
            <p:cNvPr id="6176" name="Rectangle 103"/>
            <p:cNvSpPr>
              <a:spLocks noChangeArrowheads="1"/>
            </p:cNvSpPr>
            <p:nvPr/>
          </p:nvSpPr>
          <p:spPr bwMode="auto">
            <a:xfrm>
              <a:off x="1843091" y="1917700"/>
              <a:ext cx="3671894" cy="1223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177" name="Line 104"/>
            <p:cNvSpPr>
              <a:spLocks noChangeShapeType="1"/>
            </p:cNvSpPr>
            <p:nvPr/>
          </p:nvSpPr>
          <p:spPr bwMode="auto">
            <a:xfrm>
              <a:off x="1843091" y="2565400"/>
              <a:ext cx="36718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105"/>
            <p:cNvSpPr>
              <a:spLocks noChangeShapeType="1"/>
            </p:cNvSpPr>
            <p:nvPr/>
          </p:nvSpPr>
          <p:spPr bwMode="auto">
            <a:xfrm>
              <a:off x="3690944" y="1917700"/>
              <a:ext cx="0" cy="1223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80" name="Line 106"/>
          <p:cNvSpPr>
            <a:spLocks noChangeShapeType="1"/>
          </p:cNvSpPr>
          <p:nvPr/>
        </p:nvSpPr>
        <p:spPr bwMode="auto">
          <a:xfrm flipH="1">
            <a:off x="6103938" y="22050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124" name="AutoShape 108"/>
          <p:cNvSpPr>
            <a:spLocks/>
          </p:cNvSpPr>
          <p:nvPr/>
        </p:nvSpPr>
        <p:spPr bwMode="auto">
          <a:xfrm>
            <a:off x="3132138" y="4149725"/>
            <a:ext cx="215900" cy="1565275"/>
          </a:xfrm>
          <a:prstGeom prst="leftBrace">
            <a:avLst>
              <a:gd name="adj1" fmla="val 527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ko-KR" altLang="en-US"/>
          </a:p>
        </p:txBody>
      </p:sp>
      <p:sp>
        <p:nvSpPr>
          <p:cNvPr id="726125" name="Text Box 109"/>
          <p:cNvSpPr txBox="1">
            <a:spLocks noChangeArrowheads="1"/>
          </p:cNvSpPr>
          <p:nvPr/>
        </p:nvSpPr>
        <p:spPr bwMode="auto">
          <a:xfrm>
            <a:off x="1357313" y="4565650"/>
            <a:ext cx="17859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300" b="1">
                <a:latin typeface="Times New Roman" charset="0"/>
                <a:ea typeface="굴림" charset="-127"/>
              </a:rPr>
              <a:t>instance or class</a:t>
            </a:r>
          </a:p>
          <a:p>
            <a:pPr algn="ctr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300" b="1">
                <a:latin typeface="Times New Roman" charset="0"/>
                <a:ea typeface="굴림" charset="-127"/>
              </a:rPr>
              <a:t>methods</a:t>
            </a:r>
          </a:p>
        </p:txBody>
      </p:sp>
      <p:sp>
        <p:nvSpPr>
          <p:cNvPr id="726126" name="Rectangle 110"/>
          <p:cNvSpPr>
            <a:spLocks noChangeArrowheads="1"/>
          </p:cNvSpPr>
          <p:nvPr/>
        </p:nvSpPr>
        <p:spPr bwMode="auto">
          <a:xfrm>
            <a:off x="6772275" y="1562100"/>
            <a:ext cx="1300163" cy="427038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742950" indent="-285750" algn="r">
              <a:buFont typeface="굴림체" pitchFamily="49" charset="-127"/>
              <a:buNone/>
              <a:defRPr/>
            </a:pPr>
            <a:r>
              <a:rPr lang="en-US" altLang="ko-KR" sz="1400" dirty="0">
                <a:latin typeface="Times New Roman" panose="02020603050405020304" pitchFamily="18" charset="0"/>
                <a:ea typeface="굴림" charset="-127"/>
              </a:rPr>
              <a:t>      </a:t>
            </a:r>
            <a:r>
              <a:rPr lang="en-US" altLang="ko-KR" sz="1400" dirty="0" err="1">
                <a:latin typeface="+mj-lt"/>
                <a:ea typeface="굴림" charset="-127"/>
              </a:rPr>
              <a:t>Superclass</a:t>
            </a:r>
            <a:r>
              <a:rPr lang="en-US" altLang="ko-KR" sz="1400" dirty="0">
                <a:latin typeface="+mj-lt"/>
                <a:ea typeface="굴림" charset="-127"/>
              </a:rPr>
              <a:t>(</a:t>
            </a:r>
            <a:r>
              <a:rPr lang="en-US" altLang="ko-KR" sz="1400" dirty="0" err="1">
                <a:latin typeface="+mj-lt"/>
                <a:ea typeface="굴림" charset="-127"/>
              </a:rPr>
              <a:t>es</a:t>
            </a:r>
            <a:r>
              <a:rPr lang="en-US" altLang="ko-KR" sz="1400" dirty="0">
                <a:latin typeface="+mj-lt"/>
                <a:ea typeface="굴림" charset="-127"/>
              </a:rPr>
              <a:t>)</a:t>
            </a:r>
          </a:p>
          <a:p>
            <a:pPr marL="742950" indent="-285750" algn="r">
              <a:buFont typeface="굴림체" pitchFamily="49" charset="-127"/>
              <a:buNone/>
              <a:defRPr/>
            </a:pPr>
            <a:r>
              <a:rPr lang="en-US" altLang="ko-KR" sz="1200" dirty="0">
                <a:latin typeface="Times New Roman" panose="02020603050405020304" pitchFamily="18" charset="0"/>
                <a:ea typeface="굴림" charset="-127"/>
              </a:rPr>
              <a:t>for inheritance</a:t>
            </a:r>
          </a:p>
        </p:txBody>
      </p:sp>
      <p:sp>
        <p:nvSpPr>
          <p:cNvPr id="35" name="Line 106"/>
          <p:cNvSpPr>
            <a:spLocks noChangeShapeType="1"/>
          </p:cNvSpPr>
          <p:nvPr/>
        </p:nvSpPr>
        <p:spPr bwMode="auto">
          <a:xfrm flipH="1">
            <a:off x="6113463" y="27432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88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33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1" grpId="0" animBg="1"/>
      <p:bldP spid="726072" grpId="0"/>
      <p:bldP spid="726078" grpId="0" animBg="1"/>
      <p:bldP spid="726079" grpId="0" animBg="1"/>
      <p:bldP spid="726081" grpId="0"/>
      <p:bldP spid="726082" grpId="0"/>
      <p:bldP spid="726083" grpId="0" animBg="1"/>
      <p:bldP spid="726084" grpId="0"/>
      <p:bldP spid="726088" grpId="0" animBg="1"/>
      <p:bldP spid="726089" grpId="0"/>
      <p:bldP spid="726090" grpId="0"/>
      <p:bldP spid="726091" grpId="0" animBg="1"/>
      <p:bldP spid="27668" grpId="0"/>
      <p:bldP spid="27673" grpId="0"/>
      <p:bldP spid="27674" grpId="0"/>
      <p:bldP spid="27675" grpId="0" animBg="1"/>
      <p:bldP spid="27676" grpId="0"/>
      <p:bldP spid="27680" grpId="0" animBg="1"/>
      <p:bldP spid="726124" grpId="0" animBg="1"/>
      <p:bldP spid="726125" grpId="0"/>
      <p:bldP spid="726126" grpId="0" animBg="1"/>
      <p:bldP spid="3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/>
              <a:t>Constructors</a:t>
            </a:r>
            <a:endParaRPr lang="ko-KR" altLang="en-US" sz="4000" dirty="0"/>
          </a:p>
        </p:txBody>
      </p:sp>
      <p:sp>
        <p:nvSpPr>
          <p:cNvPr id="28675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A special, user-defined member function defined within class</a:t>
            </a:r>
          </a:p>
          <a:p>
            <a:pPr lvl="1"/>
            <a:r>
              <a:rPr lang="en-US" altLang="ko-KR" sz="1600" dirty="0"/>
              <a:t>Initializes member variables with or without arguments</a:t>
            </a:r>
          </a:p>
          <a:p>
            <a:r>
              <a:rPr lang="en-US" altLang="ko-KR" sz="1800" dirty="0"/>
              <a:t>The function is invoked implicitly by the compiler whenever a class object is defined or allocated through operator </a:t>
            </a:r>
            <a:r>
              <a:rPr lang="en-US" altLang="ko-KR" sz="1800" i="1" dirty="0"/>
              <a:t>new</a:t>
            </a:r>
          </a:p>
        </p:txBody>
      </p:sp>
      <p:sp>
        <p:nvSpPr>
          <p:cNvPr id="28676" name="직사각형 4"/>
          <p:cNvSpPr>
            <a:spLocks noChangeArrowheads="1"/>
          </p:cNvSpPr>
          <p:nvPr/>
        </p:nvSpPr>
        <p:spPr bwMode="auto">
          <a:xfrm>
            <a:off x="906463" y="2335213"/>
            <a:ext cx="2727325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class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record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public: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char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name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[MAX];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private: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course1, course2;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double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avg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public: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record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( )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strcpy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(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name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, "");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  course1 = course2 = 100;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avg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= 100;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}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void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print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(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void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);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};</a:t>
            </a:r>
          </a:p>
        </p:txBody>
      </p:sp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1074738" y="4446588"/>
            <a:ext cx="4468812" cy="1471613"/>
            <a:chOff x="673767" y="1314204"/>
            <a:chExt cx="4467790" cy="1471877"/>
          </a:xfrm>
        </p:grpSpPr>
        <p:sp>
          <p:nvSpPr>
            <p:cNvPr id="7189" name="직사각형 6"/>
            <p:cNvSpPr>
              <a:spLocks noChangeArrowheads="1"/>
            </p:cNvSpPr>
            <p:nvPr/>
          </p:nvSpPr>
          <p:spPr bwMode="auto">
            <a:xfrm>
              <a:off x="673767" y="1314204"/>
              <a:ext cx="2370669" cy="14718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7190" name="TextBox 7"/>
            <p:cNvSpPr txBox="1">
              <a:spLocks noChangeArrowheads="1"/>
            </p:cNvSpPr>
            <p:nvPr/>
          </p:nvSpPr>
          <p:spPr bwMode="auto">
            <a:xfrm>
              <a:off x="3438532" y="2358029"/>
              <a:ext cx="17030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dirty="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Constructor</a:t>
              </a:r>
              <a:endParaRPr kumimoji="1" lang="ko-KR" altLang="en-US" sz="1600" dirty="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191" name="직선 화살표 연결선 8"/>
            <p:cNvCxnSpPr>
              <a:cxnSpLocks noChangeShapeType="1"/>
              <a:stCxn id="7190" idx="1"/>
            </p:cNvCxnSpPr>
            <p:nvPr/>
          </p:nvCxnSpPr>
          <p:spPr bwMode="auto">
            <a:xfrm flipH="1" flipV="1">
              <a:off x="3044436" y="2527305"/>
              <a:ext cx="394097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12"/>
          <p:cNvGrpSpPr>
            <a:grpSpLocks/>
          </p:cNvGrpSpPr>
          <p:nvPr/>
        </p:nvGrpSpPr>
        <p:grpSpPr bwMode="auto">
          <a:xfrm>
            <a:off x="1008063" y="4097338"/>
            <a:ext cx="5310187" cy="585787"/>
            <a:chOff x="673767" y="1294362"/>
            <a:chExt cx="5311040" cy="585494"/>
          </a:xfrm>
        </p:grpSpPr>
        <p:sp>
          <p:nvSpPr>
            <p:cNvPr id="7186" name="직사각형 13"/>
            <p:cNvSpPr>
              <a:spLocks noChangeArrowheads="1"/>
            </p:cNvSpPr>
            <p:nvPr/>
          </p:nvSpPr>
          <p:spPr bwMode="auto">
            <a:xfrm>
              <a:off x="673767" y="1314204"/>
              <a:ext cx="685805" cy="298863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7187" name="TextBox 14"/>
            <p:cNvSpPr txBox="1">
              <a:spLocks noChangeArrowheads="1"/>
            </p:cNvSpPr>
            <p:nvPr/>
          </p:nvSpPr>
          <p:spPr bwMode="auto">
            <a:xfrm>
              <a:off x="2731143" y="1294362"/>
              <a:ext cx="3253664" cy="585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 dirty="0">
                  <a:solidFill>
                    <a:srgbClr val="7030A0"/>
                  </a:solidFill>
                  <a:latin typeface="Times New Roman" charset="0"/>
                  <a:ea typeface="굴림" charset="-127"/>
                </a:rPr>
                <a:t>always in “public” to be used by </a:t>
              </a:r>
            </a:p>
            <a:p>
              <a:pPr algn="l"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 dirty="0">
                  <a:solidFill>
                    <a:srgbClr val="7030A0"/>
                  </a:solidFill>
                  <a:latin typeface="Times New Roman" charset="0"/>
                  <a:ea typeface="굴림" charset="-127"/>
                </a:rPr>
                <a:t>            all users for this class </a:t>
              </a:r>
              <a:endParaRPr kumimoji="1" lang="ko-KR" altLang="en-US" sz="1600" dirty="0">
                <a:solidFill>
                  <a:srgbClr val="7030A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188" name="직선 화살표 연결선 15"/>
            <p:cNvCxnSpPr>
              <a:cxnSpLocks noChangeShapeType="1"/>
              <a:endCxn id="7186" idx="3"/>
            </p:cNvCxnSpPr>
            <p:nvPr/>
          </p:nvCxnSpPr>
          <p:spPr bwMode="auto">
            <a:xfrm flipH="1" flipV="1">
              <a:off x="1359572" y="1463636"/>
              <a:ext cx="1371069" cy="5"/>
            </a:xfrm>
            <a:prstGeom prst="straightConnector1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그룹 19"/>
          <p:cNvGrpSpPr>
            <a:grpSpLocks/>
          </p:cNvGrpSpPr>
          <p:nvPr/>
        </p:nvGrpSpPr>
        <p:grpSpPr bwMode="auto">
          <a:xfrm>
            <a:off x="1074738" y="4446588"/>
            <a:ext cx="7724775" cy="873125"/>
            <a:chOff x="673767" y="1239352"/>
            <a:chExt cx="7723994" cy="873914"/>
          </a:xfrm>
        </p:grpSpPr>
        <p:sp>
          <p:nvSpPr>
            <p:cNvPr id="7183" name="직사각형 20"/>
            <p:cNvSpPr>
              <a:spLocks noChangeArrowheads="1"/>
            </p:cNvSpPr>
            <p:nvPr/>
          </p:nvSpPr>
          <p:spPr bwMode="auto">
            <a:xfrm>
              <a:off x="673767" y="1239352"/>
              <a:ext cx="110069" cy="298863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7184" name="TextBox 21"/>
            <p:cNvSpPr txBox="1">
              <a:spLocks noChangeArrowheads="1"/>
            </p:cNvSpPr>
            <p:nvPr/>
          </p:nvSpPr>
          <p:spPr bwMode="auto">
            <a:xfrm>
              <a:off x="3435902" y="1805367"/>
              <a:ext cx="4961859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400" dirty="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must not specify a return type </a:t>
              </a:r>
            </a:p>
          </p:txBody>
        </p:sp>
        <p:cxnSp>
          <p:nvCxnSpPr>
            <p:cNvPr id="7185" name="직선 화살표 연결선 22"/>
            <p:cNvCxnSpPr>
              <a:cxnSpLocks noChangeShapeType="1"/>
              <a:endCxn id="7183" idx="3"/>
            </p:cNvCxnSpPr>
            <p:nvPr/>
          </p:nvCxnSpPr>
          <p:spPr bwMode="auto">
            <a:xfrm flipH="1" flipV="1">
              <a:off x="783836" y="1388784"/>
              <a:ext cx="2774159" cy="57053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직사각형 29"/>
          <p:cNvSpPr>
            <a:spLocks noChangeArrowheads="1"/>
          </p:cNvSpPr>
          <p:nvPr/>
        </p:nvSpPr>
        <p:spPr bwMode="auto">
          <a:xfrm>
            <a:off x="6521450" y="2286000"/>
            <a:ext cx="262255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>
                <a:solidFill>
                  <a:srgbClr val="002060"/>
                </a:solidFill>
                <a:cs typeface="Times New Roman" charset="0"/>
              </a:rPr>
              <a:t>class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record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public: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char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name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[MAX];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private: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int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course1, course2;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double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avg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public: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record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( );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void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print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(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void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);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};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record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::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record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( ) {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strcpy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(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name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, "");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course1 = course2 = 100;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 </a:t>
            </a:r>
            <a:r>
              <a:rPr lang="nn-NO" altLang="ko-KR" sz="1600" dirty="0" err="1">
                <a:solidFill>
                  <a:srgbClr val="002060"/>
                </a:solidFill>
                <a:cs typeface="Times New Roman" charset="0"/>
              </a:rPr>
              <a:t>avg</a:t>
            </a: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 = 100;</a:t>
            </a:r>
          </a:p>
          <a:p>
            <a:pPr algn="l">
              <a:spcBef>
                <a:spcPct val="20000"/>
              </a:spcBef>
              <a:buClr>
                <a:srgbClr val="F8F8F8"/>
              </a:buClr>
              <a:buSzPct val="75000"/>
            </a:pPr>
            <a:r>
              <a:rPr lang="nn-NO" altLang="ko-KR" sz="1600" dirty="0">
                <a:solidFill>
                  <a:srgbClr val="002060"/>
                </a:solidFill>
                <a:cs typeface="Times New Roman" charset="0"/>
              </a:rPr>
              <a:t>}</a:t>
            </a:r>
          </a:p>
        </p:txBody>
      </p:sp>
      <p:grpSp>
        <p:nvGrpSpPr>
          <p:cNvPr id="5" name="그룹 30"/>
          <p:cNvGrpSpPr>
            <a:grpSpLocks/>
          </p:cNvGrpSpPr>
          <p:nvPr/>
        </p:nvGrpSpPr>
        <p:grpSpPr bwMode="auto">
          <a:xfrm>
            <a:off x="1185863" y="3681413"/>
            <a:ext cx="3902075" cy="1047750"/>
            <a:chOff x="165766" y="2051732"/>
            <a:chExt cx="3903135" cy="1047503"/>
          </a:xfrm>
        </p:grpSpPr>
        <p:sp>
          <p:nvSpPr>
            <p:cNvPr id="7180" name="직사각형 31"/>
            <p:cNvSpPr>
              <a:spLocks noChangeArrowheads="1"/>
            </p:cNvSpPr>
            <p:nvPr/>
          </p:nvSpPr>
          <p:spPr bwMode="auto">
            <a:xfrm>
              <a:off x="165766" y="2805931"/>
              <a:ext cx="786441" cy="2933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7181" name="TextBox 32"/>
            <p:cNvSpPr txBox="1">
              <a:spLocks noChangeArrowheads="1"/>
            </p:cNvSpPr>
            <p:nvPr/>
          </p:nvSpPr>
          <p:spPr bwMode="auto">
            <a:xfrm>
              <a:off x="2045117" y="2051732"/>
              <a:ext cx="20237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dirty="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same name as class</a:t>
              </a:r>
              <a:endParaRPr kumimoji="1" lang="ko-KR" altLang="en-US" sz="1600" dirty="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7182" name="직선 화살표 연결선 33"/>
            <p:cNvCxnSpPr>
              <a:cxnSpLocks noChangeShapeType="1"/>
              <a:stCxn id="7181" idx="1"/>
            </p:cNvCxnSpPr>
            <p:nvPr/>
          </p:nvCxnSpPr>
          <p:spPr bwMode="auto">
            <a:xfrm rot="10800000" flipV="1">
              <a:off x="673773" y="2221008"/>
              <a:ext cx="1371345" cy="58492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" name="직선 연결선 8"/>
          <p:cNvCxnSpPr>
            <a:cxnSpLocks noChangeShapeType="1"/>
          </p:cNvCxnSpPr>
          <p:nvPr/>
        </p:nvCxnSpPr>
        <p:spPr bwMode="auto">
          <a:xfrm>
            <a:off x="6230938" y="2466975"/>
            <a:ext cx="58737" cy="38465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89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4009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 &amp; C++ in Abstraction View</a:t>
            </a:r>
            <a:endParaRPr lang="ko-KR" altLang="en-US"/>
          </a:p>
        </p:txBody>
      </p:sp>
      <p:sp>
        <p:nvSpPr>
          <p:cNvPr id="6147" name="내용 개체 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altLang="ko-KR" sz="2800" dirty="0"/>
              <a:t>C supports Procedure-Oriented programming</a:t>
            </a:r>
          </a:p>
          <a:p>
            <a:pPr lvl="1"/>
            <a:r>
              <a:rPr lang="en-US" altLang="ko-KR" sz="2400" dirty="0"/>
              <a:t>Procedure (function) + data structure</a:t>
            </a:r>
          </a:p>
          <a:p>
            <a:pPr lvl="2"/>
            <a:r>
              <a:rPr lang="en-US" altLang="ko-KR" sz="2000" dirty="0"/>
              <a:t>Procedure (function) : manipulate data</a:t>
            </a:r>
          </a:p>
          <a:p>
            <a:r>
              <a:rPr lang="en-US" altLang="ko-KR" sz="2800" dirty="0"/>
              <a:t>C++ supports Object-Oriented programming</a:t>
            </a:r>
          </a:p>
          <a:p>
            <a:pPr lvl="1"/>
            <a:r>
              <a:rPr lang="en-US" altLang="ko-KR" sz="2400" dirty="0"/>
              <a:t>Object-oriented programming (OOP) is a programming paradigm that uses objects and their interactions to design applications and computer programs. </a:t>
            </a:r>
          </a:p>
          <a:p>
            <a:pPr lvl="1"/>
            <a:r>
              <a:rPr lang="en-US" altLang="ko-KR" sz="2400" dirty="0"/>
              <a:t>Data abstract + reusable subtypes with following features</a:t>
            </a:r>
          </a:p>
          <a:p>
            <a:pPr lvl="2"/>
            <a:r>
              <a:rPr lang="en-US" altLang="ko-KR" sz="2000" dirty="0"/>
              <a:t>Encapsulation, Polymorphism, Inheritance</a:t>
            </a:r>
          </a:p>
          <a:p>
            <a:pPr lvl="2"/>
            <a:endParaRPr lang="en-US" altLang="ko-KR" sz="2000" dirty="0"/>
          </a:p>
          <a:p>
            <a:endParaRPr lang="ko-KR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3601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Default Constructor with No Argument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80988" y="1150938"/>
          <a:ext cx="8678861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0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#define MAX 10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name[MAX];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private: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double avg;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record::print(void) { … }</a:t>
                      </a:r>
                    </a:p>
                  </a:txBody>
                  <a:tcPr marL="91447" marR="914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7" marR="914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7" marR="914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12"/>
          <p:cNvGrpSpPr>
            <a:grpSpLocks/>
          </p:cNvGrpSpPr>
          <p:nvPr/>
        </p:nvGrpSpPr>
        <p:grpSpPr bwMode="auto">
          <a:xfrm>
            <a:off x="2916238" y="3276600"/>
            <a:ext cx="4703762" cy="2598738"/>
            <a:chOff x="3699932" y="3242733"/>
            <a:chExt cx="4587346" cy="2014842"/>
          </a:xfrm>
        </p:grpSpPr>
        <p:sp>
          <p:nvSpPr>
            <p:cNvPr id="9241" name="직사각형 13"/>
            <p:cNvSpPr>
              <a:spLocks noChangeArrowheads="1"/>
            </p:cNvSpPr>
            <p:nvPr/>
          </p:nvSpPr>
          <p:spPr bwMode="auto">
            <a:xfrm>
              <a:off x="3699932" y="3242733"/>
              <a:ext cx="3207280" cy="88053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9242" name="TextBox 14"/>
            <p:cNvSpPr txBox="1">
              <a:spLocks noChangeArrowheads="1"/>
            </p:cNvSpPr>
            <p:nvPr/>
          </p:nvSpPr>
          <p:spPr bwMode="auto">
            <a:xfrm>
              <a:off x="6115594" y="4580467"/>
              <a:ext cx="19346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Same initializations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9243" name="직선 화살표 연결선 15"/>
            <p:cNvCxnSpPr>
              <a:cxnSpLocks noChangeShapeType="1"/>
              <a:stCxn id="9242" idx="1"/>
              <a:endCxn id="9241" idx="2"/>
            </p:cNvCxnSpPr>
            <p:nvPr/>
          </p:nvCxnSpPr>
          <p:spPr bwMode="auto">
            <a:xfrm rot="10800000">
              <a:off x="5303572" y="4123268"/>
              <a:ext cx="812022" cy="62647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44" name="TextBox 16"/>
            <p:cNvSpPr txBox="1">
              <a:spLocks noChangeArrowheads="1"/>
            </p:cNvSpPr>
            <p:nvPr/>
          </p:nvSpPr>
          <p:spPr bwMode="auto">
            <a:xfrm>
              <a:off x="6421966" y="4919021"/>
              <a:ext cx="18653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latin typeface="Times New Roman" charset="0"/>
                  <a:ea typeface="굴림" charset="-127"/>
                </a:rPr>
                <a:t>∵implicitly called</a:t>
              </a:r>
            </a:p>
          </p:txBody>
        </p:sp>
      </p:grpSp>
      <p:grpSp>
        <p:nvGrpSpPr>
          <p:cNvPr id="3" name="그룹 23"/>
          <p:cNvGrpSpPr>
            <a:grpSpLocks/>
          </p:cNvGrpSpPr>
          <p:nvPr/>
        </p:nvGrpSpPr>
        <p:grpSpPr bwMode="auto">
          <a:xfrm>
            <a:off x="469900" y="4367213"/>
            <a:ext cx="5770563" cy="1924050"/>
            <a:chOff x="3699932" y="3208865"/>
            <a:chExt cx="5770032" cy="1923400"/>
          </a:xfrm>
        </p:grpSpPr>
        <p:sp>
          <p:nvSpPr>
            <p:cNvPr id="9238" name="직사각형 24"/>
            <p:cNvSpPr>
              <a:spLocks noChangeArrowheads="1"/>
            </p:cNvSpPr>
            <p:nvPr/>
          </p:nvSpPr>
          <p:spPr bwMode="auto">
            <a:xfrm>
              <a:off x="3699932" y="3208865"/>
              <a:ext cx="969431" cy="3479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9239" name="TextBox 25"/>
            <p:cNvSpPr txBox="1">
              <a:spLocks noChangeArrowheads="1"/>
            </p:cNvSpPr>
            <p:nvPr/>
          </p:nvSpPr>
          <p:spPr bwMode="auto">
            <a:xfrm>
              <a:off x="6262684" y="4547490"/>
              <a:ext cx="32072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without supplying an argument</a:t>
              </a:r>
              <a:b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</a:b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  <a:sym typeface="Wingdings" charset="2"/>
                </a:rPr>
                <a:t> Default constructor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9240" name="직선 화살표 연결선 26"/>
            <p:cNvCxnSpPr>
              <a:cxnSpLocks noChangeShapeType="1"/>
              <a:stCxn id="9239" idx="1"/>
              <a:endCxn id="9238" idx="3"/>
            </p:cNvCxnSpPr>
            <p:nvPr/>
          </p:nvCxnSpPr>
          <p:spPr bwMode="auto">
            <a:xfrm rot="10800000">
              <a:off x="4669364" y="3382822"/>
              <a:ext cx="1593321" cy="145705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277813" y="1154113"/>
          <a:ext cx="8678861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0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7" marR="91447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record::record();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hisRecord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record(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herRecord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myRecord.print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hisRecord.print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herRecord.print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47" marR="91447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7" marR="91447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314325" y="990600"/>
          <a:ext cx="7458076" cy="538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0" marR="91430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strcpy(name, "");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course1 = course2 = 100;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avg = 100;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0" marR="91430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0" marR="91430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487363" y="1169988"/>
          <a:ext cx="8834438" cy="3775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7" marR="91447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47" marR="91447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result&gt;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course1 = 100, course2 = 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course1 = 100, course2 = 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course1 = 100, course2 = 100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100</a:t>
                      </a:r>
                    </a:p>
                  </a:txBody>
                  <a:tcPr marL="91447" marR="91447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90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61209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Constructors with Arguments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0" y="1150938"/>
          <a:ext cx="9215438" cy="4828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3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8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7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#include&lt;iostream&gt;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#define MAX 10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class record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char name[MAX];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private: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int course1, course2;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double avg;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public: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record(char*, int);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record(char*, int, int);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  void print(void);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8" marR="91438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8" marR="91438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8" marR="91438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그룹 17"/>
          <p:cNvGrpSpPr>
            <a:grpSpLocks/>
          </p:cNvGrpSpPr>
          <p:nvPr/>
        </p:nvGrpSpPr>
        <p:grpSpPr bwMode="auto">
          <a:xfrm>
            <a:off x="187325" y="4021138"/>
            <a:ext cx="2392363" cy="2836862"/>
            <a:chOff x="3699932" y="3242733"/>
            <a:chExt cx="2392351" cy="1896421"/>
          </a:xfrm>
        </p:grpSpPr>
        <p:sp>
          <p:nvSpPr>
            <p:cNvPr id="10265" name="직사각형 18"/>
            <p:cNvSpPr>
              <a:spLocks noChangeArrowheads="1"/>
            </p:cNvSpPr>
            <p:nvPr/>
          </p:nvSpPr>
          <p:spPr bwMode="auto">
            <a:xfrm>
              <a:off x="3699932" y="3242733"/>
              <a:ext cx="1759477" cy="77893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10266" name="TextBox 19"/>
            <p:cNvSpPr txBox="1">
              <a:spLocks noChangeArrowheads="1"/>
            </p:cNvSpPr>
            <p:nvPr/>
          </p:nvSpPr>
          <p:spPr bwMode="auto">
            <a:xfrm>
              <a:off x="4826534" y="4800600"/>
              <a:ext cx="12657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overloading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0267" name="직선 화살표 연결선 20"/>
            <p:cNvCxnSpPr>
              <a:cxnSpLocks noChangeShapeType="1"/>
              <a:stCxn id="10266" idx="1"/>
              <a:endCxn id="10265" idx="2"/>
            </p:cNvCxnSpPr>
            <p:nvPr/>
          </p:nvCxnSpPr>
          <p:spPr bwMode="auto">
            <a:xfrm rot="10800000">
              <a:off x="4579672" y="4021667"/>
              <a:ext cx="246863" cy="9482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5" name="직선 화살표 연결선 34"/>
          <p:cNvCxnSpPr>
            <a:cxnSpLocks noChangeShapeType="1"/>
          </p:cNvCxnSpPr>
          <p:nvPr/>
        </p:nvCxnSpPr>
        <p:spPr bwMode="auto">
          <a:xfrm rot="10800000">
            <a:off x="3352800" y="1320800"/>
            <a:ext cx="2401888" cy="7794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직선 화살표 연결선 36"/>
          <p:cNvCxnSpPr>
            <a:cxnSpLocks noChangeShapeType="1"/>
          </p:cNvCxnSpPr>
          <p:nvPr/>
        </p:nvCxnSpPr>
        <p:spPr bwMode="auto">
          <a:xfrm flipH="1" flipV="1">
            <a:off x="4991100" y="2743200"/>
            <a:ext cx="647700" cy="76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직선 화살표 연결선 38"/>
          <p:cNvCxnSpPr>
            <a:cxnSpLocks noChangeShapeType="1"/>
          </p:cNvCxnSpPr>
          <p:nvPr/>
        </p:nvCxnSpPr>
        <p:spPr bwMode="auto">
          <a:xfrm flipH="1">
            <a:off x="4783138" y="2362200"/>
            <a:ext cx="855662" cy="1879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그룹 52"/>
          <p:cNvGrpSpPr>
            <a:grpSpLocks/>
          </p:cNvGrpSpPr>
          <p:nvPr/>
        </p:nvGrpSpPr>
        <p:grpSpPr bwMode="auto">
          <a:xfrm>
            <a:off x="5754688" y="2608263"/>
            <a:ext cx="3502025" cy="2851150"/>
            <a:chOff x="5754688" y="2430042"/>
            <a:chExt cx="3389312" cy="2851332"/>
          </a:xfrm>
        </p:grpSpPr>
        <p:sp>
          <p:nvSpPr>
            <p:cNvPr id="10261" name="직사각형 31"/>
            <p:cNvSpPr>
              <a:spLocks noChangeArrowheads="1"/>
            </p:cNvSpPr>
            <p:nvPr/>
          </p:nvSpPr>
          <p:spPr bwMode="auto">
            <a:xfrm>
              <a:off x="6290194" y="2430042"/>
              <a:ext cx="1617669" cy="32162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ko-KR" altLang="en-US"/>
            </a:p>
          </p:txBody>
        </p:sp>
        <p:sp>
          <p:nvSpPr>
            <p:cNvPr id="10262" name="TextBox 32"/>
            <p:cNvSpPr txBox="1">
              <a:spLocks noChangeArrowheads="1"/>
            </p:cNvSpPr>
            <p:nvPr/>
          </p:nvSpPr>
          <p:spPr bwMode="auto">
            <a:xfrm>
              <a:off x="5754688" y="4419600"/>
              <a:ext cx="20462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r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shorthand notation</a:t>
              </a:r>
              <a:endParaRPr kumimoji="1" lang="ko-KR" altLang="en-US" sz="16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0263" name="직선 화살표 연결선 33"/>
            <p:cNvCxnSpPr>
              <a:cxnSpLocks noChangeShapeType="1"/>
              <a:stCxn id="10262" idx="3"/>
            </p:cNvCxnSpPr>
            <p:nvPr/>
          </p:nvCxnSpPr>
          <p:spPr bwMode="auto">
            <a:xfrm flipV="1">
              <a:off x="7800977" y="2751665"/>
              <a:ext cx="106886" cy="183721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4" name="TextBox 51"/>
            <p:cNvSpPr txBox="1">
              <a:spLocks noChangeArrowheads="1"/>
            </p:cNvSpPr>
            <p:nvPr/>
          </p:nvSpPr>
          <p:spPr bwMode="auto">
            <a:xfrm>
              <a:off x="6137013" y="4758154"/>
              <a:ext cx="30069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latin typeface="Times New Roman" charset="0"/>
                  <a:ea typeface="굴림" charset="-127"/>
                </a:rPr>
                <a:t>same as </a:t>
              </a:r>
              <a:br>
                <a:rPr kumimoji="1" lang="en-US" altLang="ko-KR" sz="1400">
                  <a:latin typeface="Times New Roman" charset="0"/>
                  <a:ea typeface="굴림" charset="-127"/>
                </a:rPr>
              </a:br>
              <a:r>
                <a:rPr kumimoji="1" lang="en-US" altLang="ko-KR" sz="1400">
                  <a:latin typeface="Times New Roman" charset="0"/>
                  <a:ea typeface="굴림" charset="-127"/>
                </a:rPr>
                <a:t>record hisRecord = record(“LEE”, 70);</a:t>
              </a:r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4288" y="1182688"/>
          <a:ext cx="9129712" cy="4828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9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7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8" marR="91438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strcpy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(name, "");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course1 = course2 = 100;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100;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record::record(char *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str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, int score)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strcpy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(name,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str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course1 = course2 = score;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score;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record::record(char *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str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, int score1, int score2)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strcpy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(name,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str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course1 = score1; course2 = score2;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avg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((double) (course1 + course2)) / 2.0;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8" marR="91438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8" marR="91438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-7938" y="1143000"/>
          <a:ext cx="9075738" cy="4427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4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8" marR="91438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8" marR="91438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void record::print(void) { … }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 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yourRecord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= record("KIM", 80, 100);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record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hisRecord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("LEE", 70);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myRecord.print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yourRecord.print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hisRecord.print</a:t>
                      </a: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 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38" marR="91438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91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4916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Destructors</a:t>
            </a:r>
            <a:endParaRPr lang="ko-KR" altLang="en-US" sz="4000" dirty="0"/>
          </a:p>
        </p:txBody>
      </p:sp>
      <p:sp>
        <p:nvSpPr>
          <p:cNvPr id="38915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/>
              <a:t>A special, user-defined class member function defined in class</a:t>
            </a:r>
          </a:p>
          <a:p>
            <a:r>
              <a:rPr lang="en-US" altLang="ko-KR" sz="1800"/>
              <a:t>The function is invoked whenever an object of its class goes out of scope or operator </a:t>
            </a:r>
            <a:r>
              <a:rPr lang="en-US" altLang="ko-KR" sz="1800" i="1"/>
              <a:t>delete</a:t>
            </a:r>
            <a:r>
              <a:rPr lang="en-US" altLang="ko-KR" sz="1800"/>
              <a:t> is applied to a class pointer</a:t>
            </a:r>
          </a:p>
        </p:txBody>
      </p:sp>
      <p:sp>
        <p:nvSpPr>
          <p:cNvPr id="38916" name="직사각형 4"/>
          <p:cNvSpPr>
            <a:spLocks noChangeArrowheads="1"/>
          </p:cNvSpPr>
          <p:nvPr/>
        </p:nvSpPr>
        <p:spPr bwMode="auto">
          <a:xfrm>
            <a:off x="871538" y="2405063"/>
            <a:ext cx="2727325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class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record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public: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char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name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[MAX];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private: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course1, course2;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double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avg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public: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record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( ) { ... }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~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record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( ) { 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  ... 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}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void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print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void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};</a:t>
            </a:r>
          </a:p>
        </p:txBody>
      </p:sp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1039813" y="4794250"/>
            <a:ext cx="4022725" cy="884238"/>
            <a:chOff x="673767" y="1614389"/>
            <a:chExt cx="4021669" cy="883826"/>
          </a:xfrm>
        </p:grpSpPr>
        <p:sp>
          <p:nvSpPr>
            <p:cNvPr id="11287" name="직사각형 6"/>
            <p:cNvSpPr>
              <a:spLocks noChangeArrowheads="1"/>
            </p:cNvSpPr>
            <p:nvPr/>
          </p:nvSpPr>
          <p:spPr bwMode="auto">
            <a:xfrm>
              <a:off x="673767" y="1614389"/>
              <a:ext cx="2091269" cy="88382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1288" name="TextBox 7"/>
            <p:cNvSpPr txBox="1">
              <a:spLocks noChangeArrowheads="1"/>
            </p:cNvSpPr>
            <p:nvPr/>
          </p:nvSpPr>
          <p:spPr bwMode="auto">
            <a:xfrm>
              <a:off x="3314145" y="1887026"/>
              <a:ext cx="13812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dirty="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Destructor</a:t>
              </a:r>
              <a:endParaRPr kumimoji="1" lang="ko-KR" altLang="en-US" sz="1600" dirty="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1289" name="직선 화살표 연결선 8"/>
            <p:cNvCxnSpPr>
              <a:cxnSpLocks noChangeShapeType="1"/>
              <a:stCxn id="11288" idx="1"/>
              <a:endCxn id="11287" idx="3"/>
            </p:cNvCxnSpPr>
            <p:nvPr/>
          </p:nvCxnSpPr>
          <p:spPr bwMode="auto">
            <a:xfrm rot="10800000">
              <a:off x="2765037" y="2056303"/>
              <a:ext cx="549109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12"/>
          <p:cNvGrpSpPr>
            <a:grpSpLocks/>
          </p:cNvGrpSpPr>
          <p:nvPr/>
        </p:nvGrpSpPr>
        <p:grpSpPr bwMode="auto">
          <a:xfrm>
            <a:off x="1008063" y="4173538"/>
            <a:ext cx="4746625" cy="339725"/>
            <a:chOff x="673767" y="1294362"/>
            <a:chExt cx="4747160" cy="338554"/>
          </a:xfrm>
        </p:grpSpPr>
        <p:sp>
          <p:nvSpPr>
            <p:cNvPr id="11284" name="직사각형 13"/>
            <p:cNvSpPr>
              <a:spLocks noChangeArrowheads="1"/>
            </p:cNvSpPr>
            <p:nvPr/>
          </p:nvSpPr>
          <p:spPr bwMode="auto">
            <a:xfrm>
              <a:off x="673767" y="1314204"/>
              <a:ext cx="685805" cy="298863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1285" name="TextBox 14"/>
            <p:cNvSpPr txBox="1">
              <a:spLocks noChangeArrowheads="1"/>
            </p:cNvSpPr>
            <p:nvPr/>
          </p:nvSpPr>
          <p:spPr bwMode="auto">
            <a:xfrm>
              <a:off x="3717902" y="1294362"/>
              <a:ext cx="17030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7030A0"/>
                  </a:solidFill>
                  <a:latin typeface="Times New Roman" charset="0"/>
                  <a:ea typeface="굴림" charset="-127"/>
                </a:rPr>
                <a:t>always in “public”</a:t>
              </a:r>
              <a:endParaRPr kumimoji="1" lang="ko-KR" altLang="en-US" sz="1600">
                <a:solidFill>
                  <a:srgbClr val="7030A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1286" name="직선 화살표 연결선 15"/>
            <p:cNvCxnSpPr>
              <a:cxnSpLocks noChangeShapeType="1"/>
              <a:stCxn id="11285" idx="1"/>
              <a:endCxn id="11284" idx="3"/>
            </p:cNvCxnSpPr>
            <p:nvPr/>
          </p:nvCxnSpPr>
          <p:spPr bwMode="auto">
            <a:xfrm rot="10800000">
              <a:off x="1359572" y="1463637"/>
              <a:ext cx="2358330" cy="3"/>
            </a:xfrm>
            <a:prstGeom prst="straightConnector1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그룹 19"/>
          <p:cNvGrpSpPr>
            <a:grpSpLocks/>
          </p:cNvGrpSpPr>
          <p:nvPr/>
        </p:nvGrpSpPr>
        <p:grpSpPr bwMode="auto">
          <a:xfrm>
            <a:off x="1039813" y="4778375"/>
            <a:ext cx="7934325" cy="338138"/>
            <a:chOff x="673767" y="1294360"/>
            <a:chExt cx="7933264" cy="338554"/>
          </a:xfrm>
        </p:grpSpPr>
        <p:sp>
          <p:nvSpPr>
            <p:cNvPr id="11281" name="직사각형 20"/>
            <p:cNvSpPr>
              <a:spLocks noChangeArrowheads="1"/>
            </p:cNvSpPr>
            <p:nvPr/>
          </p:nvSpPr>
          <p:spPr bwMode="auto">
            <a:xfrm>
              <a:off x="673767" y="1314204"/>
              <a:ext cx="45719" cy="298863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1282" name="TextBox 21"/>
            <p:cNvSpPr txBox="1">
              <a:spLocks noChangeArrowheads="1"/>
            </p:cNvSpPr>
            <p:nvPr/>
          </p:nvSpPr>
          <p:spPr bwMode="auto">
            <a:xfrm>
              <a:off x="3645172" y="1294360"/>
              <a:ext cx="49618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0070C0"/>
                  </a:solidFill>
                  <a:latin typeface="Times New Roman" charset="0"/>
                  <a:ea typeface="굴림" charset="-127"/>
                </a:rPr>
                <a:t>must not specify a return type</a:t>
              </a:r>
              <a:endParaRPr kumimoji="1" lang="ko-KR" altLang="en-US" sz="1600">
                <a:solidFill>
                  <a:srgbClr val="0070C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1283" name="직선 화살표 연결선 22"/>
            <p:cNvCxnSpPr>
              <a:cxnSpLocks noChangeShapeType="1"/>
            </p:cNvCxnSpPr>
            <p:nvPr/>
          </p:nvCxnSpPr>
          <p:spPr bwMode="auto">
            <a:xfrm rot="10800000">
              <a:off x="719486" y="1508958"/>
              <a:ext cx="2925686" cy="1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그룹 30"/>
          <p:cNvGrpSpPr>
            <a:grpSpLocks/>
          </p:cNvGrpSpPr>
          <p:nvPr/>
        </p:nvGrpSpPr>
        <p:grpSpPr bwMode="auto">
          <a:xfrm>
            <a:off x="1120775" y="4808538"/>
            <a:ext cx="4078288" cy="1371600"/>
            <a:chOff x="101663" y="2805931"/>
            <a:chExt cx="4077800" cy="1371977"/>
          </a:xfrm>
        </p:grpSpPr>
        <p:sp>
          <p:nvSpPr>
            <p:cNvPr id="11278" name="직사각형 31"/>
            <p:cNvSpPr>
              <a:spLocks noChangeArrowheads="1"/>
            </p:cNvSpPr>
            <p:nvPr/>
          </p:nvSpPr>
          <p:spPr bwMode="auto">
            <a:xfrm>
              <a:off x="101663" y="2805931"/>
              <a:ext cx="716283" cy="29330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1279" name="TextBox 32"/>
            <p:cNvSpPr txBox="1">
              <a:spLocks noChangeArrowheads="1"/>
            </p:cNvSpPr>
            <p:nvPr/>
          </p:nvSpPr>
          <p:spPr bwMode="auto">
            <a:xfrm>
              <a:off x="2147213" y="3654688"/>
              <a:ext cx="20322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40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the tag name of the class prefixed with a tilde (“~”)</a:t>
              </a:r>
              <a:endParaRPr kumimoji="1" lang="ko-KR" altLang="en-US" sz="140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1280" name="직선 화살표 연결선 33"/>
            <p:cNvCxnSpPr>
              <a:cxnSpLocks noChangeShapeType="1"/>
              <a:stCxn id="11279" idx="1"/>
            </p:cNvCxnSpPr>
            <p:nvPr/>
          </p:nvCxnSpPr>
          <p:spPr bwMode="auto">
            <a:xfrm rot="10800000">
              <a:off x="817947" y="3104790"/>
              <a:ext cx="1329266" cy="81150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921" name="직사각형 23"/>
          <p:cNvSpPr>
            <a:spLocks noChangeArrowheads="1"/>
          </p:cNvSpPr>
          <p:nvPr/>
        </p:nvSpPr>
        <p:spPr bwMode="auto">
          <a:xfrm>
            <a:off x="4043363" y="2405063"/>
            <a:ext cx="22129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main( )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record </a:t>
            </a:r>
            <a:r>
              <a:rPr kumimoji="1" lang="en-US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myRecord</a:t>
            </a: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…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return 0;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</a:t>
            </a:r>
          </a:p>
        </p:txBody>
      </p:sp>
      <p:grpSp>
        <p:nvGrpSpPr>
          <p:cNvPr id="6" name="그룹 30"/>
          <p:cNvGrpSpPr>
            <a:grpSpLocks/>
          </p:cNvGrpSpPr>
          <p:nvPr/>
        </p:nvGrpSpPr>
        <p:grpSpPr bwMode="auto">
          <a:xfrm>
            <a:off x="5016500" y="3303588"/>
            <a:ext cx="4006850" cy="338137"/>
            <a:chOff x="5016686" y="3303004"/>
            <a:chExt cx="4007002" cy="338554"/>
          </a:xfrm>
        </p:grpSpPr>
        <p:sp>
          <p:nvSpPr>
            <p:cNvPr id="11276" name="TextBox 24"/>
            <p:cNvSpPr txBox="1">
              <a:spLocks noChangeArrowheads="1"/>
            </p:cNvSpPr>
            <p:nvPr/>
          </p:nvSpPr>
          <p:spPr bwMode="auto">
            <a:xfrm>
              <a:off x="5414214" y="3303004"/>
              <a:ext cx="36094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 dirty="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record::~record( ) invoked for </a:t>
              </a:r>
              <a:r>
                <a:rPr kumimoji="1" lang="en-US" altLang="ko-KR" sz="1600" dirty="0" err="1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myRecord</a:t>
              </a:r>
              <a:endParaRPr kumimoji="1" lang="ko-KR" altLang="en-US" sz="1600" dirty="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1277" name="직선 화살표 연결선 25"/>
            <p:cNvCxnSpPr>
              <a:cxnSpLocks noChangeShapeType="1"/>
              <a:stCxn id="11276" idx="1"/>
            </p:cNvCxnSpPr>
            <p:nvPr/>
          </p:nvCxnSpPr>
          <p:spPr bwMode="auto">
            <a:xfrm rot="10800000" flipV="1">
              <a:off x="5016686" y="3472280"/>
              <a:ext cx="397528" cy="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92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4710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2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3275" y="3013501"/>
            <a:ext cx="7117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Initialization, static, “this”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93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92604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직사각형 6"/>
          <p:cNvSpPr>
            <a:spLocks noChangeArrowheads="1"/>
          </p:cNvSpPr>
          <p:nvPr/>
        </p:nvSpPr>
        <p:spPr bwMode="auto">
          <a:xfrm>
            <a:off x="5918200" y="3154363"/>
            <a:ext cx="3090863" cy="1323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1229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Initialization Style: </a:t>
            </a:r>
            <a:r>
              <a:rPr lang="en-US" altLang="ko-KR" dirty="0" err="1"/>
              <a:t>Vars</a:t>
            </a:r>
            <a:r>
              <a:rPr lang="en-US" altLang="ko-KR" dirty="0"/>
              <a:t> vs. Class Objects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09600" y="1485900"/>
          <a:ext cx="5621338" cy="466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 </a:t>
                      </a:r>
                    </a:p>
                  </a:txBody>
                  <a:tcPr marL="91428" marR="91428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C++</a:t>
                      </a:r>
                    </a:p>
                  </a:txBody>
                  <a:tcPr marL="91428" marR="91428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#include&lt;</a:t>
                      </a:r>
                      <a:r>
                        <a:rPr lang="en-US" altLang="ko-KR" sz="18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stdio.h</a:t>
                      </a: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lang="en-US" altLang="ko-KR" sz="1800" b="0" dirty="0">
                        <a:solidFill>
                          <a:srgbClr val="002060"/>
                        </a:solidFill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lang="en-US" altLang="ko-KR" sz="1800" b="0" dirty="0">
                        <a:solidFill>
                          <a:srgbClr val="002060"/>
                        </a:solidFill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  int </a:t>
                      </a:r>
                      <a:r>
                        <a:rPr lang="en-US" altLang="ko-KR" sz="1800" b="0" dirty="0" err="1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i</a:t>
                      </a:r>
                      <a:r>
                        <a:rPr lang="en-US" altLang="ko-KR" sz="1800" b="0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 = 10;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  char </a:t>
                      </a:r>
                      <a:r>
                        <a:rPr lang="en-US" altLang="ko-KR" sz="1800" b="0" dirty="0" err="1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ch</a:t>
                      </a:r>
                      <a:r>
                        <a:rPr lang="en-US" altLang="ko-KR" sz="1800" b="0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 = 'a';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  printf(“%d”, </a:t>
                      </a:r>
                      <a:r>
                        <a:rPr lang="en-US" altLang="ko-KR" sz="18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i</a:t>
                      </a: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  printf(“%c”, </a:t>
                      </a:r>
                      <a:r>
                        <a:rPr lang="en-US" altLang="ko-KR" sz="1800" b="0" dirty="0" err="1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ch</a:t>
                      </a: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28" marR="91428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#include&lt;</a:t>
                      </a:r>
                      <a:r>
                        <a:rPr kumimoji="1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iostream</a:t>
                      </a: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using namespace std;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int main() {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int </a:t>
                      </a:r>
                      <a:r>
                        <a:rPr kumimoji="1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</a:t>
                      </a: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(10);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char </a:t>
                      </a:r>
                      <a:r>
                        <a:rPr kumimoji="1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ch</a:t>
                      </a: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('a');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</a:t>
                      </a:r>
                      <a:r>
                        <a:rPr kumimoji="1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i</a:t>
                      </a: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</a:t>
                      </a:r>
                      <a:r>
                        <a:rPr kumimoji="1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cout</a:t>
                      </a: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&lt;&lt; </a:t>
                      </a:r>
                      <a:r>
                        <a:rPr kumimoji="1" lang="en-US" altLang="ko-KR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ch</a:t>
                      </a: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  return 0;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91428" marR="91428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result&gt;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rgbClr val="002060"/>
                          </a:solidFill>
                          <a:cs typeface="Times New Roman" pitchFamily="18" charset="0"/>
                        </a:rPr>
                        <a:t>10a</a:t>
                      </a:r>
                    </a:p>
                  </a:txBody>
                  <a:tcPr marL="91428" marR="91428" marT="45727" marB="4572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5207000" y="3154363"/>
            <a:ext cx="3802063" cy="1323975"/>
            <a:chOff x="6604022" y="2583977"/>
            <a:chExt cx="3803151" cy="1325099"/>
          </a:xfrm>
          <a:solidFill>
            <a:srgbClr val="FFFF00"/>
          </a:solidFill>
        </p:grpSpPr>
        <p:sp>
          <p:nvSpPr>
            <p:cNvPr id="17419" name="TextBox 7"/>
            <p:cNvSpPr txBox="1">
              <a:spLocks noChangeArrowheads="1"/>
            </p:cNvSpPr>
            <p:nvPr/>
          </p:nvSpPr>
          <p:spPr bwMode="auto">
            <a:xfrm>
              <a:off x="7315201" y="2583977"/>
              <a:ext cx="3091972" cy="13250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anose="05000000000000000000" pitchFamily="2" charset="2"/>
                <a:buChar char="u"/>
                <a:defRPr kumimoji="1"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anose="05000000000000000000" pitchFamily="2" charset="2"/>
                <a:buChar char="v"/>
                <a:defRPr kumimoji="1"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16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anose="05000000000000000000" pitchFamily="2" charset="2"/>
                <a:buChar char="Ø"/>
                <a:defRPr kumimoji="1" sz="16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kumimoji="1" sz="16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kumimoji="1" sz="16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kumimoji="1" sz="16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kumimoji="1" sz="16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ko-KR" sz="1600" dirty="0" err="1">
                  <a:latin typeface="Times New Roman" panose="02020603050405020304" pitchFamily="18" charset="0"/>
                  <a:ea typeface="굴림" panose="020B0600000101010101" pitchFamily="50" charset="-127"/>
                </a:rPr>
                <a:t>int</a:t>
              </a:r>
              <a:r>
                <a:rPr lang="en-US" altLang="ko-KR" sz="1600" dirty="0">
                  <a:latin typeface="Times New Roman" panose="02020603050405020304" pitchFamily="18" charset="0"/>
                  <a:ea typeface="굴림" panose="020B0600000101010101" pitchFamily="50" charset="-127"/>
                </a:rPr>
                <a:t> is a class and </a:t>
              </a:r>
              <a:r>
                <a:rPr lang="en-US" altLang="ko-KR" sz="1600" dirty="0" err="1">
                  <a:latin typeface="Times New Roman" panose="02020603050405020304" pitchFamily="18" charset="0"/>
                  <a:ea typeface="굴림" panose="020B0600000101010101" pitchFamily="50" charset="-127"/>
                </a:rPr>
                <a:t>i</a:t>
              </a:r>
              <a:r>
                <a:rPr lang="en-US" altLang="ko-KR" sz="1600" dirty="0">
                  <a:latin typeface="Times New Roman" panose="02020603050405020304" pitchFamily="18" charset="0"/>
                  <a:ea typeface="굴림" panose="020B0600000101010101" pitchFamily="50" charset="-127"/>
                </a:rPr>
                <a:t> is an object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ko-KR" sz="1600" dirty="0">
                  <a:latin typeface="Times New Roman" panose="02020603050405020304" pitchFamily="18" charset="0"/>
                  <a:ea typeface="굴림" panose="020B0600000101010101" pitchFamily="50" charset="-127"/>
                </a:rPr>
                <a:t>char is a class and  </a:t>
              </a:r>
              <a:r>
                <a:rPr lang="en-US" altLang="ko-KR" sz="1600" dirty="0" err="1">
                  <a:latin typeface="Times New Roman" panose="02020603050405020304" pitchFamily="18" charset="0"/>
                  <a:ea typeface="굴림" panose="020B0600000101010101" pitchFamily="50" charset="-127"/>
                </a:rPr>
                <a:t>ch</a:t>
              </a:r>
              <a:r>
                <a:rPr lang="en-US" altLang="ko-KR" sz="1600" dirty="0">
                  <a:latin typeface="Times New Roman" panose="02020603050405020304" pitchFamily="18" charset="0"/>
                  <a:ea typeface="굴림" panose="020B0600000101010101" pitchFamily="50" charset="-127"/>
                </a:rPr>
                <a:t> is an object.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ko-KR" sz="1600" dirty="0">
                  <a:latin typeface="Times New Roman" panose="02020603050405020304" pitchFamily="18" charset="0"/>
                  <a:ea typeface="굴림" panose="020B0600000101010101" pitchFamily="50" charset="-127"/>
                </a:rPr>
                <a:t>Initialization at construction of objects</a:t>
              </a:r>
              <a:endParaRPr lang="ko-KR" altLang="en-US" sz="1600" dirty="0">
                <a:latin typeface="Times New Roman" panose="02020603050405020304" pitchFamily="18" charset="0"/>
                <a:ea typeface="굴림" panose="020B0600000101010101" pitchFamily="50" charset="-127"/>
              </a:endParaRPr>
            </a:p>
          </p:txBody>
        </p:sp>
        <p:cxnSp>
          <p:nvCxnSpPr>
            <p:cNvPr id="17420" name="직선 화살표 연결선 8"/>
            <p:cNvCxnSpPr>
              <a:cxnSpLocks noChangeShapeType="1"/>
            </p:cNvCxnSpPr>
            <p:nvPr/>
          </p:nvCxnSpPr>
          <p:spPr bwMode="auto">
            <a:xfrm flipH="1" flipV="1">
              <a:off x="6604022" y="2754855"/>
              <a:ext cx="711315" cy="180398"/>
            </a:xfrm>
            <a:prstGeom prst="straightConnector1">
              <a:avLst/>
            </a:prstGeom>
            <a:grp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94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921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Initialization of Class Objects as Members 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그룹 6"/>
          <p:cNvGrpSpPr>
            <a:grpSpLocks/>
          </p:cNvGrpSpPr>
          <p:nvPr/>
        </p:nvGrpSpPr>
        <p:grpSpPr bwMode="auto">
          <a:xfrm>
            <a:off x="685800" y="1295400"/>
            <a:ext cx="5976938" cy="5065713"/>
            <a:chOff x="872067" y="1295400"/>
            <a:chExt cx="5977466" cy="5066107"/>
          </a:xfrm>
        </p:grpSpPr>
        <p:sp>
          <p:nvSpPr>
            <p:cNvPr id="13332" name="직사각형 4"/>
            <p:cNvSpPr>
              <a:spLocks noChangeArrowheads="1"/>
            </p:cNvSpPr>
            <p:nvPr/>
          </p:nvSpPr>
          <p:spPr bwMode="auto">
            <a:xfrm>
              <a:off x="872067" y="1295400"/>
              <a:ext cx="2726266" cy="5066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#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include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&lt;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iostream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&gt;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using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namespace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std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#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define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MAX 10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class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record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{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public: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id;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score;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record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i = 0,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s = 100);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print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);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record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::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record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i,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s)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600" dirty="0">
                  <a:solidFill>
                    <a:srgbClr val="C00000"/>
                  </a:solidFill>
                  <a:latin typeface="Times New Roman" charset="0"/>
                  <a:ea typeface="굴림" charset="-127"/>
                  <a:cs typeface="Times New Roman" charset="0"/>
                </a:rPr>
                <a:t> : id(i), score(s)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{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</a:t>
              </a:r>
            </a:p>
          </p:txBody>
        </p:sp>
        <p:sp>
          <p:nvSpPr>
            <p:cNvPr id="13333" name="직사각형 5"/>
            <p:cNvSpPr>
              <a:spLocks noChangeArrowheads="1"/>
            </p:cNvSpPr>
            <p:nvPr/>
          </p:nvSpPr>
          <p:spPr bwMode="auto">
            <a:xfrm>
              <a:off x="3598333" y="1295400"/>
              <a:ext cx="3251200" cy="152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record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::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print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(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void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) {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cout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&lt;&lt; id;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cout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 &lt;&lt; " : " &lt;&lt; score &lt;&lt; </a:t>
              </a:r>
              <a:r>
                <a:rPr kumimoji="1" lang="nn-NO" altLang="ko-KR" sz="1600" dirty="0" err="1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endl</a:t>
              </a: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;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r>
                <a:rPr kumimoji="1" lang="nn-NO" altLang="ko-KR" sz="1600" dirty="0">
                  <a:solidFill>
                    <a:srgbClr val="002060"/>
                  </a:solidFill>
                  <a:latin typeface="Times New Roman" charset="0"/>
                  <a:ea typeface="굴림" charset="-127"/>
                  <a:cs typeface="Times New Roman" charset="0"/>
                </a:rPr>
                <a:t>}</a:t>
              </a:r>
            </a:p>
            <a:p>
              <a:pPr algn="l" eaLnBrk="1" latinLnBrk="0" hangingPunct="1">
                <a:buClr>
                  <a:srgbClr val="F8F8F8"/>
                </a:buClr>
                <a:buSzPct val="75000"/>
                <a:buFontTx/>
                <a:buNone/>
              </a:pPr>
              <a:endPara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endParaRPr>
            </a:p>
          </p:txBody>
        </p:sp>
      </p:grpSp>
      <p:grpSp>
        <p:nvGrpSpPr>
          <p:cNvPr id="3" name="그룹 7"/>
          <p:cNvGrpSpPr>
            <a:grpSpLocks/>
          </p:cNvGrpSpPr>
          <p:nvPr/>
        </p:nvGrpSpPr>
        <p:grpSpPr bwMode="auto">
          <a:xfrm>
            <a:off x="812800" y="4340225"/>
            <a:ext cx="5021263" cy="1323975"/>
            <a:chOff x="673768" y="778892"/>
            <a:chExt cx="5022326" cy="1325832"/>
          </a:xfrm>
        </p:grpSpPr>
        <p:sp>
          <p:nvSpPr>
            <p:cNvPr id="13329" name="직사각형 8"/>
            <p:cNvSpPr>
              <a:spLocks noChangeArrowheads="1"/>
            </p:cNvSpPr>
            <p:nvPr/>
          </p:nvSpPr>
          <p:spPr bwMode="auto">
            <a:xfrm>
              <a:off x="673768" y="1560911"/>
              <a:ext cx="1380070" cy="33026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eaLnBrk="1" latinLnBrk="0" hangingPunct="1">
                <a:spcBef>
                  <a:spcPct val="50000"/>
                </a:spcBef>
                <a:buFontTx/>
                <a:buNone/>
              </a:pPr>
              <a:endParaRPr kumimoji="1" lang="ko-KR" altLang="en-US" sz="1600">
                <a:latin typeface="Times New Roman" charset="0"/>
                <a:ea typeface="굴림" charset="-127"/>
              </a:endParaRPr>
            </a:p>
          </p:txBody>
        </p:sp>
        <p:sp>
          <p:nvSpPr>
            <p:cNvPr id="13330" name="TextBox 9"/>
            <p:cNvSpPr txBox="1">
              <a:spLocks noChangeArrowheads="1"/>
            </p:cNvSpPr>
            <p:nvPr/>
          </p:nvSpPr>
          <p:spPr bwMode="auto">
            <a:xfrm>
              <a:off x="2832768" y="778892"/>
              <a:ext cx="2863326" cy="132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 dirty="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Members, id</a:t>
              </a:r>
              <a:r>
                <a:rPr kumimoji="1" lang="ko-KR" altLang="en-US" sz="1600" dirty="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 </a:t>
              </a:r>
              <a:r>
                <a:rPr kumimoji="1" lang="en-US" altLang="ko-KR" sz="1600" dirty="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and score, are objects of class </a:t>
              </a:r>
              <a:r>
                <a:rPr kumimoji="1" lang="en-US" altLang="ko-KR" sz="1600" dirty="0" err="1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int</a:t>
              </a:r>
              <a:r>
                <a:rPr kumimoji="1" lang="en-US" altLang="ko-KR" sz="1600" dirty="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 </a:t>
              </a:r>
            </a:p>
            <a:p>
              <a:pPr algn="l"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 dirty="0">
                  <a:solidFill>
                    <a:srgbClr val="FF0000"/>
                  </a:solidFill>
                  <a:latin typeface="Times New Roman" charset="0"/>
                  <a:ea typeface="굴림" charset="-127"/>
                  <a:sym typeface="Wingdings" charset="2"/>
                </a:rPr>
                <a:t> </a:t>
              </a:r>
              <a:r>
                <a:rPr kumimoji="1" lang="en-US" altLang="ko-KR" sz="1600" dirty="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Initialization by calling constructor for class </a:t>
              </a:r>
              <a:r>
                <a:rPr kumimoji="1" lang="en-US" altLang="ko-KR" sz="1600" dirty="0" err="1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int</a:t>
              </a:r>
              <a:r>
                <a:rPr kumimoji="1" lang="en-US" altLang="ko-KR" sz="1600" dirty="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 </a:t>
              </a:r>
            </a:p>
            <a:p>
              <a:pPr algn="l" eaLnBrk="1" latinLnBrk="0" hangingPunct="1">
                <a:spcBef>
                  <a:spcPct val="0"/>
                </a:spcBef>
                <a:buFontTx/>
                <a:buNone/>
              </a:pPr>
              <a:r>
                <a:rPr kumimoji="1" lang="en-US" altLang="ko-KR" sz="1600" dirty="0">
                  <a:solidFill>
                    <a:srgbClr val="FF0000"/>
                  </a:solidFill>
                  <a:latin typeface="Times New Roman" charset="0"/>
                  <a:ea typeface="굴림" charset="-127"/>
                </a:rPr>
                <a:t>and create objects id and score</a:t>
              </a:r>
              <a:endParaRPr kumimoji="1" lang="ko-KR" altLang="en-US" sz="1600" dirty="0">
                <a:solidFill>
                  <a:srgbClr val="FF000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3331" name="직선 화살표 연결선 10"/>
            <p:cNvCxnSpPr>
              <a:cxnSpLocks noChangeShapeType="1"/>
              <a:stCxn id="13330" idx="1"/>
              <a:endCxn id="13329" idx="3"/>
            </p:cNvCxnSpPr>
            <p:nvPr/>
          </p:nvCxnSpPr>
          <p:spPr bwMode="auto">
            <a:xfrm flipH="1">
              <a:off x="2053838" y="1441809"/>
              <a:ext cx="778930" cy="28423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그룹 23"/>
          <p:cNvGrpSpPr>
            <a:grpSpLocks/>
          </p:cNvGrpSpPr>
          <p:nvPr/>
        </p:nvGrpSpPr>
        <p:grpSpPr bwMode="auto">
          <a:xfrm>
            <a:off x="947738" y="5749925"/>
            <a:ext cx="4433887" cy="339725"/>
            <a:chOff x="656838" y="1750755"/>
            <a:chExt cx="4434136" cy="338554"/>
          </a:xfrm>
        </p:grpSpPr>
        <p:sp>
          <p:nvSpPr>
            <p:cNvPr id="13327" name="TextBox 25"/>
            <p:cNvSpPr txBox="1">
              <a:spLocks noChangeArrowheads="1"/>
            </p:cNvSpPr>
            <p:nvPr/>
          </p:nvSpPr>
          <p:spPr bwMode="auto">
            <a:xfrm>
              <a:off x="2680370" y="1750755"/>
              <a:ext cx="24106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charset="0"/>
                </a:defRPr>
              </a:lvl1pPr>
              <a:lvl2pPr marL="742950" indent="-285750" latinLnBrk="1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charset="0"/>
                </a:defRPr>
              </a:lvl2pPr>
              <a:lvl3pPr marL="1143000" indent="-228600" latinLnBrk="1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charset="0"/>
                </a:defRPr>
              </a:lvl9pPr>
            </a:lstStyle>
            <a:p>
              <a:pPr algn="l" eaLnBrk="1" latinLnBrk="0" hangingPunct="1">
                <a:spcBef>
                  <a:spcPct val="50000"/>
                </a:spcBef>
                <a:buFontTx/>
                <a:buNone/>
              </a:pPr>
              <a:r>
                <a:rPr kumimoji="1" lang="en-US" altLang="ko-KR" sz="1600">
                  <a:solidFill>
                    <a:srgbClr val="7030A0"/>
                  </a:solidFill>
                  <a:latin typeface="Times New Roman" charset="0"/>
                  <a:ea typeface="굴림" charset="-127"/>
                </a:rPr>
                <a:t>Assignments</a:t>
              </a:r>
              <a:endParaRPr kumimoji="1" lang="ko-KR" altLang="en-US" sz="1600">
                <a:solidFill>
                  <a:srgbClr val="7030A0"/>
                </a:solidFill>
                <a:latin typeface="Times New Roman" charset="0"/>
                <a:ea typeface="굴림" charset="-127"/>
              </a:endParaRPr>
            </a:p>
          </p:txBody>
        </p:sp>
        <p:cxnSp>
          <p:nvCxnSpPr>
            <p:cNvPr id="13328" name="직선 화살표 연결선 26"/>
            <p:cNvCxnSpPr>
              <a:cxnSpLocks noChangeShapeType="1"/>
              <a:stCxn id="13327" idx="1"/>
            </p:cNvCxnSpPr>
            <p:nvPr/>
          </p:nvCxnSpPr>
          <p:spPr bwMode="auto">
            <a:xfrm rot="10800000">
              <a:off x="656838" y="1920032"/>
              <a:ext cx="2023532" cy="1588"/>
            </a:xfrm>
            <a:prstGeom prst="straightConnector1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990" name="TextBox 28"/>
          <p:cNvSpPr txBox="1">
            <a:spLocks noChangeArrowheads="1"/>
          </p:cNvSpPr>
          <p:nvPr/>
        </p:nvSpPr>
        <p:spPr bwMode="auto">
          <a:xfrm>
            <a:off x="6424613" y="1146175"/>
            <a:ext cx="26162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Constructor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1. Member initialization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2. Assignment </a:t>
            </a:r>
          </a:p>
        </p:txBody>
      </p:sp>
      <p:sp>
        <p:nvSpPr>
          <p:cNvPr id="41991" name="직사각형 29"/>
          <p:cNvSpPr>
            <a:spLocks noChangeArrowheads="1"/>
          </p:cNvSpPr>
          <p:nvPr/>
        </p:nvSpPr>
        <p:spPr bwMode="auto">
          <a:xfrm>
            <a:off x="6021388" y="4814888"/>
            <a:ext cx="249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record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::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record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i,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s)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id = i; score = s;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}</a:t>
            </a:r>
          </a:p>
        </p:txBody>
      </p:sp>
      <p:sp>
        <p:nvSpPr>
          <p:cNvPr id="41992" name="직사각형 30"/>
          <p:cNvSpPr>
            <a:spLocks noChangeArrowheads="1"/>
          </p:cNvSpPr>
          <p:nvPr/>
        </p:nvSpPr>
        <p:spPr bwMode="auto">
          <a:xfrm>
            <a:off x="6021388" y="4476750"/>
            <a:ext cx="503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600">
                <a:latin typeface="Times New Roman" charset="0"/>
                <a:ea typeface="굴림" charset="-127"/>
              </a:rPr>
              <a:t>C.f.</a:t>
            </a: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41993" name="TextBox 31"/>
          <p:cNvSpPr txBox="1">
            <a:spLocks noChangeArrowheads="1"/>
          </p:cNvSpPr>
          <p:nvPr/>
        </p:nvSpPr>
        <p:spPr bwMode="auto">
          <a:xfrm>
            <a:off x="6678613" y="5837238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solidFill>
                  <a:srgbClr val="FF0000"/>
                </a:solidFill>
                <a:latin typeface="Times New Roman" charset="0"/>
                <a:ea typeface="굴림" charset="-127"/>
              </a:rPr>
              <a:t>Implicit initialization of class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1" lang="en-US" altLang="ko-KR" sz="1400">
                <a:solidFill>
                  <a:srgbClr val="FF0000"/>
                </a:solidFill>
                <a:latin typeface="Times New Roman" charset="0"/>
                <a:ea typeface="굴림" charset="-127"/>
              </a:rPr>
              <a:t>objects by constructor for int </a:t>
            </a:r>
            <a:endParaRPr kumimoji="1" lang="ko-KR" altLang="en-US" sz="1400">
              <a:solidFill>
                <a:srgbClr val="FF0000"/>
              </a:solidFill>
              <a:latin typeface="Times New Roman" charset="0"/>
              <a:ea typeface="굴림" charset="-127"/>
            </a:endParaRPr>
          </a:p>
        </p:txBody>
      </p:sp>
      <p:sp>
        <p:nvSpPr>
          <p:cNvPr id="41995" name="TextBox 18"/>
          <p:cNvSpPr txBox="1">
            <a:spLocks noChangeArrowheads="1"/>
          </p:cNvSpPr>
          <p:nvPr/>
        </p:nvSpPr>
        <p:spPr bwMode="auto">
          <a:xfrm>
            <a:off x="6781800" y="3438525"/>
            <a:ext cx="2617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8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result&gt;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en-US" altLang="ko-KR" sz="18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20090001 : 70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11538" y="2709863"/>
            <a:ext cx="30448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main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 {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record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myRecord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(20090001, 70);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myRecord.print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( );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 </a:t>
            </a:r>
            <a:r>
              <a:rPr kumimoji="1" lang="nn-NO" altLang="ko-KR" sz="1600" dirty="0" err="1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return</a:t>
            </a: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 0;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 dirty="0">
                <a:solidFill>
                  <a:srgbClr val="002060"/>
                </a:solidFill>
                <a:latin typeface="Times New Roman" charset="0"/>
                <a:ea typeface="굴림" charset="-127"/>
                <a:cs typeface="Times New Roman" charset="0"/>
              </a:rPr>
              <a:t>}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dirty="0">
              <a:latin typeface="Times New Roman" charset="0"/>
              <a:ea typeface="굴림" charset="-127"/>
              <a:cs typeface="Times New Roman" charset="0"/>
            </a:endParaRPr>
          </a:p>
        </p:txBody>
      </p:sp>
      <p:cxnSp>
        <p:nvCxnSpPr>
          <p:cNvPr id="7" name="꺾인 연결선 6"/>
          <p:cNvCxnSpPr>
            <a:cxnSpLocks noChangeShapeType="1"/>
          </p:cNvCxnSpPr>
          <p:nvPr/>
        </p:nvCxnSpPr>
        <p:spPr bwMode="auto">
          <a:xfrm>
            <a:off x="6273800" y="5137150"/>
            <a:ext cx="1655763" cy="814388"/>
          </a:xfrm>
          <a:prstGeom prst="bentConnector2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직선 화살표 연결선 7"/>
          <p:cNvCxnSpPr>
            <a:cxnSpLocks noChangeShapeType="1"/>
          </p:cNvCxnSpPr>
          <p:nvPr/>
        </p:nvCxnSpPr>
        <p:spPr bwMode="auto">
          <a:xfrm flipV="1">
            <a:off x="4254500" y="5583238"/>
            <a:ext cx="1878013" cy="376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95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3956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  <p:bldP spid="41991" grpId="0"/>
      <p:bldP spid="41992" grpId="0"/>
      <p:bldP spid="41993" grpId="0"/>
      <p:bldP spid="41995" grpId="0"/>
      <p:bldP spid="1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Global Variable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6" name="표 45"/>
          <p:cNvGraphicFramePr>
            <a:graphicFrameLocks noGrp="1"/>
          </p:cNvGraphicFramePr>
          <p:nvPr/>
        </p:nvGraphicFramePr>
        <p:xfrm>
          <a:off x="692150" y="1087438"/>
          <a:ext cx="7766050" cy="49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9037">
                <a:tc>
                  <a:txBody>
                    <a:bodyPr/>
                    <a:lstStyle/>
                    <a:p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#include &lt;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iostream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</a:t>
                      </a:r>
                    </a:p>
                    <a:p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using namespace::std;</a:t>
                      </a:r>
                    </a:p>
                    <a:p>
                      <a:endParaRPr lang="ko-KR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count = 1;</a:t>
                      </a:r>
                    </a:p>
                    <a:p>
                      <a:endParaRPr lang="ko-KR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class student{</a:t>
                      </a:r>
                    </a:p>
                    <a:p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char name[20];</a:t>
                      </a:r>
                    </a:p>
                    <a:p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age; </a:t>
                      </a:r>
                    </a:p>
                    <a:p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student(char* _name, 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_age){</a:t>
                      </a:r>
                    </a:p>
                    <a:p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strcpy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(name, _name);</a:t>
                      </a:r>
                    </a:p>
                    <a:p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age = _age; </a:t>
                      </a:r>
                    </a:p>
                    <a:p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cout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&lt;&lt; count++ &lt;&lt; "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student" &lt;&lt; 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endl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ko-KR" altLang="en-US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}</a:t>
                      </a:r>
                    </a:p>
                    <a:p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};</a:t>
                      </a:r>
                    </a:p>
                    <a:p>
                      <a:endParaRPr lang="ko-KR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main()</a:t>
                      </a:r>
                    </a:p>
                    <a:p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{</a:t>
                      </a:r>
                    </a:p>
                    <a:p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student s1("Kim", 20);</a:t>
                      </a:r>
                    </a:p>
                    <a:p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student s2("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Seo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", 28);</a:t>
                      </a:r>
                    </a:p>
                    <a:p>
                      <a:endParaRPr lang="ko-KR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return 0;</a:t>
                      </a:r>
                    </a:p>
                    <a:p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}</a:t>
                      </a: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33" marR="9143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33" marR="9143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390" name="직사각형 48"/>
          <p:cNvSpPr>
            <a:spLocks noChangeArrowheads="1"/>
          </p:cNvSpPr>
          <p:nvPr/>
        </p:nvSpPr>
        <p:spPr bwMode="auto">
          <a:xfrm>
            <a:off x="736600" y="1758950"/>
            <a:ext cx="1196975" cy="27305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16391" name="TextBox 49"/>
          <p:cNvSpPr txBox="1">
            <a:spLocks noChangeArrowheads="1"/>
          </p:cNvSpPr>
          <p:nvPr/>
        </p:nvSpPr>
        <p:spPr bwMode="auto">
          <a:xfrm>
            <a:off x="2447925" y="1730375"/>
            <a:ext cx="1819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</a:rPr>
              <a:t>Global Variable</a:t>
            </a:r>
            <a:endParaRPr kumimoji="1" lang="ko-KR" altLang="en-US" sz="1600">
              <a:solidFill>
                <a:srgbClr val="FF0000"/>
              </a:solidFill>
              <a:latin typeface="Times New Roman" charset="0"/>
              <a:ea typeface="굴림" charset="-127"/>
            </a:endParaRPr>
          </a:p>
        </p:txBody>
      </p:sp>
      <p:cxnSp>
        <p:nvCxnSpPr>
          <p:cNvPr id="16392" name="직선 화살표 연결선 53"/>
          <p:cNvCxnSpPr>
            <a:cxnSpLocks noChangeShapeType="1"/>
            <a:stCxn id="16391" idx="1"/>
            <a:endCxn id="16390" idx="3"/>
          </p:cNvCxnSpPr>
          <p:nvPr/>
        </p:nvCxnSpPr>
        <p:spPr bwMode="auto">
          <a:xfrm flipH="1" flipV="1">
            <a:off x="1933575" y="1895475"/>
            <a:ext cx="514350" cy="4763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내용 개체 틀 3"/>
          <p:cNvSpPr txBox="1">
            <a:spLocks/>
          </p:cNvSpPr>
          <p:nvPr/>
        </p:nvSpPr>
        <p:spPr>
          <a:xfrm>
            <a:off x="3244850" y="5103813"/>
            <a:ext cx="5924550" cy="151765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variables</a:t>
            </a:r>
          </a:p>
          <a:p>
            <a:pPr marL="742950" lvl="1" indent="-28575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ko-KR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Undesirable in Object-Oriented concept</a:t>
            </a:r>
          </a:p>
          <a:p>
            <a:pPr marL="742950" lvl="1" indent="-285750" algn="l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ko-KR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functions can access global variables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altLang="ko-KR" sz="18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Error-prone, hard to debug, etc.</a:t>
            </a:r>
            <a:endParaRPr lang="en-US" altLang="ko-KR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92150" y="1087438"/>
          <a:ext cx="7766050" cy="4427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7537">
                <a:tc>
                  <a:txBody>
                    <a:bodyPr/>
                    <a:lstStyle/>
                    <a:p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33" marR="91433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result&gt;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1th student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1" lang="nn-NO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2th student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33" marR="91433"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96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23753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/>
      <p:bldP spid="5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dirty="0"/>
              <a:t>Recall: Class Structure in General Form </a:t>
            </a:r>
          </a:p>
        </p:txBody>
      </p:sp>
      <p:sp>
        <p:nvSpPr>
          <p:cNvPr id="726021" name="Rectangle 5"/>
          <p:cNvSpPr>
            <a:spLocks noChangeArrowheads="1"/>
          </p:cNvSpPr>
          <p:nvPr/>
        </p:nvSpPr>
        <p:spPr bwMode="auto">
          <a:xfrm>
            <a:off x="1617663" y="1558925"/>
            <a:ext cx="6454775" cy="43703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ko-KR" altLang="en-US"/>
          </a:p>
        </p:txBody>
      </p:sp>
      <p:sp>
        <p:nvSpPr>
          <p:cNvPr id="726072" name="Text Box 56"/>
          <p:cNvSpPr txBox="1">
            <a:spLocks noChangeArrowheads="1"/>
          </p:cNvSpPr>
          <p:nvPr/>
        </p:nvSpPr>
        <p:spPr bwMode="auto">
          <a:xfrm>
            <a:off x="2619375" y="3860800"/>
            <a:ext cx="51212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>
                <a:latin typeface="Times New Roman" charset="0"/>
                <a:ea typeface="굴림" charset="-127"/>
              </a:rPr>
              <a:t>methods(operations) </a:t>
            </a:r>
            <a:r>
              <a:rPr kumimoji="1" lang="en-US" altLang="ko-KR" sz="1400" b="1">
                <a:latin typeface="Times New Roman" charset="0"/>
                <a:ea typeface="굴림" charset="-127"/>
                <a:sym typeface="Wingdings" charset="2"/>
              </a:rPr>
              <a:t> member functions</a:t>
            </a:r>
            <a:endParaRPr kumimoji="1" lang="en-US" altLang="ko-KR" sz="1400" b="1">
              <a:latin typeface="Times New Roman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operation 1:</a:t>
            </a: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operation 2:</a:t>
            </a: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endParaRPr kumimoji="1" lang="en-US" altLang="ko-KR" sz="1200" b="1" dirty="0">
              <a:latin typeface="Times New Roman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operation n:</a:t>
            </a: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endParaRPr kumimoji="1" lang="en-US" altLang="ko-KR" sz="1200" b="1" dirty="0">
              <a:latin typeface="Times New Roman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operation 1’:</a:t>
            </a: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operation 2’:</a:t>
            </a: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endParaRPr kumimoji="1" lang="en-US" altLang="ko-KR" sz="1200" b="1" dirty="0">
              <a:latin typeface="Times New Roman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operation n’:</a:t>
            </a:r>
            <a:endParaRPr kumimoji="1" lang="en-US" altLang="ko-KR" sz="1600" b="1" dirty="0">
              <a:latin typeface="Times New Roman" charset="0"/>
              <a:ea typeface="굴림" charset="-127"/>
            </a:endParaRPr>
          </a:p>
          <a:p>
            <a:pPr algn="l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600" b="1" dirty="0">
                <a:latin typeface="Times New Roman" charset="0"/>
                <a:ea typeface="굴림" charset="-127"/>
              </a:rPr>
              <a:t>    </a:t>
            </a:r>
          </a:p>
        </p:txBody>
      </p:sp>
      <p:sp>
        <p:nvSpPr>
          <p:cNvPr id="726078" name="Line 62"/>
          <p:cNvSpPr>
            <a:spLocks noChangeShapeType="1"/>
          </p:cNvSpPr>
          <p:nvPr/>
        </p:nvSpPr>
        <p:spPr bwMode="auto">
          <a:xfrm>
            <a:off x="763588" y="27098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79" name="Line 63"/>
          <p:cNvSpPr>
            <a:spLocks noChangeShapeType="1"/>
          </p:cNvSpPr>
          <p:nvPr/>
        </p:nvSpPr>
        <p:spPr bwMode="auto">
          <a:xfrm>
            <a:off x="763588" y="35020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81" name="Text Box 65"/>
          <p:cNvSpPr txBox="1">
            <a:spLocks noChangeArrowheads="1"/>
          </p:cNvSpPr>
          <p:nvPr/>
        </p:nvSpPr>
        <p:spPr bwMode="auto">
          <a:xfrm>
            <a:off x="44450" y="2400300"/>
            <a:ext cx="1576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>
                <a:latin typeface="Times New Roman" charset="0"/>
                <a:ea typeface="굴림" charset="-127"/>
              </a:rPr>
              <a:t>operation 1’</a:t>
            </a:r>
          </a:p>
        </p:txBody>
      </p:sp>
      <p:sp>
        <p:nvSpPr>
          <p:cNvPr id="726082" name="Text Box 66"/>
          <p:cNvSpPr txBox="1">
            <a:spLocks noChangeArrowheads="1"/>
          </p:cNvSpPr>
          <p:nvPr/>
        </p:nvSpPr>
        <p:spPr bwMode="auto">
          <a:xfrm>
            <a:off x="25400" y="3184525"/>
            <a:ext cx="1576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>
                <a:latin typeface="Times New Roman" charset="0"/>
                <a:ea typeface="굴림" charset="-127"/>
              </a:rPr>
              <a:t>operation 2’</a:t>
            </a:r>
          </a:p>
        </p:txBody>
      </p:sp>
      <p:sp>
        <p:nvSpPr>
          <p:cNvPr id="726083" name="Line 67"/>
          <p:cNvSpPr>
            <a:spLocks noChangeShapeType="1"/>
          </p:cNvSpPr>
          <p:nvPr/>
        </p:nvSpPr>
        <p:spPr bwMode="auto">
          <a:xfrm>
            <a:off x="763588" y="46958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084" name="Text Box 68"/>
          <p:cNvSpPr txBox="1">
            <a:spLocks noChangeArrowheads="1"/>
          </p:cNvSpPr>
          <p:nvPr/>
        </p:nvSpPr>
        <p:spPr bwMode="auto">
          <a:xfrm>
            <a:off x="25400" y="4378325"/>
            <a:ext cx="1585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>
                <a:latin typeface="Times New Roman" charset="0"/>
                <a:ea typeface="굴림" charset="-127"/>
              </a:rPr>
              <a:t>operation n’</a:t>
            </a:r>
          </a:p>
        </p:txBody>
      </p:sp>
      <p:sp>
        <p:nvSpPr>
          <p:cNvPr id="726088" name="AutoShape 72"/>
          <p:cNvSpPr>
            <a:spLocks/>
          </p:cNvSpPr>
          <p:nvPr/>
        </p:nvSpPr>
        <p:spPr bwMode="auto">
          <a:xfrm>
            <a:off x="4429125" y="5072063"/>
            <a:ext cx="120650" cy="642937"/>
          </a:xfrm>
          <a:prstGeom prst="rightBrace">
            <a:avLst>
              <a:gd name="adj1" fmla="val 412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ko-KR" altLang="en-US"/>
          </a:p>
        </p:txBody>
      </p:sp>
      <p:sp>
        <p:nvSpPr>
          <p:cNvPr id="726089" name="Text Box 73"/>
          <p:cNvSpPr txBox="1">
            <a:spLocks noChangeArrowheads="1"/>
          </p:cNvSpPr>
          <p:nvPr/>
        </p:nvSpPr>
        <p:spPr bwMode="auto">
          <a:xfrm>
            <a:off x="3608388" y="4295776"/>
            <a:ext cx="3927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 dirty="0">
                <a:latin typeface="Times New Roman" charset="0"/>
                <a:ea typeface="굴림" charset="-127"/>
              </a:rPr>
              <a:t>private</a:t>
            </a:r>
            <a:r>
              <a:rPr kumimoji="1" lang="en-US" altLang="ko-KR" sz="1200" b="1" dirty="0">
                <a:latin typeface="Times New Roman" charset="0"/>
                <a:ea typeface="굴림" charset="-127"/>
              </a:rPr>
              <a:t>: internal implementation </a:t>
            </a:r>
          </a:p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          public methods can use these operations</a:t>
            </a:r>
          </a:p>
        </p:txBody>
      </p:sp>
      <p:sp>
        <p:nvSpPr>
          <p:cNvPr id="726090" name="Text Box 74"/>
          <p:cNvSpPr txBox="1">
            <a:spLocks noChangeArrowheads="1"/>
          </p:cNvSpPr>
          <p:nvPr/>
        </p:nvSpPr>
        <p:spPr bwMode="auto">
          <a:xfrm>
            <a:off x="3691462" y="5205412"/>
            <a:ext cx="42148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>
                <a:latin typeface="Times New Roman" charset="0"/>
                <a:ea typeface="굴림" charset="-127"/>
              </a:rPr>
              <a:t>public</a:t>
            </a:r>
            <a:r>
              <a:rPr kumimoji="1" lang="en-US" altLang="ko-KR" sz="1200" b="1">
                <a:latin typeface="Times New Roman" charset="0"/>
                <a:ea typeface="굴림" charset="-127"/>
              </a:rPr>
              <a:t>: external interface for client (user)</a:t>
            </a:r>
          </a:p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 dirty="0">
                <a:latin typeface="Times New Roman" charset="0"/>
                <a:ea typeface="굴림" charset="-127"/>
              </a:rPr>
              <a:t>               </a:t>
            </a:r>
          </a:p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endParaRPr kumimoji="1" lang="en-US" altLang="ko-KR" sz="1200" b="1" dirty="0">
              <a:latin typeface="Times New Roman" charset="0"/>
              <a:ea typeface="굴림" charset="-127"/>
            </a:endParaRPr>
          </a:p>
        </p:txBody>
      </p:sp>
      <p:sp>
        <p:nvSpPr>
          <p:cNvPr id="726091" name="AutoShape 75"/>
          <p:cNvSpPr>
            <a:spLocks/>
          </p:cNvSpPr>
          <p:nvPr/>
        </p:nvSpPr>
        <p:spPr bwMode="auto">
          <a:xfrm>
            <a:off x="4432300" y="4213225"/>
            <a:ext cx="120650" cy="596900"/>
          </a:xfrm>
          <a:prstGeom prst="rightBrace">
            <a:avLst>
              <a:gd name="adj1" fmla="val 412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ko-KR" altLang="en-US"/>
          </a:p>
        </p:txBody>
      </p:sp>
      <p:sp>
        <p:nvSpPr>
          <p:cNvPr id="27668" name="Text Box 93"/>
          <p:cNvSpPr txBox="1">
            <a:spLocks noChangeArrowheads="1"/>
          </p:cNvSpPr>
          <p:nvPr/>
        </p:nvSpPr>
        <p:spPr bwMode="auto">
          <a:xfrm>
            <a:off x="1687513" y="1628775"/>
            <a:ext cx="3684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400" b="1">
                <a:latin typeface="Times New Roman" charset="0"/>
                <a:ea typeface="굴림" charset="-127"/>
              </a:rPr>
              <a:t>data (variables)  </a:t>
            </a:r>
            <a:r>
              <a:rPr kumimoji="1" lang="en-US" altLang="ko-KR" sz="1400" b="1">
                <a:latin typeface="Times New Roman" charset="0"/>
                <a:ea typeface="굴림" charset="-127"/>
                <a:sym typeface="Wingdings" charset="2"/>
              </a:rPr>
              <a:t> member variables</a:t>
            </a:r>
            <a:r>
              <a:rPr kumimoji="1" lang="en-US" altLang="ko-KR" sz="1200" b="1">
                <a:latin typeface="Times New Roman" charset="0"/>
                <a:ea typeface="굴림" charset="-127"/>
              </a:rPr>
              <a:t>  </a:t>
            </a:r>
          </a:p>
        </p:txBody>
      </p:sp>
      <p:sp>
        <p:nvSpPr>
          <p:cNvPr id="27673" name="Text Box 98"/>
          <p:cNvSpPr txBox="1">
            <a:spLocks noChangeArrowheads="1"/>
          </p:cNvSpPr>
          <p:nvPr/>
        </p:nvSpPr>
        <p:spPr bwMode="auto">
          <a:xfrm>
            <a:off x="5984875" y="2046288"/>
            <a:ext cx="12017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>
                <a:latin typeface="Times New Roman" charset="0"/>
                <a:ea typeface="굴림" charset="-127"/>
              </a:rPr>
              <a:t>visibility</a:t>
            </a:r>
          </a:p>
          <a:p>
            <a:pPr algn="ctr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>
                <a:latin typeface="Times New Roman" charset="0"/>
                <a:ea typeface="굴림" charset="-127"/>
              </a:rPr>
              <a:t>(scope)</a:t>
            </a:r>
          </a:p>
        </p:txBody>
      </p:sp>
      <p:sp>
        <p:nvSpPr>
          <p:cNvPr id="27674" name="Text Box 99"/>
          <p:cNvSpPr txBox="1">
            <a:spLocks noChangeArrowheads="1"/>
          </p:cNvSpPr>
          <p:nvPr/>
        </p:nvSpPr>
        <p:spPr bwMode="auto">
          <a:xfrm>
            <a:off x="5969000" y="2603500"/>
            <a:ext cx="1422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>
                <a:latin typeface="Times New Roman" charset="0"/>
                <a:ea typeface="굴림" charset="-127"/>
              </a:rPr>
              <a:t>accessibility</a:t>
            </a:r>
          </a:p>
          <a:p>
            <a:pPr algn="ctr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>
                <a:latin typeface="Times New Roman" charset="0"/>
                <a:ea typeface="굴림" charset="-127"/>
              </a:rPr>
              <a:t>(security)</a:t>
            </a:r>
          </a:p>
        </p:txBody>
      </p:sp>
      <p:sp>
        <p:nvSpPr>
          <p:cNvPr id="27675" name="Line 101"/>
          <p:cNvSpPr>
            <a:spLocks noChangeShapeType="1"/>
          </p:cNvSpPr>
          <p:nvPr/>
        </p:nvSpPr>
        <p:spPr bwMode="auto">
          <a:xfrm flipV="1">
            <a:off x="2635250" y="311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Text Box 102"/>
          <p:cNvSpPr txBox="1">
            <a:spLocks noChangeArrowheads="1"/>
          </p:cNvSpPr>
          <p:nvPr/>
        </p:nvSpPr>
        <p:spPr bwMode="auto">
          <a:xfrm>
            <a:off x="1843088" y="3284538"/>
            <a:ext cx="1098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200" b="1">
                <a:latin typeface="Times New Roman" charset="0"/>
                <a:ea typeface="굴림" charset="-127"/>
              </a:rPr>
              <a:t>default</a:t>
            </a:r>
          </a:p>
        </p:txBody>
      </p:sp>
      <p:grpSp>
        <p:nvGrpSpPr>
          <p:cNvPr id="4" name="그룹 3"/>
          <p:cNvGrpSpPr>
            <a:grpSpLocks/>
          </p:cNvGrpSpPr>
          <p:nvPr/>
        </p:nvGrpSpPr>
        <p:grpSpPr bwMode="auto">
          <a:xfrm>
            <a:off x="1447800" y="1917700"/>
            <a:ext cx="4800600" cy="1223963"/>
            <a:chOff x="1433459" y="1917700"/>
            <a:chExt cx="4237337" cy="1223963"/>
          </a:xfrm>
        </p:grpSpPr>
        <p:sp>
          <p:nvSpPr>
            <p:cNvPr id="6171" name="Rectangle 100"/>
            <p:cNvSpPr>
              <a:spLocks noChangeArrowheads="1"/>
            </p:cNvSpPr>
            <p:nvPr/>
          </p:nvSpPr>
          <p:spPr bwMode="auto">
            <a:xfrm>
              <a:off x="1833566" y="1917700"/>
              <a:ext cx="1873253" cy="1223963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1526" name="Text Box 94"/>
            <p:cNvSpPr txBox="1">
              <a:spLocks noChangeArrowheads="1"/>
            </p:cNvSpPr>
            <p:nvPr/>
          </p:nvSpPr>
          <p:spPr bwMode="auto">
            <a:xfrm>
              <a:off x="1433459" y="2060575"/>
              <a:ext cx="2333058" cy="4587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instance </a:t>
              </a:r>
              <a:r>
                <a:rPr lang="en-US" altLang="ko-KR" sz="1200" dirty="0" err="1">
                  <a:latin typeface="+mj-lt"/>
                  <a:ea typeface="굴림" charset="-127"/>
                </a:rPr>
                <a:t>var</a:t>
              </a:r>
              <a:endParaRPr lang="en-US" altLang="ko-KR" sz="1200" dirty="0">
                <a:latin typeface="+mj-lt"/>
                <a:ea typeface="굴림" charset="-127"/>
              </a:endParaRPr>
            </a:p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(local in an object instance)</a:t>
              </a:r>
            </a:p>
          </p:txBody>
        </p:sp>
        <p:sp>
          <p:nvSpPr>
            <p:cNvPr id="21527" name="Text Box 95"/>
            <p:cNvSpPr txBox="1">
              <a:spLocks noChangeArrowheads="1"/>
            </p:cNvSpPr>
            <p:nvPr/>
          </p:nvSpPr>
          <p:spPr bwMode="auto">
            <a:xfrm>
              <a:off x="3295702" y="2060575"/>
              <a:ext cx="2375094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class </a:t>
              </a:r>
              <a:r>
                <a:rPr lang="en-US" altLang="ko-KR" sz="1200" dirty="0" err="1">
                  <a:latin typeface="+mj-lt"/>
                  <a:ea typeface="굴림" charset="-127"/>
                </a:rPr>
                <a:t>var</a:t>
              </a:r>
              <a:endParaRPr lang="en-US" altLang="ko-KR" sz="1200" dirty="0">
                <a:latin typeface="+mj-lt"/>
                <a:ea typeface="굴림" charset="-127"/>
              </a:endParaRPr>
            </a:p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(global in objects in a class)</a:t>
              </a:r>
            </a:p>
          </p:txBody>
        </p:sp>
        <p:sp>
          <p:nvSpPr>
            <p:cNvPr id="21528" name="Text Box 96"/>
            <p:cNvSpPr txBox="1">
              <a:spLocks noChangeArrowheads="1"/>
            </p:cNvSpPr>
            <p:nvPr/>
          </p:nvSpPr>
          <p:spPr bwMode="auto">
            <a:xfrm>
              <a:off x="1444669" y="2636838"/>
              <a:ext cx="2310638" cy="4587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private</a:t>
              </a:r>
            </a:p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(not accessible from client)</a:t>
              </a:r>
            </a:p>
          </p:txBody>
        </p:sp>
        <p:sp>
          <p:nvSpPr>
            <p:cNvPr id="21529" name="Text Box 97"/>
            <p:cNvSpPr txBox="1">
              <a:spLocks noChangeArrowheads="1"/>
            </p:cNvSpPr>
            <p:nvPr/>
          </p:nvSpPr>
          <p:spPr bwMode="auto">
            <a:xfrm>
              <a:off x="3316720" y="2625725"/>
              <a:ext cx="2078033" cy="4587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public</a:t>
              </a:r>
            </a:p>
            <a:p>
              <a:pPr marL="742950" indent="-285750">
                <a:buFont typeface="굴림체" pitchFamily="49" charset="-127"/>
                <a:buNone/>
                <a:defRPr/>
              </a:pPr>
              <a:r>
                <a:rPr lang="en-US" altLang="ko-KR" sz="1200" dirty="0">
                  <a:latin typeface="+mj-lt"/>
                  <a:ea typeface="굴림" charset="-127"/>
                </a:rPr>
                <a:t>(accessible from client)</a:t>
              </a:r>
            </a:p>
          </p:txBody>
        </p:sp>
        <p:sp>
          <p:nvSpPr>
            <p:cNvPr id="6176" name="Rectangle 103"/>
            <p:cNvSpPr>
              <a:spLocks noChangeArrowheads="1"/>
            </p:cNvSpPr>
            <p:nvPr/>
          </p:nvSpPr>
          <p:spPr bwMode="auto">
            <a:xfrm>
              <a:off x="1843091" y="1917700"/>
              <a:ext cx="3671894" cy="1223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6177" name="Line 104"/>
            <p:cNvSpPr>
              <a:spLocks noChangeShapeType="1"/>
            </p:cNvSpPr>
            <p:nvPr/>
          </p:nvSpPr>
          <p:spPr bwMode="auto">
            <a:xfrm>
              <a:off x="1843091" y="2565400"/>
              <a:ext cx="36718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105"/>
            <p:cNvSpPr>
              <a:spLocks noChangeShapeType="1"/>
            </p:cNvSpPr>
            <p:nvPr/>
          </p:nvSpPr>
          <p:spPr bwMode="auto">
            <a:xfrm>
              <a:off x="3690944" y="1917700"/>
              <a:ext cx="0" cy="1223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80" name="Line 106"/>
          <p:cNvSpPr>
            <a:spLocks noChangeShapeType="1"/>
          </p:cNvSpPr>
          <p:nvPr/>
        </p:nvSpPr>
        <p:spPr bwMode="auto">
          <a:xfrm flipH="1">
            <a:off x="6103938" y="22050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124" name="AutoShape 108"/>
          <p:cNvSpPr>
            <a:spLocks/>
          </p:cNvSpPr>
          <p:nvPr/>
        </p:nvSpPr>
        <p:spPr bwMode="auto">
          <a:xfrm>
            <a:off x="3132138" y="4149725"/>
            <a:ext cx="215900" cy="1565275"/>
          </a:xfrm>
          <a:prstGeom prst="leftBrace">
            <a:avLst>
              <a:gd name="adj1" fmla="val 527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ko-KR" altLang="en-US"/>
          </a:p>
        </p:txBody>
      </p:sp>
      <p:sp>
        <p:nvSpPr>
          <p:cNvPr id="726125" name="Text Box 109"/>
          <p:cNvSpPr txBox="1">
            <a:spLocks noChangeArrowheads="1"/>
          </p:cNvSpPr>
          <p:nvPr/>
        </p:nvSpPr>
        <p:spPr bwMode="auto">
          <a:xfrm>
            <a:off x="1357313" y="4565650"/>
            <a:ext cx="17859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300" b="1">
                <a:latin typeface="Times New Roman" charset="0"/>
                <a:ea typeface="굴림" charset="-127"/>
              </a:rPr>
              <a:t>instance or class</a:t>
            </a:r>
          </a:p>
          <a:p>
            <a:pPr algn="ctr" eaLnBrk="1" latinLnBrk="0" hangingPunct="1">
              <a:spcBef>
                <a:spcPct val="0"/>
              </a:spcBef>
              <a:buFont typeface="굴림체" charset="-127"/>
              <a:buNone/>
            </a:pPr>
            <a:r>
              <a:rPr kumimoji="1" lang="en-US" altLang="ko-KR" sz="1300" b="1">
                <a:latin typeface="Times New Roman" charset="0"/>
                <a:ea typeface="굴림" charset="-127"/>
              </a:rPr>
              <a:t>methods</a:t>
            </a:r>
          </a:p>
        </p:txBody>
      </p:sp>
      <p:sp>
        <p:nvSpPr>
          <p:cNvPr id="726126" name="Rectangle 110"/>
          <p:cNvSpPr>
            <a:spLocks noChangeArrowheads="1"/>
          </p:cNvSpPr>
          <p:nvPr/>
        </p:nvSpPr>
        <p:spPr bwMode="auto">
          <a:xfrm>
            <a:off x="6772275" y="1562100"/>
            <a:ext cx="1300163" cy="427038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742950" indent="-285750" algn="r">
              <a:buFont typeface="굴림체" pitchFamily="49" charset="-127"/>
              <a:buNone/>
              <a:defRPr/>
            </a:pPr>
            <a:r>
              <a:rPr lang="en-US" altLang="ko-KR" sz="1400" dirty="0">
                <a:latin typeface="Times New Roman" panose="02020603050405020304" pitchFamily="18" charset="0"/>
                <a:ea typeface="굴림" charset="-127"/>
              </a:rPr>
              <a:t>      </a:t>
            </a:r>
            <a:r>
              <a:rPr lang="en-US" altLang="ko-KR" sz="1400" dirty="0" err="1">
                <a:latin typeface="+mj-lt"/>
                <a:ea typeface="굴림" charset="-127"/>
              </a:rPr>
              <a:t>Superclass</a:t>
            </a:r>
            <a:r>
              <a:rPr lang="en-US" altLang="ko-KR" sz="1400" dirty="0">
                <a:latin typeface="+mj-lt"/>
                <a:ea typeface="굴림" charset="-127"/>
              </a:rPr>
              <a:t>(</a:t>
            </a:r>
            <a:r>
              <a:rPr lang="en-US" altLang="ko-KR" sz="1400" dirty="0" err="1">
                <a:latin typeface="+mj-lt"/>
                <a:ea typeface="굴림" charset="-127"/>
              </a:rPr>
              <a:t>es</a:t>
            </a:r>
            <a:r>
              <a:rPr lang="en-US" altLang="ko-KR" sz="1400" dirty="0">
                <a:latin typeface="+mj-lt"/>
                <a:ea typeface="굴림" charset="-127"/>
              </a:rPr>
              <a:t>)</a:t>
            </a:r>
          </a:p>
          <a:p>
            <a:pPr marL="742950" indent="-285750" algn="r">
              <a:buFont typeface="굴림체" pitchFamily="49" charset="-127"/>
              <a:buNone/>
              <a:defRPr/>
            </a:pPr>
            <a:r>
              <a:rPr lang="en-US" altLang="ko-KR" sz="1200" dirty="0">
                <a:latin typeface="Times New Roman" panose="02020603050405020304" pitchFamily="18" charset="0"/>
                <a:ea typeface="굴림" charset="-127"/>
              </a:rPr>
              <a:t>for inheritance</a:t>
            </a:r>
          </a:p>
        </p:txBody>
      </p:sp>
      <p:sp>
        <p:nvSpPr>
          <p:cNvPr id="35" name="Line 106"/>
          <p:cNvSpPr>
            <a:spLocks noChangeShapeType="1"/>
          </p:cNvSpPr>
          <p:nvPr/>
        </p:nvSpPr>
        <p:spPr bwMode="auto">
          <a:xfrm flipH="1">
            <a:off x="6113463" y="27432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97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83925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Static: Per-class variable</a:t>
            </a:r>
            <a:endParaRPr lang="ko-KR" altLang="en-US" dirty="0"/>
          </a:p>
        </p:txBody>
      </p:sp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9231"/>
              </p:ext>
            </p:extLst>
          </p:nvPr>
        </p:nvGraphicFramePr>
        <p:xfrm>
          <a:off x="671513" y="1212850"/>
          <a:ext cx="7766050" cy="549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275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#include &lt;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iostream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</a:t>
                      </a:r>
                    </a:p>
                    <a:p>
                      <a:pPr algn="l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using namespace::std;</a:t>
                      </a:r>
                    </a:p>
                    <a:p>
                      <a:pPr algn="l"/>
                      <a:endParaRPr lang="ko-KR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class student{</a:t>
                      </a:r>
                    </a:p>
                    <a:p>
                      <a:pPr algn="l"/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char name[20];</a:t>
                      </a:r>
                    </a:p>
                    <a:p>
                      <a:pPr algn="l"/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age;</a:t>
                      </a:r>
                    </a:p>
                    <a:p>
                      <a:pPr algn="l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static 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count; </a:t>
                      </a:r>
                    </a:p>
                    <a:p>
                      <a:pPr algn="l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public:</a:t>
                      </a:r>
                    </a:p>
                    <a:p>
                      <a:pPr algn="l"/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student(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const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char* _name, 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_age){</a:t>
                      </a:r>
                    </a:p>
                    <a:p>
                      <a:pPr algn="l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strcpy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(name, _name);</a:t>
                      </a:r>
                    </a:p>
                    <a:p>
                      <a:pPr algn="l"/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age = _age; </a:t>
                      </a:r>
                    </a:p>
                    <a:p>
                      <a:pPr algn="l"/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cout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&lt;&lt; count++ &lt;&lt; "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student" &lt;&lt; 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endl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/>
                      <a:r>
                        <a:rPr lang="ko-KR" altLang="en-US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}</a:t>
                      </a:r>
                    </a:p>
                    <a:p>
                      <a:pPr algn="l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};</a:t>
                      </a:r>
                    </a:p>
                    <a:p>
                      <a:pPr algn="l"/>
                      <a:endParaRPr lang="en-US" altLang="ko-KR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student::count = 1;</a:t>
                      </a:r>
                      <a:endParaRPr lang="en-US" altLang="ko-KR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ko-KR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main()</a:t>
                      </a:r>
                    </a:p>
                    <a:p>
                      <a:pPr algn="l"/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{</a:t>
                      </a:r>
                    </a:p>
                    <a:p>
                      <a:pPr algn="l"/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student s1("Kim", 20);</a:t>
                      </a:r>
                    </a:p>
                    <a:p>
                      <a:pPr algn="l"/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student s2("</a:t>
                      </a:r>
                      <a:r>
                        <a:rPr lang="en-US" altLang="ko-KR" sz="14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Seo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", 28);</a:t>
                      </a:r>
                    </a:p>
                    <a:p>
                      <a:pPr algn="l"/>
                      <a:endParaRPr lang="ko-KR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ko-KR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altLang="ko-KR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return 0;</a:t>
                      </a:r>
                    </a:p>
                    <a:p>
                      <a:pPr algn="l"/>
                      <a:r>
                        <a:rPr kumimoji="1" lang="en-US" altLang="ko-K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}</a:t>
                      </a: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1433" marR="91433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14" name="직사각형 48"/>
          <p:cNvSpPr>
            <a:spLocks noChangeArrowheads="1"/>
          </p:cNvSpPr>
          <p:nvPr/>
        </p:nvSpPr>
        <p:spPr bwMode="auto">
          <a:xfrm>
            <a:off x="941388" y="2540000"/>
            <a:ext cx="1252537" cy="27305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17415" name="TextBox 49"/>
          <p:cNvSpPr txBox="1">
            <a:spLocks noChangeArrowheads="1"/>
          </p:cNvSpPr>
          <p:nvPr/>
        </p:nvSpPr>
        <p:spPr bwMode="auto">
          <a:xfrm>
            <a:off x="2593975" y="2092325"/>
            <a:ext cx="6550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</a:rPr>
              <a:t>Static Member Variable = global to all objects  created from the student class </a:t>
            </a:r>
            <a:endParaRPr kumimoji="1" lang="ko-KR" altLang="en-US" sz="1600">
              <a:solidFill>
                <a:srgbClr val="FF0000"/>
              </a:solidFill>
              <a:latin typeface="Times New Roman" charset="0"/>
              <a:ea typeface="굴림" charset="-127"/>
            </a:endParaRPr>
          </a:p>
        </p:txBody>
      </p:sp>
      <p:cxnSp>
        <p:nvCxnSpPr>
          <p:cNvPr id="17416" name="직선 화살표 연결선 53"/>
          <p:cNvCxnSpPr>
            <a:cxnSpLocks noChangeShapeType="1"/>
            <a:stCxn id="17415" idx="1"/>
            <a:endCxn id="17414" idx="3"/>
          </p:cNvCxnSpPr>
          <p:nvPr/>
        </p:nvCxnSpPr>
        <p:spPr bwMode="auto">
          <a:xfrm flipH="1">
            <a:off x="2193925" y="2262188"/>
            <a:ext cx="400050" cy="414337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7" name="직사각형 15"/>
          <p:cNvSpPr>
            <a:spLocks noChangeArrowheads="1"/>
          </p:cNvSpPr>
          <p:nvPr/>
        </p:nvSpPr>
        <p:spPr bwMode="auto">
          <a:xfrm>
            <a:off x="685800" y="4441825"/>
            <a:ext cx="1768475" cy="27305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</a:endParaRPr>
          </a:p>
        </p:txBody>
      </p:sp>
      <p:sp>
        <p:nvSpPr>
          <p:cNvPr id="17418" name="TextBox 19"/>
          <p:cNvSpPr txBox="1">
            <a:spLocks noChangeArrowheads="1"/>
          </p:cNvSpPr>
          <p:nvPr/>
        </p:nvSpPr>
        <p:spPr bwMode="auto">
          <a:xfrm>
            <a:off x="2970213" y="4413250"/>
            <a:ext cx="4141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spcBef>
                <a:spcPct val="50000"/>
              </a:spcBef>
              <a:buFontTx/>
              <a:buNone/>
            </a:pPr>
            <a:r>
              <a:rPr kumimoji="1" lang="en-US" altLang="ko-KR" sz="1600">
                <a:solidFill>
                  <a:srgbClr val="FF0000"/>
                </a:solidFill>
                <a:latin typeface="Times New Roman" charset="0"/>
                <a:ea typeface="굴림" charset="-127"/>
              </a:rPr>
              <a:t>Initialization at outside the class definition  </a:t>
            </a:r>
            <a:endParaRPr kumimoji="1" lang="ko-KR" altLang="en-US" sz="1600">
              <a:solidFill>
                <a:srgbClr val="FF0000"/>
              </a:solidFill>
              <a:latin typeface="Times New Roman" charset="0"/>
              <a:ea typeface="굴림" charset="-127"/>
            </a:endParaRPr>
          </a:p>
        </p:txBody>
      </p:sp>
      <p:cxnSp>
        <p:nvCxnSpPr>
          <p:cNvPr id="17419" name="직선 화살표 연결선 21"/>
          <p:cNvCxnSpPr>
            <a:cxnSpLocks noChangeShapeType="1"/>
            <a:stCxn id="17418" idx="1"/>
            <a:endCxn id="17417" idx="3"/>
          </p:cNvCxnSpPr>
          <p:nvPr/>
        </p:nvCxnSpPr>
        <p:spPr bwMode="auto">
          <a:xfrm flipH="1" flipV="1">
            <a:off x="2454275" y="4578350"/>
            <a:ext cx="515938" cy="4763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77038" y="5327650"/>
            <a:ext cx="114458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latin typeface="Times New Roman" charset="0"/>
                <a:ea typeface="굴림" charset="-127"/>
                <a:cs typeface="Times New Roman" charset="0"/>
              </a:rPr>
              <a:t>result&gt;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latin typeface="Times New Roman" charset="0"/>
                <a:ea typeface="굴림" charset="-127"/>
                <a:cs typeface="Times New Roman" charset="0"/>
              </a:rPr>
              <a:t>1th student </a:t>
            </a:r>
          </a:p>
          <a:p>
            <a:pPr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600">
                <a:latin typeface="Times New Roman" charset="0"/>
                <a:ea typeface="굴림" charset="-127"/>
                <a:cs typeface="Times New Roman" charset="0"/>
              </a:rPr>
              <a:t>2th student 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98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82799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/>
      <p:bldP spid="17417" grpId="0" animBg="1"/>
      <p:bldP spid="17418" grpId="0"/>
      <p:bldP spid="11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The Pointer </a:t>
            </a:r>
            <a:r>
              <a:rPr lang="en-US" altLang="ko-KR" i="1"/>
              <a:t>this</a:t>
            </a:r>
            <a:endParaRPr lang="ko-KR" altLang="en-US" i="1" dirty="0"/>
          </a:p>
        </p:txBody>
      </p:sp>
      <p:sp>
        <p:nvSpPr>
          <p:cNvPr id="27651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Reserved keyword</a:t>
            </a:r>
          </a:p>
          <a:p>
            <a:r>
              <a:rPr lang="en-US" altLang="ko-KR" sz="1800" dirty="0"/>
              <a:t>Inside a member function, how can we access ”my object itself”?</a:t>
            </a:r>
          </a:p>
          <a:p>
            <a:r>
              <a:rPr lang="en-US" altLang="ko-KR" sz="1800" dirty="0"/>
              <a:t>The address of the class object through which the member function has been invoked</a:t>
            </a:r>
            <a:endParaRPr lang="ko-KR" altLang="en-US" sz="1800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858838" y="2282825"/>
          <a:ext cx="7766050" cy="444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9763">
                <a:tc>
                  <a:txBody>
                    <a:bodyPr/>
                    <a:lstStyle/>
                    <a:p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#include&lt;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iostream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  <a:p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namespace std;</a:t>
                      </a:r>
                    </a:p>
                    <a:p>
                      <a:endParaRPr lang="ko-KR" altLang="en-US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Pointer{</a:t>
                      </a:r>
                    </a:p>
                    <a:p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public:</a:t>
                      </a:r>
                    </a:p>
                    <a:p>
                      <a:r>
                        <a:rPr lang="en-US" altLang="ko-KR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Pointer* 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GetThis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(){</a:t>
                      </a:r>
                    </a:p>
                    <a:p>
                      <a:r>
                        <a:rPr lang="en-US" altLang="ko-KR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return </a:t>
                      </a:r>
                      <a:r>
                        <a:rPr kumimoji="1" lang="nn-NO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this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ko-KR" altLang="en-US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};</a:t>
                      </a:r>
                    </a:p>
                    <a:p>
                      <a:endParaRPr lang="ko-KR" altLang="en-US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main()</a:t>
                      </a:r>
                    </a:p>
                    <a:p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altLang="ko-KR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Pointer p1;</a:t>
                      </a:r>
                    </a:p>
                    <a:p>
                      <a:r>
                        <a:rPr lang="en-US" altLang="ko-KR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Pointer p2;</a:t>
                      </a:r>
                    </a:p>
                    <a:p>
                      <a:r>
                        <a:rPr lang="en-US" altLang="ko-KR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&lt;&lt; "Object p1"        &lt;&lt; 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altLang="ko-KR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&lt;&lt; "Address of p1: " &lt;&lt; &amp;p1 &lt;&lt; 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altLang="ko-KR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&lt;&lt; "this of p1: "      &lt;&lt; p1.GetThis() &lt;&lt; 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altLang="ko-KR" sz="13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&lt;&lt; "Object p2"        &lt;&lt; 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&lt;&lt; "Address of p2: " &lt;&lt; &amp;p2 &lt;&lt; 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cout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&lt;&lt; "this of p2: "      &lt;&lt; p2.GetThis() &lt;&lt; </a:t>
                      </a:r>
                      <a:r>
                        <a:rPr lang="en-US" altLang="ko-KR" sz="13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endl</a:t>
                      </a:r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return 0;</a:t>
                      </a:r>
                    </a:p>
                    <a:p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kumimoji="1" lang="nn-NO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3" marR="91433" marT="45679" marB="4567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F8F8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endParaRPr kumimoji="1" lang="nn-NO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91433" marR="91433" marT="45679" marB="4567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97650" y="2290763"/>
            <a:ext cx="2027238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charset="0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300" dirty="0" err="1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result</a:t>
            </a:r>
            <a:r>
              <a:rPr kumimoji="1" lang="nn-NO" altLang="ko-KR" sz="1300" dirty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&gt; 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300" dirty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Object p1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300" dirty="0" err="1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Address</a:t>
            </a:r>
            <a:r>
              <a:rPr kumimoji="1" lang="nn-NO" altLang="ko-KR" sz="1300" dirty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300" dirty="0" err="1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of</a:t>
            </a:r>
            <a:r>
              <a:rPr kumimoji="1" lang="nn-NO" altLang="ko-KR" sz="1300" dirty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 p1 : 0012FED7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300" dirty="0" err="1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this</a:t>
            </a:r>
            <a:r>
              <a:rPr kumimoji="1" lang="nn-NO" altLang="ko-KR" sz="1300" dirty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         </a:t>
            </a:r>
            <a:r>
              <a:rPr kumimoji="1" lang="nn-NO" altLang="ko-KR" sz="1300" dirty="0" err="1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of</a:t>
            </a:r>
            <a:r>
              <a:rPr kumimoji="1" lang="nn-NO" altLang="ko-KR" sz="1300" dirty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 p1 : 0012FED7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300" dirty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Object p2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300" dirty="0" err="1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Address</a:t>
            </a:r>
            <a:r>
              <a:rPr kumimoji="1" lang="nn-NO" altLang="ko-KR" sz="1300" dirty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 </a:t>
            </a:r>
            <a:r>
              <a:rPr kumimoji="1" lang="nn-NO" altLang="ko-KR" sz="1300" dirty="0" err="1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of</a:t>
            </a:r>
            <a:r>
              <a:rPr kumimoji="1" lang="nn-NO" altLang="ko-KR" sz="1300" dirty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 p2 : 0012FECB</a:t>
            </a:r>
          </a:p>
          <a:p>
            <a:pPr algn="l" eaLnBrk="1" latinLnBrk="0" hangingPunct="1">
              <a:buClr>
                <a:srgbClr val="F8F8F8"/>
              </a:buClr>
              <a:buSzPct val="75000"/>
              <a:buFontTx/>
              <a:buNone/>
            </a:pPr>
            <a:r>
              <a:rPr kumimoji="1" lang="nn-NO" altLang="ko-KR" sz="1300" dirty="0" err="1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this</a:t>
            </a:r>
            <a:r>
              <a:rPr kumimoji="1" lang="nn-NO" altLang="ko-KR" sz="1300" dirty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         </a:t>
            </a:r>
            <a:r>
              <a:rPr kumimoji="1" lang="nn-NO" altLang="ko-KR" sz="1300" dirty="0" err="1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of</a:t>
            </a:r>
            <a:r>
              <a:rPr kumimoji="1" lang="nn-NO" altLang="ko-KR" sz="1300" dirty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 p2 : 0012FECB</a:t>
            </a:r>
          </a:p>
          <a:p>
            <a:pPr algn="l" eaLnBrk="1" latinLnBrk="0" hangingPunct="1">
              <a:spcBef>
                <a:spcPct val="0"/>
              </a:spcBef>
              <a:buFontTx/>
              <a:buNone/>
            </a:pPr>
            <a:endParaRPr kumimoji="1" lang="ko-KR" altLang="en-US" sz="1600" dirty="0">
              <a:latin typeface="Times New Roman" charset="0"/>
              <a:ea typeface="굴림" charset="-127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99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11352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7498</TotalTime>
  <Words>19846</Words>
  <Application>Microsoft Macintosh PowerPoint</Application>
  <PresentationFormat>화면 슬라이드 쇼(4:3)</PresentationFormat>
  <Paragraphs>4240</Paragraphs>
  <Slides>184</Slides>
  <Notes>36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184</vt:i4>
      </vt:variant>
    </vt:vector>
  </HeadingPairs>
  <TitlesOfParts>
    <vt:vector size="195" baseType="lpstr">
      <vt:lpstr>굴림체</vt:lpstr>
      <vt:lpstr>맑은 고딕</vt:lpstr>
      <vt:lpstr>Arial</vt:lpstr>
      <vt:lpstr>Calibri</vt:lpstr>
      <vt:lpstr>Comic Sans MS</vt:lpstr>
      <vt:lpstr>Courier</vt:lpstr>
      <vt:lpstr>Courier New</vt:lpstr>
      <vt:lpstr>Tahoma</vt:lpstr>
      <vt:lpstr>Times New Roman</vt:lpstr>
      <vt:lpstr>Wingdings</vt:lpstr>
      <vt:lpstr>Blueprint</vt:lpstr>
      <vt:lpstr>C++ and Objected Oritend Programming</vt:lpstr>
      <vt:lpstr>Ack</vt:lpstr>
      <vt:lpstr>Goals of This Lecture</vt:lpstr>
      <vt:lpstr>PowerPoint 프레젠테이션</vt:lpstr>
      <vt:lpstr>The C++ Programming Model</vt:lpstr>
      <vt:lpstr>A Simple C++ Program</vt:lpstr>
      <vt:lpstr>Abstraction and Abstract Data Type</vt:lpstr>
      <vt:lpstr>Example of ADT</vt:lpstr>
      <vt:lpstr>C &amp; C++ in Abstraction View</vt:lpstr>
      <vt:lpstr>Procedural-Oriented VS. Object-Oriented </vt:lpstr>
      <vt:lpstr>Example: PO VS. OO</vt:lpstr>
      <vt:lpstr>What is Object ?</vt:lpstr>
      <vt:lpstr>C++ Classes</vt:lpstr>
      <vt:lpstr>Class Declaration</vt:lpstr>
      <vt:lpstr>C Style Design (Procedural) (1/2)</vt:lpstr>
      <vt:lpstr>C Style Design (Procedural) (2/2)</vt:lpstr>
      <vt:lpstr>C++ Style Design (Object-Oriented) (1/2)</vt:lpstr>
      <vt:lpstr>C++ Style Design (Object-Oriented) (2/2)</vt:lpstr>
      <vt:lpstr>Example: Class</vt:lpstr>
      <vt:lpstr>Definition of Member Functions</vt:lpstr>
      <vt:lpstr>Member Variables &amp; Functions </vt:lpstr>
      <vt:lpstr>Encapsulation</vt:lpstr>
      <vt:lpstr>Encapsulation in C++</vt:lpstr>
      <vt:lpstr>PowerPoint 프레젠테이션</vt:lpstr>
      <vt:lpstr>C++ Data Types</vt:lpstr>
      <vt:lpstr>Fundamental Types</vt:lpstr>
      <vt:lpstr>Declaration of a Variable</vt:lpstr>
      <vt:lpstr>Characters: char</vt:lpstr>
      <vt:lpstr>Integers: short, int, long</vt:lpstr>
      <vt:lpstr>Floating Point: float, double</vt:lpstr>
      <vt:lpstr>Enumerations: enum</vt:lpstr>
      <vt:lpstr>Pointers</vt:lpstr>
      <vt:lpstr>Pointers</vt:lpstr>
      <vt:lpstr>Arrays</vt:lpstr>
      <vt:lpstr>Arrays</vt:lpstr>
      <vt:lpstr>Pointers and Arrays</vt:lpstr>
      <vt:lpstr>C-Style Structure</vt:lpstr>
      <vt:lpstr>C-Style Structure</vt:lpstr>
      <vt:lpstr>References</vt:lpstr>
      <vt:lpstr>Constants</vt:lpstr>
      <vt:lpstr>Typedef</vt:lpstr>
      <vt:lpstr>PowerPoint 프레젠테이션</vt:lpstr>
      <vt:lpstr>Dynamic Memory and ‘new’ Operator</vt:lpstr>
      <vt:lpstr>Dynamic Memory and ‘new’ Operator</vt:lpstr>
      <vt:lpstr>Example: Operators for Dynamic Allocation</vt:lpstr>
      <vt:lpstr>Questions</vt:lpstr>
      <vt:lpstr>Memory Leaks</vt:lpstr>
      <vt:lpstr>PowerPoint 프레젠테이션</vt:lpstr>
      <vt:lpstr>Strings</vt:lpstr>
      <vt:lpstr>STL Strings</vt:lpstr>
      <vt:lpstr>STL Strings</vt:lpstr>
      <vt:lpstr>STL Strings</vt:lpstr>
      <vt:lpstr>STL Strings</vt:lpstr>
      <vt:lpstr>C Style String to C++</vt:lpstr>
      <vt:lpstr>C++ Style String to C (1/2)</vt:lpstr>
      <vt:lpstr>C++ Style String to C (2/2)</vt:lpstr>
      <vt:lpstr>PowerPoint 프레젠테이션</vt:lpstr>
      <vt:lpstr>Local and Global Variables</vt:lpstr>
      <vt:lpstr>Local and Global Variables</vt:lpstr>
      <vt:lpstr>Scope Resolution Operator (::)</vt:lpstr>
      <vt:lpstr>Namespaces: Motivation</vt:lpstr>
      <vt:lpstr>Namespaces</vt:lpstr>
      <vt:lpstr>The Using Statement</vt:lpstr>
      <vt:lpstr>Example : Namespace</vt:lpstr>
      <vt:lpstr>Traditional C-Style Casting</vt:lpstr>
      <vt:lpstr>Static Casting (to give “warning”)</vt:lpstr>
      <vt:lpstr>Implicit Casting</vt:lpstr>
      <vt:lpstr>Control Flow: If Statement</vt:lpstr>
      <vt:lpstr>Control Flow: Switch Statement</vt:lpstr>
      <vt:lpstr>Control Flow: While &amp; DO-While</vt:lpstr>
      <vt:lpstr>Control Flow: For Loop</vt:lpstr>
      <vt:lpstr>PowerPoint 프레젠테이션</vt:lpstr>
      <vt:lpstr>Functions</vt:lpstr>
      <vt:lpstr>Function Overloading</vt:lpstr>
      <vt:lpstr>Function Overloading</vt:lpstr>
      <vt:lpstr>Polymorphism</vt:lpstr>
      <vt:lpstr>Resolving an Overloaded Function Call</vt:lpstr>
      <vt:lpstr>Default Arguments (1/2)</vt:lpstr>
      <vt:lpstr>Default Arguments (2/2)</vt:lpstr>
      <vt:lpstr>Default Args vs. Function Overloading</vt:lpstr>
      <vt:lpstr>C++ Operator overloading</vt:lpstr>
      <vt:lpstr>Example : Operator Overloading</vt:lpstr>
      <vt:lpstr>Operator Overloading</vt:lpstr>
      <vt:lpstr>Using Overloading</vt:lpstr>
      <vt:lpstr>Inline Functions</vt:lpstr>
      <vt:lpstr>PowerPoint 프레젠테이션</vt:lpstr>
      <vt:lpstr>PowerPoint 프레젠테이션</vt:lpstr>
      <vt:lpstr>Class Structure in General Form </vt:lpstr>
      <vt:lpstr>Constructors</vt:lpstr>
      <vt:lpstr>Default Constructor with No Argument</vt:lpstr>
      <vt:lpstr>Constructors with Arguments</vt:lpstr>
      <vt:lpstr>Destructors</vt:lpstr>
      <vt:lpstr>PowerPoint 프레젠테이션</vt:lpstr>
      <vt:lpstr>Initialization Style: Vars vs. Class Objects</vt:lpstr>
      <vt:lpstr>Initialization of Class Objects as Members </vt:lpstr>
      <vt:lpstr>Global Variable</vt:lpstr>
      <vt:lpstr>Recall: Class Structure in General Form </vt:lpstr>
      <vt:lpstr>Static: Per-class variable</vt:lpstr>
      <vt:lpstr>The Pointer this</vt:lpstr>
      <vt:lpstr>Example: this Pointer (1/2)</vt:lpstr>
      <vt:lpstr>Example: this Pointer (2/2)</vt:lpstr>
      <vt:lpstr>Array of Classes</vt:lpstr>
      <vt:lpstr>Array of Classes - Initialization</vt:lpstr>
      <vt:lpstr>Array of Pointers to Classes</vt:lpstr>
      <vt:lpstr>PowerPoint 프레젠테이션</vt:lpstr>
      <vt:lpstr>Access Control</vt:lpstr>
      <vt:lpstr>Example: Access Control</vt:lpstr>
      <vt:lpstr>Example: Access Control (cont’d)</vt:lpstr>
      <vt:lpstr>PowerPoint 프레젠테이션</vt:lpstr>
      <vt:lpstr>Recall: What is Object ?</vt:lpstr>
      <vt:lpstr>Recall: Class Declaration</vt:lpstr>
      <vt:lpstr>Inheritance (1/2)</vt:lpstr>
      <vt:lpstr>Inheritance (2/2)</vt:lpstr>
      <vt:lpstr>Class Example</vt:lpstr>
      <vt:lpstr>Inheritance: Mechanism for Reuse</vt:lpstr>
      <vt:lpstr>Inheritance: Construct, Destruct Order</vt:lpstr>
      <vt:lpstr>Example : Constructors of Derived Class</vt:lpstr>
      <vt:lpstr>Constructors of Derived Class</vt:lpstr>
      <vt:lpstr>Access to Base Classes</vt:lpstr>
      <vt:lpstr>Public Derivation</vt:lpstr>
      <vt:lpstr>Private Derivation</vt:lpstr>
      <vt:lpstr>Example: Public Derivation</vt:lpstr>
      <vt:lpstr>Assignment of Objects</vt:lpstr>
      <vt:lpstr>Type Conversion of Pointer &amp; Reference</vt:lpstr>
      <vt:lpstr>Overriding: From Subclass to Superclass</vt:lpstr>
      <vt:lpstr>Example: Overriding (1/2)</vt:lpstr>
      <vt:lpstr>Example: Overriding (2/2)</vt:lpstr>
      <vt:lpstr>Call Overridden Functions</vt:lpstr>
      <vt:lpstr>Static Binding</vt:lpstr>
      <vt:lpstr>Dynamic Binding: Virtual Functions</vt:lpstr>
      <vt:lpstr>Virtual and Non-Virtual Functions</vt:lpstr>
      <vt:lpstr>Virtual Destructor (1/2) </vt:lpstr>
      <vt:lpstr>Virtual Destructor (2/2) </vt:lpstr>
      <vt:lpstr>PowerPoint 프레젠테이션</vt:lpstr>
      <vt:lpstr>Function Template (1)</vt:lpstr>
      <vt:lpstr>Function Template (2)</vt:lpstr>
      <vt:lpstr>Function Overloading vs. Function Template</vt:lpstr>
      <vt:lpstr>Class Template (1)</vt:lpstr>
      <vt:lpstr>Class Template (2)</vt:lpstr>
      <vt:lpstr>Class Template (3)</vt:lpstr>
      <vt:lpstr>PowerPoint 프레젠테이션</vt:lpstr>
      <vt:lpstr>Exceptions: Intro</vt:lpstr>
      <vt:lpstr>Exception: Also a class</vt:lpstr>
      <vt:lpstr>Exception: Throwing and Catching</vt:lpstr>
      <vt:lpstr>Exception Example (1)</vt:lpstr>
      <vt:lpstr>Exception Specification</vt:lpstr>
      <vt:lpstr>Exception: Any Exception and No Exception</vt:lpstr>
      <vt:lpstr>C++ Standard Exceptions</vt:lpstr>
      <vt:lpstr>Exception Example (2)</vt:lpstr>
      <vt:lpstr>PowerPoint 프레젠테이션</vt:lpstr>
      <vt:lpstr>Recall: Access Control</vt:lpstr>
      <vt:lpstr>Friends to a Class</vt:lpstr>
      <vt:lpstr>Example: Friend Functions</vt:lpstr>
      <vt:lpstr>Friend Class</vt:lpstr>
      <vt:lpstr>Wrap Up</vt:lpstr>
      <vt:lpstr>Supplementary Materials</vt:lpstr>
      <vt:lpstr>Example : Constructors</vt:lpstr>
      <vt:lpstr>Example: Constructors &amp; Destructors</vt:lpstr>
      <vt:lpstr>Constructors with Arg. and Default Values</vt:lpstr>
      <vt:lpstr>A Special Constructor : Copy Constructor</vt:lpstr>
      <vt:lpstr>Default Copy Constructor</vt:lpstr>
      <vt:lpstr>Limitation of Default Copy Constructor</vt:lpstr>
      <vt:lpstr>Deep Copy Constructor</vt:lpstr>
      <vt:lpstr>Example: Deep Copy Constructor</vt:lpstr>
      <vt:lpstr>Static Members</vt:lpstr>
      <vt:lpstr>Example: Static Members (1/3)</vt:lpstr>
      <vt:lpstr>Example: Static Members (2/3)</vt:lpstr>
      <vt:lpstr>Example: Static Members (3/3)</vt:lpstr>
      <vt:lpstr>Const Keyword</vt:lpstr>
      <vt:lpstr>Const Member Variables</vt:lpstr>
      <vt:lpstr>Const Member Functions</vt:lpstr>
      <vt:lpstr>Reference Member Variables (1/2)</vt:lpstr>
      <vt:lpstr>Reference Member Variables (2/2)</vt:lpstr>
      <vt:lpstr>Inheritance VS. Nested Class</vt:lpstr>
      <vt:lpstr>Example: Private Derivation</vt:lpstr>
      <vt:lpstr>Example: Type Conversion of Pointer (1)</vt:lpstr>
      <vt:lpstr>Example: Type Conversion of Pointer (2)</vt:lpstr>
      <vt:lpstr>Example: Type Conversion of Pointer (3)</vt:lpstr>
      <vt:lpstr>Overriding and Overloading</vt:lpstr>
      <vt:lpstr>Multiple Inheritance</vt:lpstr>
      <vt:lpstr>Example : Multiple Inheritance </vt:lpstr>
      <vt:lpstr>Heterogeneous List</vt:lpstr>
      <vt:lpstr>Pure Virtual Functions and Abstract Class</vt:lpstr>
      <vt:lpstr>Example: Pure Virtual Functions 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Microsoft Office User</cp:lastModifiedBy>
  <cp:revision>1109</cp:revision>
  <cp:lastPrinted>2017-08-19T04:27:18Z</cp:lastPrinted>
  <dcterms:created xsi:type="dcterms:W3CDTF">2002-01-21T02:22:10Z</dcterms:created>
  <dcterms:modified xsi:type="dcterms:W3CDTF">2021-02-23T00:54:11Z</dcterms:modified>
</cp:coreProperties>
</file>