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90" r:id="rId5"/>
    <p:sldId id="289" r:id="rId6"/>
    <p:sldId id="260" r:id="rId7"/>
    <p:sldId id="261" r:id="rId8"/>
    <p:sldId id="262" r:id="rId9"/>
    <p:sldId id="280" r:id="rId10"/>
    <p:sldId id="291" r:id="rId11"/>
    <p:sldId id="281" r:id="rId12"/>
    <p:sldId id="292" r:id="rId13"/>
    <p:sldId id="282" r:id="rId14"/>
    <p:sldId id="283" r:id="rId15"/>
    <p:sldId id="285" r:id="rId16"/>
    <p:sldId id="288" r:id="rId17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64A2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9"/>
    <p:restoredTop sz="82107" autoAdjust="0"/>
  </p:normalViewPr>
  <p:slideViewPr>
    <p:cSldViewPr>
      <p:cViewPr>
        <p:scale>
          <a:sx n="200" d="100"/>
          <a:sy n="200" d="100"/>
        </p:scale>
        <p:origin x="2176" y="-9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3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85D61-18CD-4251-A066-8B7F65AD3FB0}" type="datetimeFigureOut">
              <a:rPr lang="ko-KR" altLang="en-US" smtClean="0"/>
              <a:t>2016. 10. 10.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28787-002F-4281-BE04-3927EF912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885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28787-002F-4281-BE04-3927EF91209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9035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28787-002F-4281-BE04-3927EF912091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2715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www.ultimoslibros.com/wp-content/uploads/Network-Marketer-300x225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836712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직사각형 6"/>
          <p:cNvSpPr/>
          <p:nvPr userDrawn="1"/>
        </p:nvSpPr>
        <p:spPr>
          <a:xfrm>
            <a:off x="5652120" y="404664"/>
            <a:ext cx="3384376" cy="273630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D7EA-F645-41E4-8666-ED6D2BC40403}" type="datetime1">
              <a:rPr lang="ko-KR" altLang="en-US" smtClean="0"/>
              <a:t>2016. 10. 10.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618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A6535-9E41-4178-8D7A-47DD5F5DAED3}" type="datetime1">
              <a:rPr lang="ko-KR" altLang="en-US" smtClean="0"/>
              <a:t>2016. 10. 10.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605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BEC7-D4EF-4858-BA5A-B33398C86306}" type="datetime1">
              <a:rPr lang="ko-KR" altLang="en-US" smtClean="0"/>
              <a:t>2016. 10. 10.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67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4961" y="44624"/>
            <a:ext cx="7841495" cy="1143000"/>
          </a:xfrm>
        </p:spPr>
        <p:txBody>
          <a:bodyPr/>
          <a:lstStyle>
            <a:lvl1pPr algn="l">
              <a:defRPr baseline="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C815-120B-4C25-B8E4-3CAC04D9C8CC}" type="datetime1">
              <a:rPr lang="ko-KR" altLang="en-US" smtClean="0"/>
              <a:t>2016. 10. 10.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172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cap="none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4400" b="1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C881-3D70-45BE-83E5-85C6C8381B3B}" type="datetime1">
              <a:rPr lang="ko-KR" altLang="en-US" smtClean="0"/>
              <a:t>2016. 10. 10.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42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1AA2-C675-4F0A-BCFA-82DD8203F20E}" type="datetime1">
              <a:rPr lang="ko-KR" altLang="en-US" smtClean="0"/>
              <a:t>2016. 10. 10.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523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309BB-493E-4328-A60E-B5FC926F4C60}" type="datetime1">
              <a:rPr lang="ko-KR" altLang="en-US" smtClean="0"/>
              <a:t>2016. 10. 10.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24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3316-C246-4662-9178-02BA45A13C7D}" type="datetime1">
              <a:rPr lang="ko-KR" altLang="en-US" smtClean="0"/>
              <a:t>2016. 10. 10.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372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5E7A-09D5-4413-AEC4-D71EF88ECF2D}" type="datetime1">
              <a:rPr lang="ko-KR" altLang="en-US" smtClean="0"/>
              <a:t>2016. 10. 10.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096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7E1B-6E90-4F60-B258-568503485BE5}" type="datetime1">
              <a:rPr lang="ko-KR" altLang="en-US" smtClean="0"/>
              <a:t>2016. 10. 10.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2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FE56-D68D-4230-8AE8-E70542B62AAF}" type="datetime1">
              <a:rPr lang="ko-KR" altLang="en-US" smtClean="0"/>
              <a:t>2016. 10. 10.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790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4961" y="44624"/>
            <a:ext cx="784149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A1401-E87F-4ACB-9526-5739BDDC5239}" type="datetime1">
              <a:rPr lang="ko-KR" altLang="en-US" smtClean="0"/>
              <a:t>2016. 10. 10.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084168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9A801-7137-4255-9156-D8E32798D419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 descr="lanada"/>
          <p:cNvPicPr>
            <a:picLocks noChangeAspect="1" noChangeArrowheads="1"/>
          </p:cNvPicPr>
          <p:nvPr/>
        </p:nvPicPr>
        <p:blipFill>
          <a:blip r:embed="rId1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890" y="6527491"/>
            <a:ext cx="1350819" cy="24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nurapt.kaist.ac.kr/benchmark/images/kaistlogo.g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0149"/>
            <a:ext cx="1157536" cy="32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66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spcBef>
          <a:spcPct val="0"/>
        </a:spcBef>
        <a:buNone/>
        <a:defRPr sz="4400" b="1" kern="12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42840" y="2636912"/>
            <a:ext cx="8549640" cy="1336386"/>
          </a:xfrm>
        </p:spPr>
        <p:txBody>
          <a:bodyPr>
            <a:noAutofit/>
          </a:bodyPr>
          <a:lstStyle/>
          <a:p>
            <a:pPr algn="ctr"/>
            <a:r>
              <a:rPr lang="en-US" altLang="ko-KR" sz="5400" dirty="0" smtClean="0"/>
              <a:t>Martingales &amp;</a:t>
            </a:r>
            <a:br>
              <a:rPr lang="en-US" altLang="ko-KR" sz="5400" dirty="0" smtClean="0"/>
            </a:br>
            <a:r>
              <a:rPr lang="en-US" altLang="ko-KR" sz="5400" dirty="0" smtClean="0"/>
              <a:t>Azuma-</a:t>
            </a:r>
            <a:r>
              <a:rPr lang="en-US" altLang="ko-KR" sz="5400" dirty="0" err="1" smtClean="0"/>
              <a:t>Hoeffding</a:t>
            </a:r>
            <a:r>
              <a:rPr lang="en-US" altLang="ko-KR" sz="5400" dirty="0" smtClean="0"/>
              <a:t> Inequality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endParaRPr lang="ko-KR" altLang="en-US" sz="2400" dirty="0"/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>
          <a:xfrm>
            <a:off x="1417260" y="4221088"/>
            <a:ext cx="6400800" cy="1752600"/>
          </a:xfrm>
        </p:spPr>
        <p:txBody>
          <a:bodyPr/>
          <a:lstStyle/>
          <a:p>
            <a:r>
              <a:rPr lang="en-US" altLang="ko-KR" dirty="0" smtClean="0"/>
              <a:t>Yung Yi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603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Azuma-</a:t>
            </a:r>
            <a:r>
              <a:rPr lang="en-US" altLang="ko-KR" dirty="0" err="1" smtClean="0"/>
              <a:t>Hoeffding</a:t>
            </a:r>
            <a:r>
              <a:rPr lang="en-US" altLang="ko-KR" dirty="0" smtClean="0"/>
              <a:t> inequality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Chernoff-like tail bounds of martingales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Even when the underlying random variables are not independent</a:t>
            </a:r>
          </a:p>
          <a:p>
            <a:pPr lvl="1"/>
            <a:r>
              <a:rPr lang="en-US" altLang="ko-KR" sz="1600" dirty="0" smtClean="0"/>
              <a:t>NOTE: </a:t>
            </a:r>
            <a:r>
              <a:rPr lang="en-US" altLang="ko-KR" sz="1600" dirty="0" err="1" smtClean="0"/>
              <a:t>Chernoff</a:t>
            </a:r>
            <a:r>
              <a:rPr lang="en-US" altLang="ko-KR" sz="1600" dirty="0" smtClean="0"/>
              <a:t> bound for Poisson trials: independent, but not </a:t>
            </a:r>
            <a:r>
              <a:rPr lang="en-US" altLang="ko-KR" sz="1600" dirty="0" err="1" smtClean="0"/>
              <a:t>indentical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014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Azuma-</a:t>
            </a:r>
            <a:r>
              <a:rPr lang="en-US" altLang="ko-KR" dirty="0" err="1" smtClean="0"/>
              <a:t>Hoeffding</a:t>
            </a:r>
            <a:r>
              <a:rPr lang="en-US" altLang="ko-KR" dirty="0" smtClean="0"/>
              <a:t> inequality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sz="2000" dirty="0" smtClean="0"/>
                  <a:t>Chernoff-like tail bounds of martingales</a:t>
                </a:r>
              </a:p>
              <a:p>
                <a:endParaRPr lang="en-US" altLang="ko-KR" sz="2000" b="1" dirty="0" smtClean="0"/>
              </a:p>
              <a:p>
                <a:r>
                  <a:rPr lang="en-US" altLang="ko-KR" sz="2000" b="1" dirty="0" smtClean="0"/>
                  <a:t>Theorem 12.4 [Azuma-</a:t>
                </a:r>
                <a:r>
                  <a:rPr lang="en-US" altLang="ko-KR" sz="2000" b="1" dirty="0" err="1" smtClean="0"/>
                  <a:t>Hoeffding</a:t>
                </a:r>
                <a:r>
                  <a:rPr lang="en-US" altLang="ko-KR" sz="2000" b="1" dirty="0" smtClean="0"/>
                  <a:t> Inequality]:</a:t>
                </a:r>
                <a:r>
                  <a:rPr lang="en-US" altLang="ko-KR" sz="2000" dirty="0" smtClean="0"/>
                  <a:t/>
                </a:r>
                <a:br>
                  <a:rPr lang="en-US" altLang="ko-KR" sz="2000" dirty="0" smtClean="0"/>
                </a:br>
                <a:r>
                  <a:rPr lang="en-US" altLang="ko-KR" sz="2000" i="1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ko-KR" altLang="en-US" sz="2000" i="1" dirty="0" smtClean="0"/>
                  <a:t> </a:t>
                </a:r>
                <a:r>
                  <a:rPr lang="en-US" altLang="ko-KR" sz="2000" i="1" dirty="0" smtClean="0"/>
                  <a:t>be a martingale such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altLang="ko-KR" sz="2000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altLang="ko-KR" sz="2000" b="0" i="1" smtClean="0"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sz="2000" i="1" dirty="0" smtClean="0"/>
                  <a:t/>
                </a:r>
                <a:br>
                  <a:rPr lang="en-US" altLang="ko-KR" sz="2000" i="1" dirty="0" smtClean="0"/>
                </a:br>
                <a:r>
                  <a:rPr lang="en-US" altLang="ko-KR" sz="2000" i="1" dirty="0" smtClean="0"/>
                  <a:t>Then, for all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𝑡</m:t>
                    </m:r>
                    <m:r>
                      <a:rPr lang="en-US" altLang="ko-KR" sz="2000" b="0" i="1" smtClean="0">
                        <a:latin typeface="Cambria Math"/>
                      </a:rPr>
                      <m:t>≥0</m:t>
                    </m:r>
                  </m:oMath>
                </a14:m>
                <a:r>
                  <a:rPr lang="ko-KR" altLang="en-US" sz="2000" i="1" dirty="0" smtClean="0"/>
                  <a:t> </a:t>
                </a:r>
                <a:r>
                  <a:rPr lang="en-US" altLang="ko-KR" sz="2000" i="1" dirty="0" smtClean="0"/>
                  <a:t>and any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𝜆</m:t>
                    </m:r>
                    <m:r>
                      <a:rPr lang="en-US" altLang="ko-KR" sz="20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altLang="ko-KR" sz="2000" i="1" dirty="0" smtClean="0"/>
                  <a:t>,</a:t>
                </a:r>
                <a:r>
                  <a:rPr lang="en-US" altLang="ko-KR" sz="2000" dirty="0" smtClean="0"/>
                  <a:t/>
                </a:r>
                <a:br>
                  <a:rPr lang="en-US" altLang="ko-KR" sz="2000" dirty="0" smtClean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2000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ko-KR" sz="2000" b="0" i="1" smtClean="0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ko-KR" sz="2000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000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2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ko-KR" sz="2000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000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20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func>
                    <m:r>
                      <a:rPr lang="en-US" altLang="ko-KR" sz="2000" b="0" i="1" smtClean="0">
                        <a:latin typeface="Cambria Math"/>
                      </a:rPr>
                      <m:t>≥</m:t>
                    </m:r>
                    <m:r>
                      <a:rPr lang="en-US" altLang="ko-KR" sz="2000" b="0" i="1" smtClean="0">
                        <a:latin typeface="Cambria Math"/>
                      </a:rPr>
                      <m:t>𝜆</m:t>
                    </m:r>
                    <m:r>
                      <a:rPr lang="en-US" altLang="ko-KR" sz="2000" b="0" i="1" smtClean="0">
                        <a:latin typeface="Cambria Math"/>
                      </a:rPr>
                      <m:t>)≤2</m:t>
                    </m:r>
                    <m:sSup>
                      <m:sSup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𝜆</m:t>
                            </m:r>
                          </m:e>
                          <m:sup>
                            <m:r>
                              <a:rPr lang="en-US" altLang="ko-KR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ko-KR" sz="2000" b="0" i="1" smtClean="0">
                            <a:latin typeface="Cambria Math"/>
                          </a:rPr>
                          <m:t>/(2</m:t>
                        </m:r>
                        <m:nary>
                          <m:naryPr>
                            <m:chr m:val="∑"/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altLang="ko-KR" sz="2000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𝑡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altLang="ko-KR" sz="2000" b="0" i="1" smtClean="0">
                                    <a:latin typeface="Cambria Math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e>
                        </m:nary>
                        <m:r>
                          <a:rPr lang="en-US" altLang="ko-KR" sz="2000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US" altLang="ko-KR" sz="2000" dirty="0" smtClean="0"/>
              </a:p>
              <a:p>
                <a:endParaRPr lang="en-US" altLang="ko-KR" sz="2000" dirty="0" smtClean="0"/>
              </a:p>
              <a:p>
                <a:endParaRPr lang="en-US" altLang="ko-KR" sz="2000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700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Azuma-</a:t>
            </a:r>
            <a:r>
              <a:rPr lang="en-US" altLang="ko-KR" dirty="0" err="1" smtClean="0"/>
              <a:t>Hoeffding</a:t>
            </a:r>
            <a:r>
              <a:rPr lang="en-US" altLang="ko-KR" dirty="0" smtClean="0"/>
              <a:t> inequality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altLang="ko-KR" sz="2000" dirty="0" smtClean="0"/>
              </a:p>
              <a:p>
                <a:r>
                  <a:rPr lang="en-US" altLang="ko-KR" sz="2000" dirty="0" smtClean="0"/>
                  <a:t>Proof) Similarly to </a:t>
                </a:r>
                <a:r>
                  <a:rPr lang="en-US" altLang="ko-KR" sz="2000" dirty="0" err="1" smtClean="0"/>
                  <a:t>Chernoff</a:t>
                </a:r>
                <a:r>
                  <a:rPr lang="en-US" altLang="ko-KR" sz="2000" dirty="0" smtClean="0"/>
                  <a:t> bounds, first derive an upper bound for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𝛼</m:t>
                            </m:r>
                            <m:d>
                              <m:dPr>
                                <m:ctrlPr>
                                  <a:rPr lang="en-US" altLang="ko-KR" sz="2000" b="0" i="1" smtClean="0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ko-KR" sz="2000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000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2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ko-KR" sz="2000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000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20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sup>
                        </m:sSup>
                      </m:e>
                    </m:d>
                  </m:oMath>
                </a14:m>
                <a:r>
                  <a:rPr lang="en-US" altLang="ko-KR" sz="2000" dirty="0" smtClean="0"/>
                  <a:t/>
                </a:r>
                <a:br>
                  <a:rPr lang="en-US" altLang="ko-KR" sz="2000" dirty="0" smtClean="0"/>
                </a:br>
                <a:r>
                  <a:rPr lang="en-US" altLang="ko-KR" sz="2000" dirty="0" smtClean="0"/>
                  <a:t/>
                </a:r>
                <a:br>
                  <a:rPr lang="en-US" altLang="ko-KR" sz="2000" dirty="0" smtClean="0"/>
                </a:br>
                <a:r>
                  <a:rPr lang="en-US" altLang="ko-KR" sz="2000" dirty="0" smtClean="0"/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sz="2000" i="1">
                        <a:latin typeface="Cambria Math"/>
                        <a:ea typeface="Cambria Math"/>
                      </a:rPr>
                      <m:t>≜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ko-KR" sz="2000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, </m:t>
                    </m:r>
                    <m:r>
                      <a:rPr lang="en-US" altLang="ko-KR" sz="2000" b="0" i="1" smtClean="0">
                        <a:latin typeface="Cambria Math"/>
                      </a:rPr>
                      <m:t>𝑖</m:t>
                    </m:r>
                    <m:r>
                      <a:rPr lang="en-US" altLang="ko-KR" sz="2000" b="0" i="1" smtClean="0">
                        <a:latin typeface="Cambria Math"/>
                      </a:rPr>
                      <m:t>=1,…,</m:t>
                    </m:r>
                    <m:r>
                      <a:rPr lang="en-US" altLang="ko-KR" sz="20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altLang="ko-KR" sz="2000" dirty="0" smtClean="0"/>
                  <a:t>, 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,…</m:t>
                    </m:r>
                  </m:oMath>
                </a14:m>
                <a:r>
                  <a:rPr lang="en-US" altLang="ko-KR" sz="2000" dirty="0" smtClean="0"/>
                  <a:t> is martingale,</a:t>
                </a:r>
                <a:br>
                  <a:rPr lang="en-US" altLang="ko-KR" sz="2000" dirty="0" smtClean="0"/>
                </a:b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ko-KR" sz="2000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altLang="ko-KR" sz="2000" b="0" i="1" smtClean="0">
                        <a:latin typeface="Cambria Math"/>
                      </a:rPr>
                      <m:t>=</m:t>
                    </m:r>
                    <m:r>
                      <a:rPr lang="en-US" altLang="ko-KR" sz="2000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sz="20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00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ko-KR" sz="2000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ko-KR" sz="2000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ko-KR" sz="2000" b="0" i="1" dirty="0" smtClean="0">
                    <a:latin typeface="Cambria Math"/>
                  </a:rPr>
                  <a:t/>
                </a:r>
                <a:br>
                  <a:rPr lang="en-US" altLang="ko-KR" sz="2000" b="0" i="1" dirty="0" smtClean="0">
                    <a:latin typeface="Cambria Math"/>
                  </a:rPr>
                </a:br>
                <a:r>
                  <a:rPr lang="en-US" altLang="ko-KR" sz="2000" b="0" i="1" dirty="0" smtClean="0">
                    <a:latin typeface="Cambria Math"/>
                  </a:rPr>
                  <a:t>                                                     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=</m:t>
                    </m:r>
                    <m:r>
                      <a:rPr lang="en-US" altLang="ko-KR" sz="2000" b="0" i="1" smtClean="0">
                        <a:latin typeface="Cambria Math"/>
                      </a:rPr>
                      <m:t>𝐸</m:t>
                    </m:r>
                    <m:r>
                      <a:rPr lang="en-US" altLang="ko-KR" sz="2000" b="0" i="1" smtClean="0">
                        <a:latin typeface="Cambria Math"/>
                      </a:rPr>
                      <m:t>[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|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ko-KR" sz="2000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]−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ko-KR" sz="2000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altLang="ko-KR" sz="2000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4515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Azuma-</a:t>
            </a:r>
            <a:r>
              <a:rPr lang="en-US" altLang="ko-KR" dirty="0" err="1" smtClean="0"/>
              <a:t>Hoeffding</a:t>
            </a:r>
            <a:r>
              <a:rPr lang="en-US" altLang="ko-KR" dirty="0" smtClean="0"/>
              <a:t> inequality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sz="2000" dirty="0" smtClean="0"/>
                  <a:t>Now consider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𝐸</m:t>
                    </m:r>
                    <m:r>
                      <a:rPr lang="en-US" altLang="ko-KR" sz="2000" b="0" i="1" smtClean="0">
                        <a:latin typeface="Cambria Math"/>
                      </a:rPr>
                      <m:t>[</m:t>
                    </m:r>
                    <m:sSup>
                      <m:sSup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/>
                          </a:rPr>
                          <m:t>𝛼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  <m:r>
                      <a:rPr lang="en-US" altLang="ko-KR" sz="2000" b="0" i="1" smtClean="0">
                        <a:latin typeface="Cambria Math"/>
                      </a:rPr>
                      <m:t>|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ko-KR" sz="2000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ko-KR" altLang="en-US" sz="2000" dirty="0" smtClean="0"/>
                  <a:t> </a:t>
                </a:r>
                <a:r>
                  <a:rPr lang="en-US" altLang="ko-KR" sz="2000" dirty="0" smtClean="0"/>
                  <a:t>by</a:t>
                </a:r>
                <a:br>
                  <a:rPr lang="en-US" altLang="ko-KR" sz="2000" dirty="0" smtClean="0"/>
                </a:br>
                <a:r>
                  <a:rPr lang="en-US" altLang="ko-KR" sz="2000" dirty="0" smtClean="0"/>
                  <a:t>writing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f>
                      <m:f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altLang="ko-KR" sz="2000" b="0" i="1" smtClean="0">
                            <a:latin typeface="Cambria Math"/>
                          </a:rPr>
                          <m:t>1−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/>
                          </a:rPr>
                          <m:t>/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altLang="ko-KR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ko-KR" sz="20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f>
                      <m:f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altLang="ko-KR" sz="2000" b="0" i="1" smtClean="0">
                            <a:latin typeface="Cambria Math"/>
                          </a:rPr>
                          <m:t>1+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/>
                          </a:rPr>
                          <m:t>/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altLang="ko-KR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altLang="ko-KR" sz="2000" dirty="0" smtClean="0"/>
              </a:p>
              <a:p>
                <a:endParaRPr lang="en-US" altLang="ko-KR" sz="2000" dirty="0" smtClean="0"/>
              </a:p>
              <a:p>
                <a:r>
                  <a:rPr lang="en-US" altLang="ko-KR" sz="2000" dirty="0" smtClean="0"/>
                  <a:t>Using convexity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/>
                          </a:rPr>
                          <m:t>𝛼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altLang="ko-KR" sz="2000" dirty="0" smtClean="0"/>
                  <a:t>, we have</a:t>
                </a:r>
                <a:br>
                  <a:rPr lang="en-US" altLang="ko-KR" sz="2000" dirty="0" smtClean="0"/>
                </a:br>
                <a:r>
                  <a:rPr lang="en-US" altLang="ko-KR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/>
                          </a:rPr>
                          <m:t>𝛼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  <m:r>
                      <a:rPr lang="en-US" altLang="ko-KR" sz="2000" b="0" i="1" smtClean="0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altLang="ko-KR" sz="2000" b="0" i="1" smtClean="0">
                            <a:latin typeface="Cambria Math"/>
                          </a:rPr>
                          <m:t>1−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/>
                          </a:rPr>
                          <m:t>/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altLang="ko-KR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altLang="ko-KR" sz="2000" b="0" i="1" smtClean="0">
                            <a:latin typeface="Cambria Math"/>
                          </a:rPr>
                          <m:t>𝛼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  <m:r>
                      <a:rPr lang="en-US" altLang="ko-KR" sz="20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altLang="ko-KR" sz="2000" b="0" i="1" smtClean="0">
                            <a:latin typeface="Cambria Math"/>
                          </a:rPr>
                          <m:t>1+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/>
                          </a:rPr>
                          <m:t>/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altLang="ko-KR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/>
                          </a:rPr>
                          <m:t>𝛼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ko-KR" altLang="en-US" sz="2000" dirty="0" smtClean="0"/>
                  <a:t> </a:t>
                </a:r>
                <a:r>
                  <a:rPr lang="en-US" altLang="ko-KR" sz="2000" dirty="0" smtClean="0"/>
                  <a:t/>
                </a:r>
                <a:br>
                  <a:rPr lang="en-US" altLang="ko-KR" sz="2000" dirty="0" smtClean="0"/>
                </a:br>
                <a:r>
                  <a:rPr lang="en-US" altLang="ko-KR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𝛼</m:t>
                            </m:r>
                            <m:sSub>
                              <m:sSubPr>
                                <m:ctrlPr>
                                  <a:rPr lang="en-US" altLang="ko-KR" sz="2000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  <m:r>
                          <a:rPr lang="en-US" altLang="ko-KR" sz="20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sz="2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𝛼</m:t>
                            </m:r>
                            <m:sSub>
                              <m:sSubPr>
                                <m:ctrlPr>
                                  <a:rPr lang="en-US" altLang="ko-KR" sz="2000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</m:num>
                      <m:den>
                        <m:r>
                          <a:rPr lang="en-US" altLang="ko-KR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ko-KR" sz="20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altLang="ko-KR" sz="2000" b="0" i="1" smtClean="0">
                            <a:latin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altLang="ko-KR" sz="2000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/>
                          </a:rPr>
                          <m:t>𝛼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  <m:r>
                      <a:rPr lang="en-US" altLang="ko-KR" sz="20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altLang="ko-KR" sz="2000" b="0" i="1" smtClean="0">
                            <a:latin typeface="Cambria Math"/>
                          </a:rPr>
                          <m:t>𝛼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  <m:r>
                      <a:rPr lang="en-US" altLang="ko-KR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ko-KR" sz="2000" dirty="0" smtClean="0"/>
              </a:p>
              <a:p>
                <a:endParaRPr lang="en-US" altLang="ko-KR" sz="2000" dirty="0" smtClean="0"/>
              </a:p>
              <a:p>
                <a:r>
                  <a:rPr lang="en-US" altLang="ko-KR" sz="2000" dirty="0" smtClean="0"/>
                  <a:t>Therefore, we have</a:t>
                </a:r>
                <a:br>
                  <a:rPr lang="en-US" altLang="ko-KR" sz="2000" dirty="0" smtClean="0"/>
                </a:b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𝛼</m:t>
                            </m:r>
                            <m:sSub>
                              <m:sSubPr>
                                <m:ctrlPr>
                                  <a:rPr lang="en-US" altLang="ko-KR" sz="2000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</m:e>
                      <m:e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ko-KR" sz="2000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altLang="ko-KR" sz="2000" b="0" i="1" smtClean="0">
                        <a:latin typeface="Cambria Math"/>
                      </a:rPr>
                      <m:t>≤</m:t>
                    </m:r>
                    <m:r>
                      <a:rPr lang="en-US" altLang="ko-KR" sz="2000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ko-KR" sz="2000" i="1">
                                <a:latin typeface="Cambria Math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ko-KR" sz="20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ko-KR" sz="2000" i="1">
                                    <a:latin typeface="Cambria Math"/>
                                  </a:rPr>
                                  <m:t>𝛼</m:t>
                                </m:r>
                                <m:sSub>
                                  <m:sSubPr>
                                    <m:ctrlPr>
                                      <a:rPr lang="en-US" altLang="ko-KR" sz="2000"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000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ko-KR" sz="20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sup>
                            </m:sSup>
                            <m:r>
                              <a:rPr lang="en-US" altLang="ko-KR" sz="2000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altLang="ko-KR" sz="20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ko-KR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altLang="ko-KR" sz="2000" i="1">
                                    <a:latin typeface="Cambria Math"/>
                                  </a:rPr>
                                  <m:t>𝛼</m:t>
                                </m:r>
                                <m:sSub>
                                  <m:sSubPr>
                                    <m:ctrlPr>
                                      <a:rPr lang="en-US" altLang="ko-KR" sz="2000"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000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ko-KR" sz="20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sup>
                            </m:sSup>
                          </m:num>
                          <m:den>
                            <m:r>
                              <a:rPr lang="en-US" altLang="ko-KR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altLang="ko-KR" sz="20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altLang="ko-KR" sz="2000" i="1">
                                <a:latin typeface="Cambria Math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ko-KR" sz="2000" i="1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2000" i="1">
                                    <a:latin typeface="Cambria Math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altLang="ko-KR" sz="20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ko-KR" sz="2000" i="1">
                                <a:latin typeface="Cambria Math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US" altLang="ko-KR" sz="2000" i="1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2000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ko-KR" sz="20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d>
                          <m:dPr>
                            <m:ctrlPr>
                              <a:rPr lang="en-US" altLang="ko-KR" sz="2000" i="1"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ko-KR" sz="20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ko-KR" sz="2000" i="1">
                                    <a:latin typeface="Cambria Math"/>
                                  </a:rPr>
                                  <m:t>𝛼</m:t>
                                </m:r>
                                <m:sSub>
                                  <m:sSubPr>
                                    <m:ctrlPr>
                                      <a:rPr lang="en-US" altLang="ko-KR" sz="2000"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000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ko-KR" sz="20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sup>
                            </m:sSup>
                            <m:r>
                              <a:rPr lang="en-US" altLang="ko-KR" sz="20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altLang="ko-KR" sz="20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ko-KR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altLang="ko-KR" sz="2000" i="1">
                                    <a:latin typeface="Cambria Math"/>
                                  </a:rPr>
                                  <m:t>𝛼</m:t>
                                </m:r>
                                <m:sSub>
                                  <m:sSubPr>
                                    <m:ctrlPr>
                                      <a:rPr lang="en-US" altLang="ko-KR" sz="2000"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000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ko-KR" sz="20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sup>
                            </m:sSup>
                          </m:e>
                        </m:d>
                      </m:e>
                      <m:e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ko-KR" sz="2000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altLang="ko-KR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sz="2000" i="1">
                            <a:latin typeface="Cambria Math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ko-KR" sz="20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altLang="ko-KR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sz="2000" i="1">
                                <a:latin typeface="Cambria Math"/>
                              </a:rPr>
                              <m:t>𝛼</m:t>
                            </m:r>
                            <m:sSub>
                              <m:sSubPr>
                                <m:ctrlPr>
                                  <a:rPr lang="en-US" altLang="ko-KR" sz="2000" i="1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2000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ko-KR" sz="20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  <m:r>
                          <a:rPr lang="en-US" altLang="ko-KR" sz="20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altLang="ko-KR" sz="20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altLang="ko-KR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ko-KR" sz="2000" i="1">
                                <a:latin typeface="Cambria Math"/>
                              </a:rPr>
                              <m:t>𝛼</m:t>
                            </m:r>
                            <m:sSub>
                              <m:sSubPr>
                                <m:ctrlPr>
                                  <a:rPr lang="en-US" altLang="ko-KR" sz="2000" i="1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2000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ko-KR" sz="20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</m:num>
                      <m:den>
                        <m:r>
                          <a:rPr lang="en-US" altLang="ko-KR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ko-KR" sz="2000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ko-KR" sz="2000" b="0" i="1" smtClean="0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ko-KR" sz="2000" b="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ko-KR" sz="2000" b="0" i="1" smtClean="0">
                                        <a:latin typeface="Cambria Math"/>
                                      </a:rPr>
                                      <m:t>𝛼</m:t>
                                    </m:r>
                                    <m:sSub>
                                      <m:sSubPr>
                                        <m:ctrlPr>
                                          <a:rPr lang="en-US" altLang="ko-KR" sz="2000" b="0" i="1" smtClean="0">
                                            <a:latin typeface="Cambria Math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2000" b="0" i="1" smtClean="0">
                                            <a:latin typeface="Cambria Math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ko-KR" sz="2000" b="0" i="1" smtClean="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ko-KR" sz="20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altLang="ko-KR" sz="2000" dirty="0"/>
              </a:p>
              <a:p>
                <a:endParaRPr lang="ko-KR" altLang="en-US" sz="2000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62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13</a:t>
            </a:fld>
            <a:endParaRPr lang="ko-KR" altLang="en-US"/>
          </a:p>
        </p:txBody>
      </p:sp>
      <p:cxnSp>
        <p:nvCxnSpPr>
          <p:cNvPr id="5" name="직선 화살표 연결선 4"/>
          <p:cNvCxnSpPr/>
          <p:nvPr/>
        </p:nvCxnSpPr>
        <p:spPr>
          <a:xfrm flipV="1">
            <a:off x="7092280" y="1412776"/>
            <a:ext cx="0" cy="22322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/>
          <p:nvPr/>
        </p:nvCxnSpPr>
        <p:spPr>
          <a:xfrm>
            <a:off x="6119040" y="3284984"/>
            <a:ext cx="270143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원호 9"/>
          <p:cNvSpPr/>
          <p:nvPr/>
        </p:nvSpPr>
        <p:spPr>
          <a:xfrm rot="1705850">
            <a:off x="5504926" y="-408582"/>
            <a:ext cx="2592288" cy="3694972"/>
          </a:xfrm>
          <a:prstGeom prst="arc">
            <a:avLst>
              <a:gd name="adj1" fmla="val 18672271"/>
              <a:gd name="adj2" fmla="val 467954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6516216" y="3164851"/>
            <a:ext cx="0" cy="14401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7740352" y="2348880"/>
            <a:ext cx="0" cy="93610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7236296" y="2852936"/>
            <a:ext cx="0" cy="43204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156176" y="3212976"/>
                <a:ext cx="614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212976"/>
                <a:ext cx="61433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558598" y="3212976"/>
                <a:ext cx="4412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8598" y="3212976"/>
                <a:ext cx="441211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39322" y="3241551"/>
                <a:ext cx="4426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9322" y="3241551"/>
                <a:ext cx="44262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직선 연결선 21"/>
          <p:cNvCxnSpPr/>
          <p:nvPr/>
        </p:nvCxnSpPr>
        <p:spPr>
          <a:xfrm flipH="1">
            <a:off x="6516216" y="2348880"/>
            <a:ext cx="1224136" cy="81597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타원 25"/>
          <p:cNvSpPr/>
          <p:nvPr/>
        </p:nvSpPr>
        <p:spPr>
          <a:xfrm>
            <a:off x="7212006" y="2657703"/>
            <a:ext cx="45719" cy="447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7211908" y="2845818"/>
            <a:ext cx="45719" cy="447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8" name="직선 화살표 연결선 27"/>
          <p:cNvCxnSpPr/>
          <p:nvPr/>
        </p:nvCxnSpPr>
        <p:spPr>
          <a:xfrm flipV="1">
            <a:off x="5004048" y="4365104"/>
            <a:ext cx="648072" cy="9361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1835696" y="5805264"/>
            <a:ext cx="24482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63888" y="5805264"/>
                <a:ext cx="39494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 smtClean="0">
                    <a:solidFill>
                      <a:srgbClr val="FF0000"/>
                    </a:solidFill>
                    <a:latin typeface="Calibri" pitchFamily="34" charset="0"/>
                  </a:rPr>
                  <a:t>Derived by Taylor series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ko-KR" altLang="en-US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5805264"/>
                <a:ext cx="3949479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389" t="-8197" b="-245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2571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Azuma-</a:t>
            </a:r>
            <a:r>
              <a:rPr lang="en-US" altLang="ko-KR" dirty="0" err="1" smtClean="0"/>
              <a:t>Hoeffding</a:t>
            </a:r>
            <a:r>
              <a:rPr lang="en-US" altLang="ko-KR" dirty="0" smtClean="0"/>
              <a:t> inequality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It follows that</a:t>
                </a:r>
                <a:br>
                  <a:rPr lang="en-US" altLang="ko-KR" dirty="0" smtClean="0"/>
                </a:b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𝛼</m:t>
                            </m:r>
                            <m:d>
                              <m:dPr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ko-KR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ko-KR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sup>
                        </m:sSup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dPr>
                      <m:e>
                        <m:nary>
                          <m:naryPr>
                            <m:chr m:val="∏"/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𝑡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𝛼</m:t>
                                </m:r>
                                <m:sSub>
                                  <m:sSubPr>
                                    <m:ctrlPr>
                                      <a:rPr lang="en-US" altLang="ko-KR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sup>
                            </m:sSup>
                          </m:e>
                        </m:nary>
                      </m:e>
                    </m:d>
                  </m:oMath>
                </a14:m>
                <a:r>
                  <a:rPr lang="en-US" altLang="ko-KR" b="0" i="1" dirty="0" smtClean="0">
                    <a:latin typeface="Cambria Math"/>
                  </a:rPr>
                  <a:t/>
                </a:r>
                <a:br>
                  <a:rPr lang="en-US" altLang="ko-KR" b="0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dPr>
                      <m:e>
                        <m:nary>
                          <m:naryPr>
                            <m:chr m:val="∏"/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−1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𝛼</m:t>
                                </m:r>
                                <m:sSub>
                                  <m:sSubPr>
                                    <m:ctrlPr>
                                      <a:rPr lang="en-US" altLang="ko-KR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sup>
                            </m:sSup>
                          </m:e>
                        </m:nary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𝛼</m:t>
                            </m:r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</m:sup>
                        </m:sSup>
                      </m:e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≤</m:t>
                    </m:r>
                    <m:r>
                      <a:rPr lang="en-US" altLang="ko-KR" i="1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charset="0"/>
                          </a:rPr>
                        </m:ctrlPr>
                      </m:dPr>
                      <m:e>
                        <m:nary>
                          <m:naryPr>
                            <m:chr m:val="∏"/>
                            <m:ctrlPr>
                              <a:rPr lang="en-US" altLang="ko-KR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ko-KR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ko-KR" i="1">
                                <a:latin typeface="Cambria Math"/>
                              </a:rPr>
                              <m:t>−1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altLang="ko-KR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ko-KR" i="1">
                                    <a:latin typeface="Cambria Math"/>
                                  </a:rPr>
                                  <m:t>𝛼</m:t>
                                </m:r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sup>
                            </m:sSup>
                          </m:e>
                        </m:nary>
                      </m:e>
                    </m:d>
                    <m:sSup>
                      <m:sSup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ko-KR" b="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𝛼</m:t>
                                    </m:r>
                                    <m:sSub>
                                      <m:sSubPr>
                                        <m:ctrlPr>
                                          <a:rPr lang="en-US" altLang="ko-KR" b="0" i="1" smtClean="0">
                                            <a:latin typeface="Cambria Math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b="0" i="1" smtClean="0">
                                            <a:latin typeface="Cambria Math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ko-KR" b="0" i="1" smtClean="0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ko-KR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altLang="ko-KR" b="0" i="1" dirty="0" smtClean="0">
                    <a:latin typeface="Cambria Math"/>
                  </a:rPr>
                  <a:t/>
                </a:r>
                <a:br>
                  <a:rPr lang="en-US" altLang="ko-KR" b="0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≤…≤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𝛼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nary>
                              <m:naryPr>
                                <m:chr m:val="∑"/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naryPr>
                              <m:sub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𝑡</m:t>
                                </m:r>
                              </m:sup>
                              <m:e>
                                <m:sSubSup>
                                  <m:sSubSupPr>
                                    <m:ctrlPr>
                                      <a:rPr lang="en-US" altLang="ko-KR" b="0" i="1" smtClean="0">
                                        <a:latin typeface="Cambria Math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nary>
                          </m:num>
                          <m:den>
                            <m:r>
                              <a:rPr lang="en-US" altLang="ko-KR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altLang="ko-KR" dirty="0" smtClean="0"/>
              </a:p>
              <a:p>
                <a:endParaRPr lang="en-US" altLang="ko-KR" dirty="0" smtClean="0"/>
              </a:p>
              <a:p>
                <a:r>
                  <a:rPr lang="en-US" altLang="ko-KR" dirty="0" smtClean="0"/>
                  <a:t>Hence,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ko-KR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ko-KR" b="0" i="1" smtClean="0">
                                <a:latin typeface="Cambria Math"/>
                              </a:rPr>
                              <m:t>≥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𝜆</m:t>
                            </m:r>
                          </m:e>
                        </m:d>
                      </m:e>
                    </m:func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𝛼</m:t>
                                </m:r>
                                <m:d>
                                  <m:dPr>
                                    <m:ctrlPr>
                                      <a:rPr lang="en-US" altLang="ko-KR" b="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ko-KR" b="0" i="1" smtClean="0">
                                            <a:latin typeface="Cambria Math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b="0" i="1" smtClean="0">
                                            <a:latin typeface="Cambria Math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ko-KR" b="0" i="1" smtClean="0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ko-KR" b="0" i="1" smtClean="0">
                                            <a:latin typeface="Cambria Math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b="0" i="1" smtClean="0">
                                            <a:latin typeface="Cambria Math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ko-KR" b="0" i="1" smtClean="0">
                                            <a:latin typeface="Cambria Math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</m:sup>
                            </m:sSup>
                            <m:r>
                              <a:rPr lang="en-US" altLang="ko-KR" b="0" i="1" smtClean="0">
                                <a:latin typeface="Cambria Math"/>
                              </a:rPr>
                              <m:t>≥</m:t>
                            </m:r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𝛼𝜆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a:rPr lang="en-US" altLang="ko-KR" b="0" i="1" smtClean="0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𝛼</m:t>
                                </m:r>
                                <m:d>
                                  <m:dPr>
                                    <m:ctrlPr>
                                      <a:rPr lang="en-US" altLang="ko-KR" b="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ko-KR" b="0" i="1" smtClean="0">
                                            <a:latin typeface="Cambria Math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b="0" i="1" smtClean="0">
                                            <a:latin typeface="Cambria Math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ko-KR" b="0" i="1" smtClean="0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ko-KR" b="0" i="1" smtClean="0">
                                            <a:latin typeface="Cambria Math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b="0" i="1" smtClean="0">
                                            <a:latin typeface="Cambria Math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ko-KR" b="0" i="1" smtClean="0">
                                            <a:latin typeface="Cambria Math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</m:sup>
                            </m:sSup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𝛼𝜆</m:t>
                            </m:r>
                          </m:sup>
                        </m:sSup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𝛼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nary>
                          <m:naryPr>
                            <m:chr m:val="∑"/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𝑡</m:t>
                            </m:r>
                          </m:sup>
                          <m:e>
                            <m:f>
                              <m:fPr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altLang="ko-KR" b="0" i="1" smtClean="0">
                                        <a:latin typeface="Cambria Math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nary>
                        <m:r>
                          <a:rPr lang="en-US" altLang="ko-KR" b="0" i="1" smtClean="0"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𝛼𝜆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𝜆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ko-KR" b="0" i="1" smtClean="0">
                                <a:latin typeface="Cambria Math"/>
                              </a:rPr>
                              <m:t>2</m:t>
                            </m:r>
                            <m:nary>
                              <m:naryPr>
                                <m:chr m:val="∑"/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naryPr>
                              <m:sub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𝑡</m:t>
                                </m:r>
                              </m:sup>
                              <m:e>
                                <m:sSubSup>
                                  <m:sSubSupPr>
                                    <m:ctrlPr>
                                      <a:rPr lang="en-US" altLang="ko-KR" b="0" i="1" smtClean="0">
                                        <a:latin typeface="Cambria Math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nary>
                          </m:den>
                        </m:f>
                      </m:sup>
                    </m:sSup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10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14</a:t>
            </a:fld>
            <a:endParaRPr lang="ko-KR" altLang="en-US"/>
          </a:p>
        </p:txBody>
      </p:sp>
      <p:cxnSp>
        <p:nvCxnSpPr>
          <p:cNvPr id="5" name="직선 연결선 4"/>
          <p:cNvCxnSpPr/>
          <p:nvPr/>
        </p:nvCxnSpPr>
        <p:spPr>
          <a:xfrm>
            <a:off x="827584" y="6021288"/>
            <a:ext cx="151216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43608" y="6011996"/>
            <a:ext cx="1878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  <a:latin typeface="Calibri" pitchFamily="34" charset="0"/>
              </a:rPr>
              <a:t>Markov inequality</a:t>
            </a:r>
            <a:endParaRPr lang="ko-KR" altLang="en-US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829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800" dirty="0" smtClean="0"/>
              <a:t>Applications of the Azuma-</a:t>
            </a:r>
            <a:r>
              <a:rPr lang="en-US" altLang="ko-KR" sz="2800" dirty="0" err="1" smtClean="0"/>
              <a:t>Hoeffding</a:t>
            </a:r>
            <a:r>
              <a:rPr lang="en-US" altLang="ko-KR" sz="2800" dirty="0" smtClean="0"/>
              <a:t> inequality</a:t>
            </a:r>
            <a:endParaRPr lang="ko-KR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altLang="ko-KR" dirty="0" smtClean="0"/>
                  <a:t>General technique of applications</a:t>
                </a:r>
              </a:p>
              <a:p>
                <a:endParaRPr lang="en-US" altLang="ko-KR" dirty="0" smtClean="0"/>
              </a:p>
              <a:p>
                <a:r>
                  <a:rPr lang="en-US" altLang="ko-KR" dirty="0" smtClean="0"/>
                  <a:t>Say that a function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𝑓</m:t>
                    </m:r>
                    <m:r>
                      <a:rPr lang="en-US" altLang="ko-KR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ko-KR" dirty="0" smtClean="0"/>
                  <a:t> satisfies Lipschitz condition with bound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if for any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𝑖</m:t>
                    </m:r>
                    <m:r>
                      <a:rPr lang="en-US" altLang="ko-KR" b="0" i="1" smtClean="0">
                        <a:latin typeface="Cambria Math"/>
                      </a:rPr>
                      <m:t>, </m:t>
                    </m:r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dirty="0" smtClean="0"/>
                  <a:t/>
                </a:r>
                <a:br>
                  <a:rPr lang="en-US" altLang="ko-KR" dirty="0" smtClean="0"/>
                </a:b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ko-KR" b="0" i="1" smtClean="0">
                                <a:latin typeface="Cambria Math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ko-KR" b="0" i="1" smtClean="0">
                                <a:latin typeface="Cambria Math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  <m:r>
                          <a:rPr lang="en-US" altLang="ko-KR" b="0" i="1" smtClean="0"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ko-KR" b="0" i="1" smtClean="0">
                                <a:latin typeface="Cambria Math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ko-KR" b="0" i="1" smtClean="0">
                                <a:latin typeface="Cambria Math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≤</m:t>
                    </m:r>
                    <m:r>
                      <a:rPr lang="en-US" altLang="ko-KR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altLang="ko-KR" dirty="0" smtClean="0"/>
              </a:p>
              <a:p>
                <a:endParaRPr lang="en-US" altLang="ko-KR" dirty="0"/>
              </a:p>
              <a:p>
                <a:endParaRPr lang="en-US" altLang="ko-KR" dirty="0" smtClean="0"/>
              </a:p>
              <a:p>
                <a:r>
                  <a:rPr lang="en-US" altLang="ko-KR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𝐸</m:t>
                    </m:r>
                    <m:r>
                      <a:rPr lang="en-US" altLang="ko-KR" b="0" i="1" smtClean="0">
                        <a:latin typeface="Cambria Math"/>
                      </a:rPr>
                      <m:t>[</m:t>
                    </m:r>
                    <m:r>
                      <a:rPr lang="en-US" altLang="ko-KR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|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be estimate of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𝑓</m:t>
                    </m:r>
                    <m:r>
                      <a:rPr lang="en-US" altLang="ko-KR" b="0" i="1" smtClean="0">
                        <a:latin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n-US" altLang="ko-K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upon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 observation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𝐸</m:t>
                    </m:r>
                    <m:r>
                      <a:rPr lang="en-US" altLang="ko-KR" b="0" i="1" smtClean="0">
                        <a:latin typeface="Cambria Math"/>
                      </a:rPr>
                      <m:t>[</m:t>
                    </m:r>
                    <m:r>
                      <a:rPr lang="en-US" altLang="ko-KR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altLang="ko-KR" dirty="0" smtClean="0"/>
                  <a:t>) </a:t>
                </a:r>
                <a:r>
                  <a:rPr lang="en-US" altLang="ko-KR" dirty="0" smtClean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Wingdings" pitchFamily="2" charset="2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Wingdings" pitchFamily="2" charset="2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is clearly </a:t>
                </a:r>
                <a:r>
                  <a:rPr lang="en-US" altLang="ko-KR" dirty="0" err="1" smtClean="0"/>
                  <a:t>Doob</a:t>
                </a:r>
                <a:r>
                  <a:rPr lang="en-US" altLang="ko-KR" dirty="0" smtClean="0"/>
                  <a:t> martingale</a:t>
                </a:r>
              </a:p>
              <a:p>
                <a:endParaRPr lang="en-US" altLang="ko-KR" dirty="0" smtClean="0"/>
              </a:p>
              <a:p>
                <a:r>
                  <a:rPr lang="en-US" altLang="ko-KR" dirty="0" smtClean="0"/>
                  <a:t>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is </a:t>
                </a:r>
                <a:r>
                  <a:rPr lang="en-US" altLang="ko-KR" dirty="0" smtClean="0">
                    <a:solidFill>
                      <a:srgbClr val="FF0000"/>
                    </a:solidFill>
                  </a:rPr>
                  <a:t>bounded within interval </a:t>
                </a:r>
                <a:r>
                  <a:rPr lang="en-US" altLang="ko-KR" dirty="0" smtClean="0"/>
                  <a:t>whose width is less than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ko-KR" dirty="0" smtClean="0"/>
                  <a:t> from </a:t>
                </a:r>
                <a:r>
                  <a:rPr lang="en-US" altLang="ko-KR" dirty="0" err="1" smtClean="0"/>
                  <a:t>Lipschitz</a:t>
                </a:r>
                <a:r>
                  <a:rPr lang="en-US" altLang="ko-KR" dirty="0" smtClean="0"/>
                  <a:t> condition (proof omitted), we can apply </a:t>
                </a:r>
                <a:r>
                  <a:rPr lang="en-US" altLang="ko-KR" dirty="0" smtClean="0">
                    <a:solidFill>
                      <a:srgbClr val="FF0000"/>
                    </a:solidFill>
                  </a:rPr>
                  <a:t>Azuma-</a:t>
                </a:r>
                <a:r>
                  <a:rPr lang="en-US" altLang="ko-KR" dirty="0" err="1" smtClean="0">
                    <a:solidFill>
                      <a:srgbClr val="FF0000"/>
                    </a:solidFill>
                  </a:rPr>
                  <a:t>Hoeffding</a:t>
                </a:r>
                <a:r>
                  <a:rPr lang="en-US" altLang="ko-KR" dirty="0" smtClean="0">
                    <a:solidFill>
                      <a:srgbClr val="FF0000"/>
                    </a:solidFill>
                  </a:rPr>
                  <a:t> inequality (Theorem 12.6) </a:t>
                </a:r>
                <a:r>
                  <a:rPr lang="en-US" altLang="ko-KR" dirty="0" smtClean="0"/>
                  <a:t>to derive the bound of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𝐸</m:t>
                    </m:r>
                    <m:r>
                      <a:rPr lang="en-US" altLang="ko-KR" b="0" i="1" smtClean="0">
                        <a:latin typeface="Cambria Math"/>
                      </a:rPr>
                      <m:t>[</m:t>
                    </m:r>
                    <m:r>
                      <a:rPr lang="en-US" altLang="ko-KR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]</m:t>
                    </m:r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815" t="-1631" r="-1556" b="-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2843808" y="2627620"/>
            <a:ext cx="288032" cy="36004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5292080" y="2637145"/>
            <a:ext cx="288032" cy="36004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59632" y="2924944"/>
                <a:ext cx="67880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 smtClean="0">
                    <a:solidFill>
                      <a:srgbClr val="FF0000"/>
                    </a:solidFill>
                    <a:latin typeface="Calibri" pitchFamily="34" charset="0"/>
                  </a:rPr>
                  <a:t>Changing single coordinate can change the function value by at most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ko-KR" altLang="en-US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924944"/>
                <a:ext cx="6788012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809" t="-8333" b="-26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9931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Applications: Balls and bins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sz="2000" dirty="0" smtClean="0"/>
                  <a:t>Throwing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ko-KR" altLang="en-US" sz="2000" dirty="0" smtClean="0"/>
                  <a:t> </a:t>
                </a:r>
                <a:r>
                  <a:rPr lang="en-US" altLang="ko-KR" sz="2000" dirty="0" smtClean="0"/>
                  <a:t>balls independently and uniformly into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ko-KR" altLang="en-US" sz="2000" dirty="0" smtClean="0"/>
                  <a:t> </a:t>
                </a:r>
                <a:r>
                  <a:rPr lang="en-US" altLang="ko-KR" sz="2000" dirty="0" smtClean="0"/>
                  <a:t>bins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sz="2000" dirty="0" smtClean="0"/>
                  <a:t>: RV representing the bin into which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ko-KR" sz="2000" dirty="0" err="1" smtClean="0"/>
                  <a:t>th</a:t>
                </a:r>
                <a:r>
                  <a:rPr lang="en-US" altLang="ko-KR" sz="2000" dirty="0" smtClean="0"/>
                  <a:t> ball falls</a:t>
                </a:r>
              </a:p>
              <a:p>
                <a:endParaRPr lang="en-US" altLang="ko-KR" sz="2000" dirty="0"/>
              </a:p>
              <a:p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𝐹</m:t>
                    </m:r>
                  </m:oMath>
                </a14:m>
                <a:r>
                  <a:rPr lang="en-US" altLang="ko-KR" sz="2000" dirty="0" smtClean="0"/>
                  <a:t>: # of empty bins after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ko-KR" altLang="en-US" sz="2000" dirty="0" smtClean="0"/>
                  <a:t> </a:t>
                </a:r>
                <a:r>
                  <a:rPr lang="en-US" altLang="ko-KR" sz="2000" dirty="0" smtClean="0"/>
                  <a:t>balls are thrown</a:t>
                </a:r>
              </a:p>
              <a:p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𝐹</m:t>
                        </m:r>
                      </m:e>
                    </m:d>
                    <m:r>
                      <a:rPr lang="en-US" altLang="ko-KR" sz="2000" b="0" i="1" smtClean="0">
                        <a:latin typeface="Cambria Math"/>
                      </a:rPr>
                      <m:t>=</m:t>
                    </m:r>
                    <m:r>
                      <a:rPr lang="en-US" altLang="ko-KR" sz="2000" b="0" i="1" smtClean="0">
                        <a:latin typeface="Cambria Math"/>
                      </a:rPr>
                      <m:t>𝑛</m:t>
                    </m:r>
                    <m:sSup>
                      <m:sSup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altLang="ko-KR" sz="2000" b="0" i="1" smtClean="0"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ko-KR" sz="2000" b="0" i="1" smtClean="0">
                            <a:latin typeface="Cambria Math"/>
                          </a:rPr>
                          <m:t>𝑚</m:t>
                        </m:r>
                      </m:sup>
                    </m:sSup>
                  </m:oMath>
                </a14:m>
                <a:endParaRPr lang="en-US" altLang="ko-KR" sz="2000" dirty="0" smtClean="0"/>
              </a:p>
              <a:p>
                <a:r>
                  <a:rPr lang="en-US" altLang="ko-KR" sz="2000" dirty="0" smtClean="0"/>
                  <a:t>The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=</m:t>
                    </m:r>
                    <m:r>
                      <a:rPr lang="en-US" altLang="ko-KR" sz="2000" b="0" i="1" smtClean="0">
                        <a:latin typeface="Cambria Math"/>
                      </a:rPr>
                      <m:t>𝐸</m:t>
                    </m:r>
                    <m:r>
                      <a:rPr lang="en-US" altLang="ko-KR" sz="2000" b="0" i="1" smtClean="0">
                        <a:latin typeface="Cambria Math"/>
                      </a:rPr>
                      <m:t>[</m:t>
                    </m:r>
                    <m:r>
                      <a:rPr lang="en-US" altLang="ko-KR" sz="2000" b="0" i="1" smtClean="0">
                        <a:latin typeface="Cambria Math"/>
                      </a:rPr>
                      <m:t>𝐹</m:t>
                    </m:r>
                    <m:r>
                      <a:rPr lang="en-US" altLang="ko-KR" sz="2000" b="0" i="1" smtClean="0">
                        <a:latin typeface="Cambria Math"/>
                      </a:rPr>
                      <m:t>|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ko-KR" altLang="en-US" sz="2000" dirty="0" smtClean="0"/>
                  <a:t> </a:t>
                </a:r>
                <a:r>
                  <a:rPr lang="en-US" altLang="ko-KR" sz="2000" dirty="0" smtClean="0"/>
                  <a:t>is a </a:t>
                </a:r>
                <a:r>
                  <a:rPr lang="en-US" altLang="ko-KR" sz="2000" dirty="0" err="1" smtClean="0">
                    <a:solidFill>
                      <a:srgbClr val="FF0000"/>
                    </a:solidFill>
                  </a:rPr>
                  <a:t>Doob</a:t>
                </a:r>
                <a:r>
                  <a:rPr lang="en-US" altLang="ko-KR" sz="2000" dirty="0" smtClean="0">
                    <a:solidFill>
                      <a:srgbClr val="FF0000"/>
                    </a:solidFill>
                  </a:rPr>
                  <a:t> martingale</a:t>
                </a:r>
              </a:p>
              <a:p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𝐹</m:t>
                    </m:r>
                    <m:r>
                      <a:rPr lang="en-US" altLang="ko-KR" sz="2000" b="0" i="1" smtClean="0">
                        <a:latin typeface="Cambria Math"/>
                      </a:rPr>
                      <m:t>=</m:t>
                    </m:r>
                    <m:r>
                      <a:rPr lang="en-US" altLang="ko-KR" sz="2000" b="0" i="1" smtClean="0">
                        <a:latin typeface="Cambria Math"/>
                      </a:rPr>
                      <m:t>𝑓</m:t>
                    </m:r>
                    <m:r>
                      <a:rPr lang="en-US" altLang="ko-KR" sz="20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ko-KR" altLang="en-US" sz="2000" dirty="0" smtClean="0"/>
                  <a:t> </a:t>
                </a:r>
                <a:r>
                  <a:rPr lang="en-US" altLang="ko-KR" sz="2000" dirty="0" smtClean="0"/>
                  <a:t>satisfies </a:t>
                </a:r>
                <a:r>
                  <a:rPr lang="en-US" altLang="ko-KR" sz="2000" dirty="0" err="1" smtClean="0">
                    <a:solidFill>
                      <a:srgbClr val="FF0000"/>
                    </a:solidFill>
                  </a:rPr>
                  <a:t>Lipschitz</a:t>
                </a:r>
                <a:r>
                  <a:rPr lang="en-US" altLang="ko-KR" sz="2000" dirty="0" smtClean="0">
                    <a:solidFill>
                      <a:srgbClr val="FF0000"/>
                    </a:solidFill>
                  </a:rPr>
                  <a:t> condition</a:t>
                </a:r>
                <a:r>
                  <a:rPr lang="en-US" altLang="ko-KR" sz="2000" dirty="0" smtClean="0"/>
                  <a:t> with bound 1</a:t>
                </a:r>
              </a:p>
              <a:p>
                <a:endParaRPr lang="en-US" altLang="ko-KR" sz="2000" dirty="0"/>
              </a:p>
              <a:p>
                <a:r>
                  <a:rPr lang="en-US" altLang="ko-KR" sz="2000" dirty="0" smtClean="0"/>
                  <a:t>Therefore from </a:t>
                </a:r>
                <a:r>
                  <a:rPr lang="en-US" altLang="ko-KR" sz="2000" dirty="0" smtClean="0">
                    <a:solidFill>
                      <a:srgbClr val="FF0000"/>
                    </a:solidFill>
                  </a:rPr>
                  <a:t>Azuma-</a:t>
                </a:r>
                <a:r>
                  <a:rPr lang="en-US" altLang="ko-KR" sz="2000" dirty="0" err="1" smtClean="0">
                    <a:solidFill>
                      <a:srgbClr val="FF0000"/>
                    </a:solidFill>
                  </a:rPr>
                  <a:t>Hoeffding</a:t>
                </a:r>
                <a:r>
                  <a:rPr lang="en-US" altLang="ko-KR" sz="2000" dirty="0" smtClean="0">
                    <a:solidFill>
                      <a:srgbClr val="FF0000"/>
                    </a:solidFill>
                  </a:rPr>
                  <a:t> inequality (Theorem 12.6)</a:t>
                </a:r>
                <a:r>
                  <a:rPr lang="en-US" altLang="ko-KR" sz="2000" dirty="0" smtClean="0"/>
                  <a:t/>
                </a:r>
                <a:br>
                  <a:rPr lang="en-US" altLang="ko-KR" sz="2000" dirty="0" smtClean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2000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ko-KR" sz="2000" b="0" i="1" smtClean="0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𝐹</m:t>
                                </m:r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𝐸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ko-KR" sz="2000" b="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ko-KR" sz="2000" b="0" i="1" smtClean="0">
                                        <a:latin typeface="Cambria Math"/>
                                      </a:rPr>
                                      <m:t>𝐹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altLang="ko-KR" sz="2000" b="0" i="1" smtClean="0">
                                <a:latin typeface="Cambria Math"/>
                              </a:rPr>
                              <m:t>≥</m:t>
                            </m:r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𝜖</m:t>
                            </m:r>
                          </m:e>
                        </m:d>
                      </m:e>
                    </m:func>
                    <m:r>
                      <a:rPr lang="en-US" altLang="ko-KR" sz="2000" b="0" i="1" smtClean="0">
                        <a:latin typeface="Cambria Math"/>
                      </a:rPr>
                      <m:t>≤2</m:t>
                    </m:r>
                    <m:sSup>
                      <m:sSup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altLang="ko-KR" sz="2000" b="0" i="1" smtClean="0">
                                <a:latin typeface="Cambria Math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altLang="ko-KR" sz="2000" b="0" i="1" smtClean="0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𝜖</m:t>
                                </m:r>
                              </m:e>
                              <m:sup>
                                <m:r>
                                  <a:rPr lang="en-US" altLang="ko-KR" sz="20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𝑚</m:t>
                            </m:r>
                          </m:den>
                        </m:f>
                      </m:sup>
                    </m:sSup>
                  </m:oMath>
                </a14:m>
                <a:endParaRPr lang="en-US" altLang="ko-KR" sz="2000" dirty="0" smtClean="0"/>
              </a:p>
              <a:p>
                <a:r>
                  <a:rPr lang="en-US" altLang="ko-KR" sz="2000" dirty="0" smtClean="0"/>
                  <a:t>We can derive the bound even without knowing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𝐸</m:t>
                    </m:r>
                    <m:r>
                      <a:rPr lang="en-US" altLang="ko-KR" sz="2000" b="0" i="1" smtClean="0">
                        <a:latin typeface="Cambria Math"/>
                      </a:rPr>
                      <m:t>[</m:t>
                    </m:r>
                    <m:r>
                      <a:rPr lang="en-US" altLang="ko-KR" sz="2000" b="0" i="1" smtClean="0">
                        <a:latin typeface="Cambria Math"/>
                      </a:rPr>
                      <m:t>𝐹</m:t>
                    </m:r>
                    <m:r>
                      <a:rPr lang="en-US" altLang="ko-KR" sz="2000" b="0" i="1" smtClean="0">
                        <a:latin typeface="Cambria Math"/>
                      </a:rPr>
                      <m:t>]</m:t>
                    </m:r>
                  </m:oMath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62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669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Martingales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FF0000"/>
                </a:solidFill>
              </a:rPr>
              <a:t>Conditional expected value </a:t>
            </a:r>
            <a:r>
              <a:rPr lang="en-US" altLang="ko-KR" dirty="0" smtClean="0"/>
              <a:t>of next observation, given </a:t>
            </a:r>
            <a:r>
              <a:rPr lang="en-US" altLang="ko-KR" dirty="0" smtClean="0">
                <a:solidFill>
                  <a:srgbClr val="FF0000"/>
                </a:solidFill>
              </a:rPr>
              <a:t>all past observations</a:t>
            </a:r>
            <a:r>
              <a:rPr lang="en-US" altLang="ko-KR" dirty="0" smtClean="0"/>
              <a:t>, is equal to the last observation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Submartingale</a:t>
            </a:r>
            <a:r>
              <a:rPr lang="ko-KR" altLang="en-US" dirty="0" smtClean="0"/>
              <a:t> </a:t>
            </a:r>
            <a:r>
              <a:rPr lang="en-US" altLang="ko-KR" dirty="0" smtClean="0"/>
              <a:t>(&gt;=), </a:t>
            </a:r>
            <a:r>
              <a:rPr lang="en-US" altLang="ko-KR" dirty="0" err="1" smtClean="0"/>
              <a:t>Supermartingale</a:t>
            </a:r>
            <a:r>
              <a:rPr lang="ko-KR" altLang="en-US" dirty="0" smtClean="0"/>
              <a:t> </a:t>
            </a:r>
            <a:r>
              <a:rPr lang="en-US" altLang="ko-KR" dirty="0" smtClean="0"/>
              <a:t>(&lt;=)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2</a:t>
            </a:fld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8769297" cy="271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09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640960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Example: Sequential </a:t>
            </a:r>
            <a:r>
              <a:rPr lang="en-US" altLang="ko-KR" sz="3600" smtClean="0"/>
              <a:t>fair games, martingale</a:t>
            </a:r>
            <a:endParaRPr lang="ko-KR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be the amount the gambler wins on the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 game</a:t>
                </a:r>
              </a:p>
              <a:p>
                <a:r>
                  <a:rPr lang="en-US" altLang="ko-KR" dirty="0"/>
                  <a:t>Fair game: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ko-KR" i="1">
                        <a:latin typeface="Cambria Math"/>
                      </a:rPr>
                      <m:t>=0</m:t>
                    </m:r>
                  </m:oMath>
                </a14:m>
                <a:endParaRPr lang="en-US" altLang="ko-KR" dirty="0"/>
              </a:p>
              <a:p>
                <a:endParaRPr lang="en-US" altLang="ko-KR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be the gambler’s </a:t>
                </a:r>
                <a:r>
                  <a:rPr lang="en-US" altLang="ko-KR" dirty="0" smtClean="0">
                    <a:solidFill>
                      <a:srgbClr val="FF0000"/>
                    </a:solidFill>
                  </a:rPr>
                  <a:t>total winnings</a:t>
                </a:r>
                <a:r>
                  <a:rPr lang="en-US" altLang="ko-KR" dirty="0" smtClean="0"/>
                  <a:t> at the end of the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 game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endParaRPr lang="en-US" altLang="ko-KR" dirty="0"/>
              </a:p>
              <a:p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r>
                      <a:rPr lang="en-US" altLang="ko-KR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ko-KR" b="0" i="1" dirty="0" smtClean="0">
                    <a:latin typeface="Cambria Math"/>
                  </a:rPr>
                  <a:t/>
                </a:r>
                <a:br>
                  <a:rPr lang="en-US" altLang="ko-KR" b="0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altLang="ko-KR" b="0" dirty="0" smtClean="0"/>
              </a:p>
              <a:p>
                <a:endParaRPr lang="en-US" altLang="ko-KR" dirty="0" smtClean="0"/>
              </a:p>
              <a:p>
                <a:r>
                  <a:rPr lang="en-US" altLang="ko-KR" dirty="0" smtClean="0"/>
                  <a:t>Thus,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b="0" dirty="0" smtClean="0"/>
                  <a:t> is martingale w.r.t. the sequence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ko-KR" b="0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0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656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US" altLang="ko-KR" sz="3600" dirty="0" smtClean="0"/>
              <a:t>Example: Sequential fair games, </a:t>
            </a:r>
            <a:r>
              <a:rPr lang="en-US" altLang="ko-KR" sz="3600" dirty="0" err="1" smtClean="0"/>
              <a:t>submartingale</a:t>
            </a:r>
            <a:endParaRPr lang="ko-KR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be the amount the gambler wins on the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 game</a:t>
                </a:r>
              </a:p>
              <a:p>
                <a:r>
                  <a:rPr lang="en-US" altLang="ko-KR" dirty="0"/>
                  <a:t>Fair game: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ko-KR" i="1">
                        <a:latin typeface="Cambria Math"/>
                      </a:rPr>
                      <m:t>=0</m:t>
                    </m:r>
                  </m:oMath>
                </a14:m>
                <a:endParaRPr lang="en-US" altLang="ko-KR" dirty="0"/>
              </a:p>
              <a:p>
                <a:endParaRPr lang="en-US" altLang="ko-KR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be the gambler’s </a:t>
                </a:r>
                <a:r>
                  <a:rPr lang="en-US" altLang="ko-KR" dirty="0" smtClean="0">
                    <a:solidFill>
                      <a:srgbClr val="FF0000"/>
                    </a:solidFill>
                  </a:rPr>
                  <a:t>total winnings</a:t>
                </a:r>
                <a:r>
                  <a:rPr lang="en-US" altLang="ko-KR" dirty="0" smtClean="0"/>
                  <a:t> at the end of the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 game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b="0" i="0" smtClean="0">
                        <a:latin typeface="Cambria Math" charset="0"/>
                      </a:rPr>
                      <m:t>, </m:t>
                    </m:r>
                    <m:sSub>
                      <m:sSubPr>
                        <m:ctrlPr>
                          <a:rPr lang="en-US" altLang="ko-KR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charset="0"/>
                          </a:rPr>
                          <m:t>𝑇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 charset="0"/>
                      </a:rPr>
                      <m:t>=</m:t>
                    </m:r>
                    <m:r>
                      <a:rPr lang="en-US" altLang="ko-KR" b="0" i="1" smtClean="0">
                        <a:latin typeface="Cambria Math" charset="0"/>
                      </a:rPr>
                      <m:t>𝑍𝑖</m:t>
                    </m:r>
                    <m:r>
                      <a:rPr lang="en-US" altLang="ko-KR" b="0" i="1" baseline="30000" smtClean="0">
                        <a:latin typeface="Cambria Math" charset="0"/>
                      </a:rPr>
                      <m:t>2</m:t>
                    </m:r>
                  </m:oMath>
                </a14:m>
                <a:endParaRPr lang="en-US" altLang="ko-KR" baseline="30000" dirty="0" smtClean="0"/>
              </a:p>
              <a:p>
                <a:r>
                  <a:rPr lang="en-US" altLang="ko-KR" dirty="0" smtClean="0"/>
                  <a:t>Show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charset="0"/>
                          </a:rPr>
                          <m:t>𝑇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dirty="0" smtClean="0"/>
                  <a:t> is a </a:t>
                </a:r>
                <a:r>
                  <a:rPr lang="en-US" altLang="ko-KR" dirty="0" err="1" smtClean="0"/>
                  <a:t>submartingale</a:t>
                </a:r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10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409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Doob’s</a:t>
            </a:r>
            <a:r>
              <a:rPr lang="en-US" altLang="ko-KR" dirty="0" smtClean="0"/>
              <a:t> inequality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r>
              <a:rPr lang="en-US" altLang="ko-KR" dirty="0" smtClean="0"/>
              <a:t>Analogy to Markov inequality for a single random variable</a:t>
            </a:r>
          </a:p>
          <a:p>
            <a:r>
              <a:rPr lang="en-US" altLang="ko-KR" dirty="0" smtClean="0"/>
              <a:t>Used for proving Proposition 5.2, but used in many context</a:t>
            </a:r>
          </a:p>
          <a:p>
            <a:r>
              <a:rPr lang="en-US" altLang="ko-KR" dirty="0" smtClean="0"/>
              <a:t> </a:t>
            </a:r>
            <a:r>
              <a:rPr lang="en-US" altLang="ko-KR" dirty="0" err="1" smtClean="0"/>
              <a:t>Submartingale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커지는 경향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이 있다는 것을 </a:t>
            </a:r>
            <a:r>
              <a:rPr lang="en-US" altLang="ko-KR" dirty="0" smtClean="0"/>
              <a:t>intuition</a:t>
            </a:r>
            <a:r>
              <a:rPr lang="ko-KR" altLang="en-US" dirty="0" smtClean="0"/>
              <a:t>으로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5</a:t>
            </a:fld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244408" cy="1698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370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Doob</a:t>
            </a:r>
            <a:r>
              <a:rPr lang="en-US" altLang="ko-KR" dirty="0" smtClean="0"/>
              <a:t> martingale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sz="2000" dirty="0" smtClean="0"/>
                  <a:t>A special martingale</a:t>
                </a:r>
              </a:p>
              <a:p>
                <a:endParaRPr lang="en-US" altLang="ko-KR" sz="20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ko-KR" altLang="en-US" sz="2000" dirty="0" smtClean="0"/>
                  <a:t> </a:t>
                </a:r>
                <a:r>
                  <a:rPr lang="en-US" altLang="ko-KR" sz="2000" dirty="0" smtClean="0"/>
                  <a:t>be a sequence of RVs</a:t>
                </a:r>
              </a:p>
              <a:p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ko-KR" altLang="en-US" sz="2000" dirty="0" smtClean="0"/>
                  <a:t> </a:t>
                </a:r>
                <a:r>
                  <a:rPr lang="en-US" altLang="ko-KR" sz="2000" dirty="0" smtClean="0"/>
                  <a:t>be a RV with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𝑌</m:t>
                            </m:r>
                          </m:e>
                        </m:d>
                      </m:e>
                    </m:d>
                    <m:r>
                      <a:rPr lang="en-US" altLang="ko-KR" sz="2000" b="0" i="1" smtClean="0">
                        <a:latin typeface="Cambria Math"/>
                      </a:rPr>
                      <m:t>&lt;∞</m:t>
                    </m:r>
                  </m:oMath>
                </a14:m>
                <a:r>
                  <a:rPr lang="ko-KR" altLang="en-US" sz="2000" dirty="0" smtClean="0"/>
                  <a:t> </a:t>
                </a:r>
                <a:r>
                  <a:rPr lang="en-US" altLang="ko-KR" sz="2000" dirty="0" smtClean="0"/>
                  <a:t>(</a:t>
                </a:r>
                <a14:m>
                  <m:oMath xmlns:m="http://schemas.openxmlformats.org/officeDocument/2006/math">
                    <m:r>
                      <a:rPr lang="en-US" altLang="ko-KR" sz="2000" b="0" i="1" dirty="0" smtClean="0">
                        <a:latin typeface="Cambria Math"/>
                      </a:rPr>
                      <m:t>𝑌</m:t>
                    </m:r>
                  </m:oMath>
                </a14:m>
                <a:r>
                  <a:rPr lang="ko-KR" altLang="en-US" sz="2000" dirty="0" smtClean="0"/>
                  <a:t> </a:t>
                </a:r>
                <a:r>
                  <a:rPr lang="en-US" altLang="ko-KR" sz="2000" dirty="0" smtClean="0"/>
                  <a:t>depends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ko-KR" sz="2000" dirty="0" smtClean="0"/>
                  <a:t>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=</m:t>
                    </m:r>
                    <m:r>
                      <a:rPr lang="en-US" altLang="ko-KR" sz="2000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𝑌</m:t>
                        </m:r>
                      </m:e>
                      <m:e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ko-KR" sz="2000" b="0" i="1" smtClean="0">
                        <a:latin typeface="Cambria Math"/>
                      </a:rPr>
                      <m:t>, </m:t>
                    </m:r>
                    <m:r>
                      <a:rPr lang="en-US" altLang="ko-KR" sz="2000" b="0" i="1" smtClean="0">
                        <a:latin typeface="Cambria Math"/>
                      </a:rPr>
                      <m:t>𝑖</m:t>
                    </m:r>
                    <m:r>
                      <a:rPr lang="en-US" altLang="ko-KR" sz="2000" b="0" i="1" smtClean="0">
                        <a:latin typeface="Cambria Math"/>
                      </a:rPr>
                      <m:t>=0,1,…,</m:t>
                    </m:r>
                    <m:r>
                      <a:rPr lang="en-US" altLang="ko-KR" sz="2000" b="0" i="1" smtClean="0">
                        <a:latin typeface="Cambria Math"/>
                      </a:rPr>
                      <m:t>𝑛</m:t>
                    </m:r>
                  </m:oMath>
                </a14:m>
                <a:endParaRPr lang="en-US" altLang="ko-KR" sz="2000" b="0" i="1" dirty="0" smtClean="0">
                  <a:latin typeface="Cambria Math"/>
                </a:endParaRPr>
              </a:p>
              <a:p>
                <a:endParaRPr lang="en-US" altLang="ko-KR" sz="2000" b="0" i="1" dirty="0" smtClean="0">
                  <a:latin typeface="Cambria Math"/>
                </a:endParaRPr>
              </a:p>
              <a:p>
                <a:endParaRPr lang="en-US" altLang="ko-KR" sz="20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ko-KR" altLang="en-US" sz="2000" dirty="0" smtClean="0"/>
                  <a:t> </a:t>
                </a:r>
                <a:r>
                  <a:rPr lang="en-US" altLang="ko-KR" sz="2000" dirty="0" smtClean="0"/>
                  <a:t>is indeed martingale since</a:t>
                </a:r>
                <a:endParaRPr lang="ko-KR" altLang="en-US" sz="2000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6</a:t>
            </a:fld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11751"/>
            <a:ext cx="6771409" cy="128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원호 4"/>
          <p:cNvSpPr/>
          <p:nvPr/>
        </p:nvSpPr>
        <p:spPr>
          <a:xfrm>
            <a:off x="6948264" y="4979756"/>
            <a:ext cx="432048" cy="537476"/>
          </a:xfrm>
          <a:prstGeom prst="arc">
            <a:avLst>
              <a:gd name="adj1" fmla="val 16200000"/>
              <a:gd name="adj2" fmla="val 5278002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28184" y="4161340"/>
                <a:ext cx="30598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>
                    <a:solidFill>
                      <a:srgbClr val="FF0000"/>
                    </a:solidFill>
                    <a:latin typeface="Calibri" pitchFamily="34" charset="0"/>
                  </a:rPr>
                  <a:t>Using the fact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e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𝑊</m:t>
                          </m:r>
                        </m:e>
                      </m:d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</m:t>
                      </m:r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[</m:t>
                      </m:r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</m:t>
                      </m:r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[</m:t>
                      </m:r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|</m:t>
                      </m:r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𝑈</m:t>
                      </m:r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𝑊</m:t>
                      </m:r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]|</m:t>
                      </m:r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𝑊</m:t>
                      </m:r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4161340"/>
                <a:ext cx="3059832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1793" t="-5660" b="-8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08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Doob</a:t>
            </a:r>
            <a:r>
              <a:rPr lang="en-US" altLang="ko-KR" dirty="0" smtClean="0"/>
              <a:t> martingale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Concept of the </a:t>
                </a:r>
                <a:r>
                  <a:rPr lang="en-US" altLang="ko-KR" dirty="0" err="1" smtClean="0"/>
                  <a:t>Doob</a:t>
                </a:r>
                <a:r>
                  <a:rPr lang="en-US" altLang="ko-KR" dirty="0" smtClean="0"/>
                  <a:t> martingale</a:t>
                </a:r>
              </a:p>
              <a:p>
                <a:pPr lvl="1"/>
                <a:r>
                  <a:rPr lang="en-US" altLang="ko-KR" dirty="0"/>
                  <a:t>Expectation on </a:t>
                </a:r>
                <a:r>
                  <a:rPr lang="en-US" altLang="ko-KR" dirty="0" smtClean="0"/>
                  <a:t>a certain target </a:t>
                </a:r>
                <a:r>
                  <a:rPr lang="en-US" altLang="ko-KR" dirty="0" err="1" smtClean="0"/>
                  <a:t>r.v</a:t>
                </a:r>
                <a:r>
                  <a:rPr lang="en-US" altLang="ko-KR" dirty="0" smtClean="0"/>
                  <a:t>. Y </a:t>
                </a:r>
                <a:r>
                  <a:rPr lang="en-US" altLang="ko-KR" dirty="0" smtClean="0">
                    <a:solidFill>
                      <a:srgbClr val="FF0000"/>
                    </a:solidFill>
                  </a:rPr>
                  <a:t>given </a:t>
                </a:r>
                <a:r>
                  <a:rPr lang="en-US" altLang="ko-KR" dirty="0">
                    <a:solidFill>
                      <a:srgbClr val="FF0000"/>
                    </a:solidFill>
                  </a:rPr>
                  <a:t>observation</a:t>
                </a:r>
                <a:r>
                  <a:rPr lang="en-US" altLang="ko-KR" dirty="0"/>
                  <a:t> upon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ko-KR" dirty="0" err="1"/>
                  <a:t>th</a:t>
                </a:r>
                <a:r>
                  <a:rPr lang="en-US" altLang="ko-KR" dirty="0"/>
                  <a:t> period</a:t>
                </a:r>
              </a:p>
              <a:p>
                <a:pPr lvl="1"/>
                <a:r>
                  <a:rPr lang="en-US" altLang="ko-KR" dirty="0"/>
                  <a:t>Predict the value of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𝑌</m:t>
                    </m:r>
                  </m:oMath>
                </a14:m>
                <a:r>
                  <a:rPr lang="en-US" altLang="ko-KR" dirty="0"/>
                  <a:t>, with </a:t>
                </a:r>
                <a:r>
                  <a:rPr lang="en-US" altLang="ko-KR" dirty="0">
                    <a:solidFill>
                      <a:srgbClr val="FF0000"/>
                    </a:solidFill>
                  </a:rPr>
                  <a:t>gradually revealing</a:t>
                </a:r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dirty="0"/>
                  <a:t>’s to collect information incrementally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ko-KR" altLang="en-US" dirty="0"/>
                  <a:t> </a:t>
                </a:r>
                <a:r>
                  <a:rPr lang="en-US" altLang="ko-KR" dirty="0"/>
                  <a:t>represents </a:t>
                </a:r>
                <a:r>
                  <a:rPr lang="en-US" altLang="ko-KR" dirty="0">
                    <a:solidFill>
                      <a:srgbClr val="FF0000"/>
                    </a:solidFill>
                  </a:rPr>
                  <a:t>refined estimates</a:t>
                </a:r>
                <a:r>
                  <a:rPr lang="en-US" altLang="ko-KR" dirty="0"/>
                  <a:t> of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𝑌</m:t>
                    </m:r>
                  </m:oMath>
                </a14:m>
                <a:endParaRPr lang="en-US" altLang="ko-KR" dirty="0"/>
              </a:p>
              <a:p>
                <a:endParaRPr lang="en-US" altLang="ko-KR" dirty="0" smtClean="0"/>
              </a:p>
              <a:p>
                <a:r>
                  <a:rPr lang="en-US" altLang="ko-KR" dirty="0" smtClean="0"/>
                  <a:t>In most applications,</a:t>
                </a:r>
              </a:p>
              <a:p>
                <a:pPr lvl="1"/>
                <a:r>
                  <a:rPr lang="en-US" altLang="ko-KR" dirty="0" smtClean="0"/>
                  <a:t>The first 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is just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𝐸</m:t>
                    </m:r>
                    <m:r>
                      <a:rPr lang="en-US" altLang="ko-KR" b="0" i="1" smtClean="0">
                        <a:latin typeface="Cambria Math"/>
                      </a:rPr>
                      <m:t>[</m:t>
                    </m:r>
                    <m:r>
                      <a:rPr lang="en-US" altLang="ko-KR" b="0" i="1" smtClean="0">
                        <a:latin typeface="Cambria Math"/>
                      </a:rPr>
                      <m:t>𝑌</m:t>
                    </m:r>
                    <m:r>
                      <a:rPr lang="en-US" altLang="ko-KR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altLang="ko-KR" dirty="0" smtClean="0"/>
                  <a:t>, where Y is independent of “trivial”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charset="0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 charset="0"/>
                          </a:rPr>
                          <m:t>0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Gradually knowing the exact value…</a:t>
                </a:r>
              </a:p>
              <a:p>
                <a:pPr lvl="1"/>
                <a:r>
                  <a:rPr lang="en-US" altLang="ko-KR" dirty="0" smtClean="0"/>
                  <a:t>Finally,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(deterministic)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1004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87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Doob</a:t>
            </a:r>
            <a:r>
              <a:rPr lang="en-US" altLang="ko-KR" dirty="0" smtClean="0"/>
              <a:t> martingale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Examples on random graph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𝐺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𝑛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be edge indicator on particular edge index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𝑖</m:t>
                    </m:r>
                    <m:r>
                      <a:rPr lang="en-US" altLang="ko-KR" b="0" i="1" smtClean="0">
                        <a:latin typeface="Cambria Math"/>
                      </a:rPr>
                      <m:t>=1,…,</m:t>
                    </m:r>
                    <m:d>
                      <m:d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altLang="ko-KR" b="0" i="1" smtClean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altLang="ko-KR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altLang="ko-KR" dirty="0" smtClean="0"/>
              </a:p>
              <a:p>
                <a:endParaRPr lang="en-US" altLang="ko-KR" dirty="0"/>
              </a:p>
              <a:p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𝐹</m:t>
                    </m:r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be any function on graph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𝐺</m:t>
                    </m:r>
                  </m:oMath>
                </a14:m>
                <a:endParaRPr lang="en-US" altLang="ko-KR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𝐹</m:t>
                        </m:r>
                        <m:d>
                          <m:d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𝐺</m:t>
                            </m:r>
                          </m:e>
                        </m:d>
                      </m:e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ko-KR" dirty="0" smtClean="0"/>
                  <a:t> be expected function value given observations</a:t>
                </a:r>
              </a:p>
              <a:p>
                <a:r>
                  <a:rPr lang="en-US" altLang="ko-KR" dirty="0" smtClean="0"/>
                  <a:t>This process is called </a:t>
                </a:r>
                <a:r>
                  <a:rPr lang="en-US" altLang="ko-KR" dirty="0" smtClean="0">
                    <a:solidFill>
                      <a:srgbClr val="FF0000"/>
                    </a:solidFill>
                  </a:rPr>
                  <a:t>edge exposure</a:t>
                </a:r>
                <a:r>
                  <a:rPr lang="en-US" altLang="ko-KR" dirty="0" smtClean="0"/>
                  <a:t> martingale</a:t>
                </a:r>
              </a:p>
              <a:p>
                <a:endParaRPr lang="en-US" altLang="ko-KR" dirty="0" smtClean="0"/>
              </a:p>
              <a:p>
                <a:r>
                  <a:rPr lang="en-US" altLang="ko-KR" dirty="0" smtClean="0"/>
                  <a:t>*</a:t>
                </a:r>
                <a:r>
                  <a:rPr lang="en-US" altLang="ko-KR" dirty="0" smtClean="0">
                    <a:solidFill>
                      <a:srgbClr val="FF0000"/>
                    </a:solidFill>
                  </a:rPr>
                  <a:t>Vertex exposure</a:t>
                </a:r>
                <a:r>
                  <a:rPr lang="en-US" altLang="ko-KR" dirty="0" smtClean="0"/>
                  <a:t> martingale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i="1">
                        <a:latin typeface="Cambria Math"/>
                      </a:rPr>
                      <m:t>=</m:t>
                    </m:r>
                    <m:r>
                      <a:rPr lang="en-US" altLang="ko-KR" i="1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𝐹</m:t>
                        </m:r>
                        <m:d>
                          <m:dPr>
                            <m:ctrlPr>
                              <a:rPr lang="en-US" altLang="ko-KR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𝐺</m:t>
                            </m:r>
                          </m:e>
                        </m:d>
                      </m:e>
                      <m:e>
                        <m:sSub>
                          <m:sSubPr>
                            <m:ctrlPr>
                              <a:rPr lang="en-US" altLang="ko-KR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i="1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ko-KR" dirty="0" smtClean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dirty="0" smtClean="0"/>
                  <a:t> represents the </a:t>
                </a:r>
                <a:r>
                  <a:rPr lang="en-US" altLang="ko-KR" dirty="0" err="1" smtClean="0"/>
                  <a:t>subgraph</a:t>
                </a:r>
                <a:r>
                  <a:rPr lang="en-US" altLang="ko-KR" dirty="0" smtClean="0"/>
                  <a:t> of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𝐺</m:t>
                    </m:r>
                  </m:oMath>
                </a14:m>
                <a:r>
                  <a:rPr lang="en-US" altLang="ko-KR" dirty="0" smtClean="0"/>
                  <a:t> induced by first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ko-KR" dirty="0" smtClean="0"/>
                  <a:t> vertices observed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87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1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Tail Inequalities for </a:t>
            </a:r>
            <a:r>
              <a:rPr lang="en-US" altLang="ko-KR" dirty="0" err="1" smtClean="0"/>
              <a:t>Maringales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A801-7137-4255-9156-D8E32798D419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0647200"/>
      </p:ext>
    </p:extLst>
  </p:cSld>
  <p:clrMapOvr>
    <a:masterClrMapping/>
  </p:clrMapOvr>
</p:sld>
</file>

<file path=ppt/theme/theme1.xml><?xml version="1.0" encoding="utf-8"?>
<a:theme xmlns:a="http://schemas.openxmlformats.org/drawingml/2006/main" name="wirele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wireless</Template>
  <TotalTime>5759</TotalTime>
  <Words>267</Words>
  <Application>Microsoft Macintosh PowerPoint</Application>
  <PresentationFormat>On-screen Show (4:3)</PresentationFormat>
  <Paragraphs>131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Cambria Math</vt:lpstr>
      <vt:lpstr>Wingdings</vt:lpstr>
      <vt:lpstr>맑은 고딕</vt:lpstr>
      <vt:lpstr>Arial</vt:lpstr>
      <vt:lpstr>wireless</vt:lpstr>
      <vt:lpstr>Martingales &amp; Azuma-Hoeffding Inequality </vt:lpstr>
      <vt:lpstr>Martingales</vt:lpstr>
      <vt:lpstr>Example: Sequential fair games, martingale</vt:lpstr>
      <vt:lpstr>Example: Sequential fair games, submartingale</vt:lpstr>
      <vt:lpstr>Doob’s inequality</vt:lpstr>
      <vt:lpstr>Doob martingale</vt:lpstr>
      <vt:lpstr>Doob martingale</vt:lpstr>
      <vt:lpstr>Doob martingale</vt:lpstr>
      <vt:lpstr>PowerPoint Presentation</vt:lpstr>
      <vt:lpstr>Azuma-Hoeffding inequality</vt:lpstr>
      <vt:lpstr>Azuma-Hoeffding inequality</vt:lpstr>
      <vt:lpstr>Azuma-Hoeffding inequality</vt:lpstr>
      <vt:lpstr>Azuma-Hoeffding inequality</vt:lpstr>
      <vt:lpstr>Azuma-Hoeffding inequality</vt:lpstr>
      <vt:lpstr>Applications of the Azuma-Hoeffding inequality</vt:lpstr>
      <vt:lpstr>Applications: Balls and bins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lanada</dc:creator>
  <cp:lastModifiedBy>Microsoft Office User</cp:lastModifiedBy>
  <cp:revision>1715</cp:revision>
  <cp:lastPrinted>2016-10-10T06:52:11Z</cp:lastPrinted>
  <dcterms:created xsi:type="dcterms:W3CDTF">2012-05-20T10:55:41Z</dcterms:created>
  <dcterms:modified xsi:type="dcterms:W3CDTF">2016-10-10T06:52:22Z</dcterms:modified>
</cp:coreProperties>
</file>