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61" r:id="rId3"/>
    <p:sldId id="277" r:id="rId4"/>
    <p:sldId id="259" r:id="rId5"/>
    <p:sldId id="260" r:id="rId6"/>
    <p:sldId id="263" r:id="rId7"/>
    <p:sldId id="262" r:id="rId8"/>
    <p:sldId id="264" r:id="rId9"/>
    <p:sldId id="265" r:id="rId10"/>
    <p:sldId id="269" r:id="rId11"/>
    <p:sldId id="270" r:id="rId12"/>
    <p:sldId id="267" r:id="rId13"/>
    <p:sldId id="274" r:id="rId14"/>
    <p:sldId id="268" r:id="rId15"/>
    <p:sldId id="271" r:id="rId16"/>
    <p:sldId id="273" r:id="rId17"/>
    <p:sldId id="278" r:id="rId18"/>
    <p:sldId id="272" r:id="rId19"/>
    <p:sldId id="282" r:id="rId20"/>
    <p:sldId id="283" r:id="rId21"/>
    <p:sldId id="275" r:id="rId22"/>
    <p:sldId id="279" r:id="rId23"/>
    <p:sldId id="286" r:id="rId24"/>
    <p:sldId id="287" r:id="rId25"/>
    <p:sldId id="288" r:id="rId26"/>
    <p:sldId id="285" r:id="rId27"/>
    <p:sldId id="289" r:id="rId28"/>
    <p:sldId id="290" r:id="rId29"/>
    <p:sldId id="291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3"/>
    <p:restoredTop sz="94714"/>
  </p:normalViewPr>
  <p:slideViewPr>
    <p:cSldViewPr snapToGrid="0" snapToObjects="1">
      <p:cViewPr varScale="1">
        <p:scale>
          <a:sx n="105" d="100"/>
          <a:sy n="105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4E943-82D2-3A46-9A77-C37C64BEF50F}" type="doc">
      <dgm:prSet loTypeId="urn:microsoft.com/office/officeart/2005/8/layout/process1" loCatId="" qsTypeId="urn:microsoft.com/office/officeart/2005/8/quickstyle/simple2" qsCatId="simple" csTypeId="urn:microsoft.com/office/officeart/2005/8/colors/accent1_1" csCatId="accent1" phldr="1"/>
      <dgm:spPr/>
    </dgm:pt>
    <dgm:pt modelId="{FD125D7C-0D68-934A-A0E7-4FFF1F16BD15}">
      <dgm:prSet phldrT="[Text]" custT="1"/>
      <dgm:spPr/>
      <dgm:t>
        <a:bodyPr/>
        <a:lstStyle/>
        <a:p>
          <a:r>
            <a:rPr lang="en-US" sz="2000" b="1" dirty="0" smtClean="0"/>
            <a:t>(S)</a:t>
          </a:r>
          <a:r>
            <a:rPr lang="en-US" sz="2000" dirty="0" err="1" smtClean="0"/>
            <a:t>usceptible</a:t>
          </a:r>
          <a:endParaRPr lang="en-US" sz="2000" dirty="0"/>
        </a:p>
      </dgm:t>
    </dgm:pt>
    <dgm:pt modelId="{E80406E2-5D41-B44C-B2CB-74160BE16CC3}" type="parTrans" cxnId="{56C8A3E0-415F-DD43-AAB5-59D5382F414A}">
      <dgm:prSet/>
      <dgm:spPr/>
      <dgm:t>
        <a:bodyPr/>
        <a:lstStyle/>
        <a:p>
          <a:endParaRPr lang="en-US" sz="1400"/>
        </a:p>
      </dgm:t>
    </dgm:pt>
    <dgm:pt modelId="{688CA810-B6C0-0F4A-8162-0FE42629B866}" type="sibTrans" cxnId="{56C8A3E0-415F-DD43-AAB5-59D5382F414A}">
      <dgm:prSet custT="1"/>
      <dgm:spPr/>
      <dgm:t>
        <a:bodyPr/>
        <a:lstStyle/>
        <a:p>
          <a:endParaRPr lang="en-US" sz="1600"/>
        </a:p>
      </dgm:t>
    </dgm:pt>
    <dgm:pt modelId="{6D7BE829-1913-7940-AD1A-5A1F44317928}">
      <dgm:prSet phldrT="[Text]" custT="1"/>
      <dgm:spPr/>
      <dgm:t>
        <a:bodyPr/>
        <a:lstStyle/>
        <a:p>
          <a:r>
            <a:rPr lang="en-US" sz="2000" b="1" dirty="0" smtClean="0"/>
            <a:t>(I)</a:t>
          </a:r>
          <a:r>
            <a:rPr lang="en-US" sz="2000" dirty="0" err="1" smtClean="0"/>
            <a:t>nfected</a:t>
          </a:r>
          <a:endParaRPr lang="en-US" sz="2000" dirty="0"/>
        </a:p>
      </dgm:t>
    </dgm:pt>
    <dgm:pt modelId="{0BA25B09-1FE7-7143-A52A-D055D81CF771}" type="parTrans" cxnId="{41AF6FA8-A960-6444-8039-2BA418D4E4BA}">
      <dgm:prSet/>
      <dgm:spPr/>
      <dgm:t>
        <a:bodyPr/>
        <a:lstStyle/>
        <a:p>
          <a:endParaRPr lang="en-US" sz="1400"/>
        </a:p>
      </dgm:t>
    </dgm:pt>
    <dgm:pt modelId="{8E93B6FF-327D-C446-8FEA-01A8A54723B2}" type="sibTrans" cxnId="{41AF6FA8-A960-6444-8039-2BA418D4E4BA}">
      <dgm:prSet custT="1"/>
      <dgm:spPr/>
      <dgm:t>
        <a:bodyPr/>
        <a:lstStyle/>
        <a:p>
          <a:endParaRPr lang="en-US" sz="1600"/>
        </a:p>
      </dgm:t>
    </dgm:pt>
    <dgm:pt modelId="{704FD130-8A93-3B45-A1DE-2DAA12DA06D9}">
      <dgm:prSet phldrT="[Text]" custT="1"/>
      <dgm:spPr/>
      <dgm:t>
        <a:bodyPr/>
        <a:lstStyle/>
        <a:p>
          <a:r>
            <a:rPr lang="en-US" sz="2000" b="1" dirty="0" smtClean="0"/>
            <a:t>(R)</a:t>
          </a:r>
          <a:r>
            <a:rPr lang="en-US" sz="2000" dirty="0" err="1" smtClean="0"/>
            <a:t>emoved</a:t>
          </a:r>
          <a:endParaRPr lang="en-US" sz="2000" dirty="0"/>
        </a:p>
      </dgm:t>
    </dgm:pt>
    <dgm:pt modelId="{1F230295-E6CD-5F42-9855-0AC95353B37B}" type="parTrans" cxnId="{6B042BD2-11CE-804C-B53E-0786C5573E66}">
      <dgm:prSet/>
      <dgm:spPr/>
      <dgm:t>
        <a:bodyPr/>
        <a:lstStyle/>
        <a:p>
          <a:endParaRPr lang="en-US" sz="1400"/>
        </a:p>
      </dgm:t>
    </dgm:pt>
    <dgm:pt modelId="{038F478C-F910-7846-B08B-C8EF4509C42C}" type="sibTrans" cxnId="{6B042BD2-11CE-804C-B53E-0786C5573E66}">
      <dgm:prSet/>
      <dgm:spPr/>
      <dgm:t>
        <a:bodyPr/>
        <a:lstStyle/>
        <a:p>
          <a:endParaRPr lang="en-US" sz="1400"/>
        </a:p>
      </dgm:t>
    </dgm:pt>
    <dgm:pt modelId="{00639F36-46D2-A74E-8378-3A8F0A5AF108}" type="pres">
      <dgm:prSet presAssocID="{A574E943-82D2-3A46-9A77-C37C64BEF50F}" presName="Name0" presStyleCnt="0">
        <dgm:presLayoutVars>
          <dgm:dir/>
          <dgm:resizeHandles val="exact"/>
        </dgm:presLayoutVars>
      </dgm:prSet>
      <dgm:spPr/>
    </dgm:pt>
    <dgm:pt modelId="{686DEDC8-0D94-764A-8C1B-94F945484114}" type="pres">
      <dgm:prSet presAssocID="{FD125D7C-0D68-934A-A0E7-4FFF1F16BD1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98FB8-07CA-E341-B19D-D557A5E7A842}" type="pres">
      <dgm:prSet presAssocID="{688CA810-B6C0-0F4A-8162-0FE42629B86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E112895-0463-384D-8F42-C836663E91CC}" type="pres">
      <dgm:prSet presAssocID="{688CA810-B6C0-0F4A-8162-0FE42629B86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1C4B7BA3-055D-5E40-8594-21E5E496EAAD}" type="pres">
      <dgm:prSet presAssocID="{6D7BE829-1913-7940-AD1A-5A1F443179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51E36-1833-EB41-A69F-E444BB2EB8B0}" type="pres">
      <dgm:prSet presAssocID="{8E93B6FF-327D-C446-8FEA-01A8A54723B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75B3E44-9A55-5C4B-956C-CF5E786F3245}" type="pres">
      <dgm:prSet presAssocID="{8E93B6FF-327D-C446-8FEA-01A8A54723B2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9CEA6DB-7495-DD42-B185-A4DD8395B1B0}" type="pres">
      <dgm:prSet presAssocID="{704FD130-8A93-3B45-A1DE-2DAA12DA06D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4BCDDE-D199-FE43-80E3-EE6D66AFB001}" type="presOf" srcId="{8E93B6FF-327D-C446-8FEA-01A8A54723B2}" destId="{98F51E36-1833-EB41-A69F-E444BB2EB8B0}" srcOrd="0" destOrd="0" presId="urn:microsoft.com/office/officeart/2005/8/layout/process1"/>
    <dgm:cxn modelId="{56C8A3E0-415F-DD43-AAB5-59D5382F414A}" srcId="{A574E943-82D2-3A46-9A77-C37C64BEF50F}" destId="{FD125D7C-0D68-934A-A0E7-4FFF1F16BD15}" srcOrd="0" destOrd="0" parTransId="{E80406E2-5D41-B44C-B2CB-74160BE16CC3}" sibTransId="{688CA810-B6C0-0F4A-8162-0FE42629B866}"/>
    <dgm:cxn modelId="{C6874E35-204E-3A4D-B7AD-89930519DADB}" type="presOf" srcId="{688CA810-B6C0-0F4A-8162-0FE42629B866}" destId="{C5398FB8-07CA-E341-B19D-D557A5E7A842}" srcOrd="0" destOrd="0" presId="urn:microsoft.com/office/officeart/2005/8/layout/process1"/>
    <dgm:cxn modelId="{6B042BD2-11CE-804C-B53E-0786C5573E66}" srcId="{A574E943-82D2-3A46-9A77-C37C64BEF50F}" destId="{704FD130-8A93-3B45-A1DE-2DAA12DA06D9}" srcOrd="2" destOrd="0" parTransId="{1F230295-E6CD-5F42-9855-0AC95353B37B}" sibTransId="{038F478C-F910-7846-B08B-C8EF4509C42C}"/>
    <dgm:cxn modelId="{D0C9B476-F8A5-104F-900C-9A25F85B464C}" type="presOf" srcId="{704FD130-8A93-3B45-A1DE-2DAA12DA06D9}" destId="{A9CEA6DB-7495-DD42-B185-A4DD8395B1B0}" srcOrd="0" destOrd="0" presId="urn:microsoft.com/office/officeart/2005/8/layout/process1"/>
    <dgm:cxn modelId="{23AC3BD1-100A-E04E-8EBF-701440796244}" type="presOf" srcId="{8E93B6FF-327D-C446-8FEA-01A8A54723B2}" destId="{675B3E44-9A55-5C4B-956C-CF5E786F3245}" srcOrd="1" destOrd="0" presId="urn:microsoft.com/office/officeart/2005/8/layout/process1"/>
    <dgm:cxn modelId="{2435973D-8B9A-A249-B9C5-3502A7CF3702}" type="presOf" srcId="{A574E943-82D2-3A46-9A77-C37C64BEF50F}" destId="{00639F36-46D2-A74E-8378-3A8F0A5AF108}" srcOrd="0" destOrd="0" presId="urn:microsoft.com/office/officeart/2005/8/layout/process1"/>
    <dgm:cxn modelId="{FB242E60-9A4B-FF44-9EF9-9FBDE25C9402}" type="presOf" srcId="{FD125D7C-0D68-934A-A0E7-4FFF1F16BD15}" destId="{686DEDC8-0D94-764A-8C1B-94F945484114}" srcOrd="0" destOrd="0" presId="urn:microsoft.com/office/officeart/2005/8/layout/process1"/>
    <dgm:cxn modelId="{5713726F-5D70-6B4D-A42F-9DED94514197}" type="presOf" srcId="{688CA810-B6C0-0F4A-8162-0FE42629B866}" destId="{7E112895-0463-384D-8F42-C836663E91CC}" srcOrd="1" destOrd="0" presId="urn:microsoft.com/office/officeart/2005/8/layout/process1"/>
    <dgm:cxn modelId="{41AF6FA8-A960-6444-8039-2BA418D4E4BA}" srcId="{A574E943-82D2-3A46-9A77-C37C64BEF50F}" destId="{6D7BE829-1913-7940-AD1A-5A1F44317928}" srcOrd="1" destOrd="0" parTransId="{0BA25B09-1FE7-7143-A52A-D055D81CF771}" sibTransId="{8E93B6FF-327D-C446-8FEA-01A8A54723B2}"/>
    <dgm:cxn modelId="{7726DC79-FAE3-354C-B0A7-0CF28134A640}" type="presOf" srcId="{6D7BE829-1913-7940-AD1A-5A1F44317928}" destId="{1C4B7BA3-055D-5E40-8594-21E5E496EAAD}" srcOrd="0" destOrd="0" presId="urn:microsoft.com/office/officeart/2005/8/layout/process1"/>
    <dgm:cxn modelId="{C7B6E036-3DF1-9049-A883-0E170A75C7BE}" type="presParOf" srcId="{00639F36-46D2-A74E-8378-3A8F0A5AF108}" destId="{686DEDC8-0D94-764A-8C1B-94F945484114}" srcOrd="0" destOrd="0" presId="urn:microsoft.com/office/officeart/2005/8/layout/process1"/>
    <dgm:cxn modelId="{CD2BAE9A-1B10-BD4B-8A67-FBEB190C1B98}" type="presParOf" srcId="{00639F36-46D2-A74E-8378-3A8F0A5AF108}" destId="{C5398FB8-07CA-E341-B19D-D557A5E7A842}" srcOrd="1" destOrd="0" presId="urn:microsoft.com/office/officeart/2005/8/layout/process1"/>
    <dgm:cxn modelId="{4B58539D-448E-FA43-BE49-0C16EEE7B283}" type="presParOf" srcId="{C5398FB8-07CA-E341-B19D-D557A5E7A842}" destId="{7E112895-0463-384D-8F42-C836663E91CC}" srcOrd="0" destOrd="0" presId="urn:microsoft.com/office/officeart/2005/8/layout/process1"/>
    <dgm:cxn modelId="{53888FA5-8BB6-8741-8668-09EA1A6C2AA2}" type="presParOf" srcId="{00639F36-46D2-A74E-8378-3A8F0A5AF108}" destId="{1C4B7BA3-055D-5E40-8594-21E5E496EAAD}" srcOrd="2" destOrd="0" presId="urn:microsoft.com/office/officeart/2005/8/layout/process1"/>
    <dgm:cxn modelId="{21B75908-744A-3B45-BC74-647AA3AA5388}" type="presParOf" srcId="{00639F36-46D2-A74E-8378-3A8F0A5AF108}" destId="{98F51E36-1833-EB41-A69F-E444BB2EB8B0}" srcOrd="3" destOrd="0" presId="urn:microsoft.com/office/officeart/2005/8/layout/process1"/>
    <dgm:cxn modelId="{63431C3A-CDFD-974C-9735-DCFF6B269444}" type="presParOf" srcId="{98F51E36-1833-EB41-A69F-E444BB2EB8B0}" destId="{675B3E44-9A55-5C4B-956C-CF5E786F3245}" srcOrd="0" destOrd="0" presId="urn:microsoft.com/office/officeart/2005/8/layout/process1"/>
    <dgm:cxn modelId="{EE2A49D8-C587-654E-8DA3-8B3CE3751A18}" type="presParOf" srcId="{00639F36-46D2-A74E-8378-3A8F0A5AF108}" destId="{A9CEA6DB-7495-DD42-B185-A4DD8395B1B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DEDC8-0D94-764A-8C1B-94F945484114}">
      <dsp:nvSpPr>
        <dsp:cNvPr id="0" name=""/>
        <dsp:cNvSpPr/>
      </dsp:nvSpPr>
      <dsp:spPr>
        <a:xfrm>
          <a:off x="5243" y="0"/>
          <a:ext cx="1567099" cy="52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(S)</a:t>
          </a:r>
          <a:r>
            <a:rPr lang="en-US" sz="2000" kern="1200" dirty="0" err="1" smtClean="0"/>
            <a:t>usceptible</a:t>
          </a:r>
          <a:endParaRPr lang="en-US" sz="2000" kern="1200" dirty="0"/>
        </a:p>
      </dsp:txBody>
      <dsp:txXfrm>
        <a:off x="20653" y="15410"/>
        <a:ext cx="1536279" cy="495330"/>
      </dsp:txXfrm>
    </dsp:sp>
    <dsp:sp modelId="{C5398FB8-07CA-E341-B19D-D557A5E7A842}">
      <dsp:nvSpPr>
        <dsp:cNvPr id="0" name=""/>
        <dsp:cNvSpPr/>
      </dsp:nvSpPr>
      <dsp:spPr>
        <a:xfrm>
          <a:off x="1729052" y="68754"/>
          <a:ext cx="332225" cy="388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729052" y="146482"/>
        <a:ext cx="232558" cy="233184"/>
      </dsp:txXfrm>
    </dsp:sp>
    <dsp:sp modelId="{1C4B7BA3-055D-5E40-8594-21E5E496EAAD}">
      <dsp:nvSpPr>
        <dsp:cNvPr id="0" name=""/>
        <dsp:cNvSpPr/>
      </dsp:nvSpPr>
      <dsp:spPr>
        <a:xfrm>
          <a:off x="2199182" y="0"/>
          <a:ext cx="1567099" cy="52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(I)</a:t>
          </a:r>
          <a:r>
            <a:rPr lang="en-US" sz="2000" kern="1200" dirty="0" err="1" smtClean="0"/>
            <a:t>nfected</a:t>
          </a:r>
          <a:endParaRPr lang="en-US" sz="2000" kern="1200" dirty="0"/>
        </a:p>
      </dsp:txBody>
      <dsp:txXfrm>
        <a:off x="2214592" y="15410"/>
        <a:ext cx="1536279" cy="495330"/>
      </dsp:txXfrm>
    </dsp:sp>
    <dsp:sp modelId="{98F51E36-1833-EB41-A69F-E444BB2EB8B0}">
      <dsp:nvSpPr>
        <dsp:cNvPr id="0" name=""/>
        <dsp:cNvSpPr/>
      </dsp:nvSpPr>
      <dsp:spPr>
        <a:xfrm>
          <a:off x="3922991" y="68754"/>
          <a:ext cx="332225" cy="388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922991" y="146482"/>
        <a:ext cx="232558" cy="233184"/>
      </dsp:txXfrm>
    </dsp:sp>
    <dsp:sp modelId="{A9CEA6DB-7495-DD42-B185-A4DD8395B1B0}">
      <dsp:nvSpPr>
        <dsp:cNvPr id="0" name=""/>
        <dsp:cNvSpPr/>
      </dsp:nvSpPr>
      <dsp:spPr>
        <a:xfrm>
          <a:off x="4393121" y="0"/>
          <a:ext cx="1567099" cy="52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(R)</a:t>
          </a:r>
          <a:r>
            <a:rPr lang="en-US" sz="2000" kern="1200" dirty="0" err="1" smtClean="0"/>
            <a:t>emoved</a:t>
          </a:r>
          <a:endParaRPr lang="en-US" sz="2000" kern="1200" dirty="0"/>
        </a:p>
      </dsp:txBody>
      <dsp:txXfrm>
        <a:off x="4408531" y="15410"/>
        <a:ext cx="1536279" cy="495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7A05F-12CB-0C4C-AC9F-0EA23084D49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08E9D-81B5-B34B-8F44-E8177DF2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3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우선 소셜 네트워크 연구 배경에대해서 간략히 먼저 소개해 드리겠습니다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실제 생활에서 사람들 사이의 사회관계망을 통해 다양한 것들이 퍼지는데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예를 들면 </a:t>
            </a:r>
            <a:r>
              <a:rPr lang="ko-KR" altLang="en-US" dirty="0" err="1" smtClean="0"/>
              <a:t>메르스와</a:t>
            </a:r>
            <a:r>
              <a:rPr lang="ko-KR" altLang="en-US" dirty="0" smtClean="0"/>
              <a:t> 같은 전염병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카톡찌라시와 같은 소문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신제품에 대한 의견 뿐만 아니라 정치적인 의견도 소셜 네트워크를 통해서 퍼지는 것을 쉽게 볼 수 있습니다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최근들어서는 페이스북이나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트위터와 같은 온라인 소셜 네트워크를 통해 더 많은 </a:t>
            </a:r>
            <a:r>
              <a:rPr lang="ko-KR" altLang="en-US" baseline="0" dirty="0" smtClean="0"/>
              <a:t>정보가 더 많은 사람들 사이에서 빠르고 쉽게 공유되고 있습니다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동시에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온라인 소셜 네트워크 서비스의 발달로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누가 친구고 어떤 대화를 주로 주고 받는지 등의 데이터가 수집되어지고</a:t>
            </a:r>
            <a:r>
              <a:rPr lang="en-US" altLang="ko-KR" baseline="0" dirty="0" smtClean="0"/>
              <a:t>,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이렇게 수집된 데이터를 분석하고 소셜 네트워크를 활용하는 소셜 마케팅이라는 새로운 마케팅 기법이 등장하게 됩니다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실제로 </a:t>
            </a:r>
            <a:r>
              <a:rPr lang="en-US" altLang="ko-KR" baseline="0" dirty="0" smtClean="0"/>
              <a:t>2015</a:t>
            </a:r>
            <a:r>
              <a:rPr lang="ko-KR" altLang="en-US" baseline="0" dirty="0" smtClean="0"/>
              <a:t>년도에 미국 기업을 대상으로한 한 설문에 따르면 </a:t>
            </a:r>
            <a:r>
              <a:rPr lang="en-US" altLang="ko-KR" baseline="0" dirty="0" smtClean="0"/>
              <a:t>70</a:t>
            </a:r>
            <a:r>
              <a:rPr lang="ko-KR" altLang="en-US" baseline="0" dirty="0" smtClean="0"/>
              <a:t>퍼센트가 넘는 기업이 소셜 마케팅이 그들의 핵심 마케팅 수단이라고 답했습니다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DEFF4-E9FE-4476-8BA4-0F4EAF33E2D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080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8E9D-81B5-B34B-8F44-E8177DF2F3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0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96" y="365126"/>
            <a:ext cx="8464208" cy="79545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896" y="1308894"/>
            <a:ext cx="8464208" cy="489914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46704" y="6370517"/>
            <a:ext cx="2057400" cy="365125"/>
          </a:xfrm>
        </p:spPr>
        <p:txBody>
          <a:bodyPr/>
          <a:lstStyle/>
          <a:p>
            <a:fld id="{15E23565-EC84-8846-BFEB-6CDE48E0EF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746704" y="63705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E23565-EC84-8846-BFEB-6CDE48E0E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4C634-0BD2-384B-B527-A1A41B39E6A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23565-EC84-8846-BFEB-6CDE48E0E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en.wikipedia.org/wiki/Matrix_differential_equ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9733"/>
            <a:ext cx="7772400" cy="23876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Chapter 8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800" dirty="0" smtClean="0"/>
              <a:t>Epidemics on General Graphs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04743"/>
            <a:ext cx="7772400" cy="1655762"/>
          </a:xfrm>
        </p:spPr>
        <p:txBody>
          <a:bodyPr anchor="ctr">
            <a:normAutofit/>
          </a:bodyPr>
          <a:lstStyle/>
          <a:p>
            <a:pPr algn="r"/>
            <a:r>
              <a:rPr lang="en-US" dirty="0" smtClean="0"/>
              <a:t>2016.11.14</a:t>
            </a:r>
          </a:p>
          <a:p>
            <a:pPr algn="r"/>
            <a:r>
              <a:rPr lang="en-US" dirty="0" smtClean="0"/>
              <a:t>Jungseul 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Two </a:t>
            </a:r>
            <a:r>
              <a:rPr lang="en-US" i="1" dirty="0" smtClean="0">
                <a:solidFill>
                  <a:srgbClr val="0432FF"/>
                </a:solidFill>
              </a:rPr>
              <a:t>Classical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Epidemic Models</a:t>
            </a:r>
          </a:p>
          <a:p>
            <a:pPr lvl="1"/>
            <a:r>
              <a:rPr lang="en-US" b="1" dirty="0" smtClean="0"/>
              <a:t>S</a:t>
            </a:r>
            <a:r>
              <a:rPr lang="en-US" dirty="0" smtClean="0"/>
              <a:t>: susceptible, </a:t>
            </a:r>
            <a:r>
              <a:rPr lang="en-US" b="1" dirty="0" smtClean="0"/>
              <a:t>I</a:t>
            </a:r>
            <a:r>
              <a:rPr lang="en-US" dirty="0" smtClean="0"/>
              <a:t>: infected, </a:t>
            </a:r>
            <a:r>
              <a:rPr lang="en-US" b="1" dirty="0" smtClean="0"/>
              <a:t>R</a:t>
            </a:r>
            <a:r>
              <a:rPr lang="en-US" dirty="0" smtClean="0"/>
              <a:t>: removed</a:t>
            </a:r>
          </a:p>
          <a:p>
            <a:pPr lvl="1"/>
            <a:r>
              <a:rPr lang="en-US" dirty="0" smtClean="0"/>
              <a:t>SIR model (a.k.a. Reed-Frost model)</a:t>
            </a:r>
          </a:p>
          <a:p>
            <a:pPr lvl="1"/>
            <a:r>
              <a:rPr lang="en-US" dirty="0" smtClean="0"/>
              <a:t>SIS model</a:t>
            </a:r>
            <a:endParaRPr lang="en-US" dirty="0"/>
          </a:p>
          <a:p>
            <a:pPr lvl="4"/>
            <a:endParaRPr lang="en-US" dirty="0" smtClean="0"/>
          </a:p>
          <a:p>
            <a:r>
              <a:rPr lang="en-US" dirty="0" smtClean="0"/>
              <a:t>Analysis in </a:t>
            </a:r>
            <a:r>
              <a:rPr lang="en-US" i="1" dirty="0" smtClean="0">
                <a:solidFill>
                  <a:srgbClr val="0432FF"/>
                </a:solidFill>
              </a:rPr>
              <a:t>General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Upper and lower bounds on </a:t>
            </a:r>
            <a:r>
              <a:rPr lang="en-US" i="1" dirty="0" smtClean="0">
                <a:solidFill>
                  <a:srgbClr val="FF0000"/>
                </a:solidFill>
              </a:rPr>
              <a:t>degree of diffusion </a:t>
            </a:r>
            <a:r>
              <a:rPr lang="en-US" dirty="0" smtClean="0"/>
              <a:t>in terms of graph theoretic parameters and model parameters</a:t>
            </a:r>
          </a:p>
          <a:p>
            <a:pPr lvl="1"/>
            <a:r>
              <a:rPr lang="en-US" dirty="0" smtClean="0"/>
              <a:t>SIR model: spread size</a:t>
            </a:r>
          </a:p>
          <a:p>
            <a:pPr lvl="1"/>
            <a:r>
              <a:rPr lang="en-US" dirty="0" smtClean="0"/>
              <a:t>SIS model: extinction time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Analysis in </a:t>
            </a:r>
            <a:r>
              <a:rPr lang="en-US" i="1" dirty="0" smtClean="0">
                <a:solidFill>
                  <a:srgbClr val="0432FF"/>
                </a:solidFill>
              </a:rPr>
              <a:t>Specific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Graphs</a:t>
            </a:r>
          </a:p>
          <a:p>
            <a:pPr lvl="1"/>
            <a:r>
              <a:rPr lang="en-US" dirty="0"/>
              <a:t>Complete graph</a:t>
            </a:r>
          </a:p>
          <a:p>
            <a:pPr lvl="1"/>
            <a:r>
              <a:rPr lang="en-US" dirty="0"/>
              <a:t>E-R graph, star-shaped graph, hypercube </a:t>
            </a:r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9896" y="1160585"/>
            <a:ext cx="8026400" cy="188741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830" y="4838421"/>
            <a:ext cx="8026400" cy="174404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 </a:t>
            </a:r>
            <a:r>
              <a:rPr lang="en-US" dirty="0" smtClean="0"/>
              <a:t>Model</a:t>
            </a:r>
            <a:r>
              <a:rPr lang="en-US" sz="2800" dirty="0" smtClean="0"/>
              <a:t>, e.g., flu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896" y="1308894"/>
                <a:ext cx="8464208" cy="539670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Undirected graph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</a:rPr>
                      <m:t>𝐺</m:t>
                    </m:r>
                    <m:r>
                      <a:rPr lang="en-US" sz="2000" i="1" dirty="0" smtClean="0">
                        <a:latin typeface="Cambria Math" charset="0"/>
                      </a:rPr>
                      <m:t>=(</m:t>
                    </m:r>
                    <m:r>
                      <a:rPr lang="en-US" sz="2000" i="1" dirty="0" smtClean="0">
                        <a:latin typeface="Cambria Math" charset="0"/>
                      </a:rPr>
                      <m:t>𝑉</m:t>
                    </m:r>
                    <m:r>
                      <a:rPr lang="en-US" sz="2000" i="1" dirty="0" smtClean="0">
                        <a:latin typeface="Cambria Math" charset="0"/>
                      </a:rPr>
                      <m:t>, </m:t>
                    </m:r>
                    <m:r>
                      <a:rPr lang="en-US" sz="2000" i="1" dirty="0" smtClean="0">
                        <a:latin typeface="Cambria Math" charset="0"/>
                      </a:rPr>
                      <m:t>𝐸</m:t>
                    </m:r>
                    <m:r>
                      <a:rPr lang="en-US" sz="2000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sz="1800" dirty="0" smtClean="0"/>
                  <a:t>: node set,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sz="1800" dirty="0" smtClean="0"/>
                  <a:t>: edge 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1800" dirty="0" smtClean="0"/>
                  <a:t> individuals, i.e.,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charset="0"/>
                      </a:rPr>
                      <m:t> :</m:t>
                    </m:r>
                    <m:r>
                      <a:rPr lang="en-US" sz="1800" i="1" dirty="0" smtClean="0">
                        <a:latin typeface="Cambria Math" charset="0"/>
                      </a:rPr>
                      <m:t>=|</m:t>
                    </m:r>
                    <m:r>
                      <a:rPr lang="en-US" sz="1800" i="1" dirty="0" smtClean="0">
                        <a:latin typeface="Cambria Math" charset="0"/>
                      </a:rPr>
                      <m:t>𝑉</m:t>
                    </m:r>
                    <m:r>
                      <a:rPr lang="en-US" sz="1800" i="1" dirty="0" smtClean="0">
                        <a:latin typeface="Cambria Math" charset="0"/>
                      </a:rPr>
                      <m:t>|</m:t>
                    </m:r>
                  </m:oMath>
                </a14:m>
                <a:endParaRPr lang="en-US" sz="1800" dirty="0" smtClean="0"/>
              </a:p>
              <a:p>
                <a:pPr lvl="4"/>
                <a:endParaRPr lang="en-US" sz="1400" dirty="0" smtClean="0"/>
              </a:p>
              <a:p>
                <a:r>
                  <a:rPr lang="en-US" sz="2000" dirty="0" smtClean="0"/>
                  <a:t>Continuous-time Markov chain with state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0, 1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lvl="1"/>
                <a:r>
                  <a:rPr lang="en-US" sz="1800" dirty="0" smtClean="0"/>
                  <a:t>0: susceptible, 1: infected</a:t>
                </a:r>
                <a:endParaRPr lang="en-US" sz="1800" dirty="0"/>
              </a:p>
              <a:p>
                <a:pPr lvl="1"/>
                <a:r>
                  <a:rPr lang="en-US" sz="1800" dirty="0" smtClean="0"/>
                  <a:t>Non-zero transition </a:t>
                </a:r>
                <a:r>
                  <a:rPr lang="en-US" sz="1800" dirty="0"/>
                  <a:t>r</a:t>
                </a:r>
                <a:r>
                  <a:rPr lang="en-US" sz="1800" dirty="0" smtClean="0"/>
                  <a:t>ate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𝑞</m:t>
                    </m:r>
                    <m:r>
                      <a:rPr lang="en-US" sz="1800" b="0" i="1" smtClean="0">
                        <a:latin typeface="Cambria Math" charset="0"/>
                      </a:rPr>
                      <m:t>(</m:t>
                    </m:r>
                    <m:r>
                      <a:rPr lang="en-US" sz="1800" b="0" i="1" smtClean="0">
                        <a:latin typeface="Cambria Math" charset="0"/>
                      </a:rPr>
                      <m:t>𝑥</m:t>
                    </m:r>
                    <m:r>
                      <a:rPr lang="en-US" sz="1800" b="0" i="1" smtClean="0">
                        <a:latin typeface="Cambria Math" charset="0"/>
                      </a:rPr>
                      <m:t>, </m:t>
                    </m:r>
                    <m:r>
                      <a:rPr lang="en-US" sz="1800" b="0" i="1" smtClean="0">
                        <a:latin typeface="Cambria Math" charset="0"/>
                      </a:rPr>
                      <m:t>𝑦</m:t>
                    </m:r>
                    <m:r>
                      <a:rPr lang="en-US" sz="18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pPr lvl="1"/>
                <a:endParaRPr lang="en-US" sz="1800" b="0" i="1" dirty="0" smtClean="0">
                  <a:latin typeface="Cambria Math" charset="0"/>
                </a:endParaRPr>
              </a:p>
              <a:p>
                <a:pPr lvl="1"/>
                <a:endParaRPr lang="en-US" sz="1800" i="1" dirty="0">
                  <a:latin typeface="Cambria Math" charset="0"/>
                </a:endParaRPr>
              </a:p>
              <a:p>
                <a:pPr lvl="1"/>
                <a:endParaRPr lang="en-US" sz="1800" b="0" i="1" dirty="0" smtClean="0">
                  <a:latin typeface="Cambria Math" charset="0"/>
                </a:endParaRPr>
              </a:p>
              <a:p>
                <a:pPr lvl="1"/>
                <a:r>
                  <a:rPr lang="en-US" sz="1800" dirty="0" smtClean="0"/>
                  <a:t>A node can be infected and recover multiple times and the chain will absorb at all-0 state</a:t>
                </a:r>
                <a:br>
                  <a:rPr lang="en-US" sz="1800" dirty="0" smtClean="0"/>
                </a:br>
                <a:r>
                  <a:rPr lang="en-US" sz="1800" dirty="0" smtClean="0">
                    <a:sym typeface="Wingdings"/>
                  </a:rPr>
                  <a:t> Degree of diffusion = extinction time, i.e., </a:t>
                </a:r>
                <a:r>
                  <a:rPr lang="en-US" sz="1800" dirty="0" smtClean="0">
                    <a:solidFill>
                      <a:srgbClr val="0432FF"/>
                    </a:solidFill>
                    <a:sym typeface="Wingdings"/>
                  </a:rPr>
                  <a:t>time to all-0 state denoted by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432FF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𝜏</m:t>
                    </m:r>
                  </m:oMath>
                </a14:m>
                <a:endParaRPr lang="en-US" sz="1800" dirty="0" smtClean="0">
                  <a:solidFill>
                    <a:srgbClr val="0432FF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96" y="1308894"/>
                <a:ext cx="8464208" cy="5396706"/>
              </a:xfrm>
              <a:blipFill rotWithShape="0">
                <a:blip r:embed="rId2"/>
                <a:stretch>
                  <a:fillRect l="-648" t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7665" y="3668308"/>
                <a:ext cx="4471160" cy="677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1" dirty="0" smtClean="0"/>
                  <a:t>  Birth rate: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i="1" dirty="0" smtClean="0"/>
                  <a:t>Death rate: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665" y="3668308"/>
                <a:ext cx="4471160" cy="677943"/>
              </a:xfrm>
              <a:prstGeom prst="rect">
                <a:avLst/>
              </a:prstGeom>
              <a:blipFill>
                <a:blip r:embed="rId3"/>
                <a:stretch>
                  <a:fillRect l="-1090" t="-64865" r="-2589" b="-5675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8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Analysis on Fast Extinction of SIS Model (1)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An upper bound on the extinction time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</m:oMath>
                </a14:m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r>
                  <a:rPr lang="en-US" sz="2000" dirty="0" smtClean="0"/>
                  <a:t>Note that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≠0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111" t="29703" r="44074" b="43334"/>
          <a:stretch/>
        </p:blipFill>
        <p:spPr>
          <a:xfrm>
            <a:off x="876970" y="2162023"/>
            <a:ext cx="7335980" cy="2481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88232" y="7475099"/>
                <a:ext cx="5399427" cy="70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charset="2"/>
                  <a:buChar char="à"/>
                </a:pPr>
                <a:r>
                  <a:rPr lang="en-US" dirty="0" smtClean="0"/>
                  <a:t>i.e.,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𝐏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≥1−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  <m:nary>
                          <m:naryPr>
                            <m:chr m:val="∑"/>
                            <m:ctrlPr>
                              <a:rPr lang="is-I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e>
                            </m:d>
                          </m:e>
                        </m:nary>
                      </m:e>
                    </m:ra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𝛽𝜌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dirty="0" smtClean="0"/>
              </a:p>
              <a:p>
                <a:pPr marL="285750" indent="-285750">
                  <a:buFont typeface="Wingdings" charset="2"/>
                  <a:buChar char="à"/>
                </a:pPr>
                <a:r>
                  <a:rPr lang="en-US" dirty="0" smtClean="0">
                    <a:ea typeface="Cambria Math" charset="0"/>
                    <a:cs typeface="Cambria Math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𝛽𝜌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&lt;1</m:t>
                    </m:r>
                  </m:oMath>
                </a14:m>
                <a:r>
                  <a:rPr lang="en-US" dirty="0" smtClean="0"/>
                  <a:t>, the fast extinction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232" y="7475099"/>
                <a:ext cx="5399427" cy="704745"/>
              </a:xfrm>
              <a:prstGeom prst="rect">
                <a:avLst/>
              </a:prstGeom>
              <a:blipFill rotWithShape="0">
                <a:blip r:embed="rId4"/>
                <a:stretch>
                  <a:fillRect l="-790" t="-56897" b="-5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42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Analysis on Fast Extinction of SIS Model </a:t>
            </a:r>
            <a:r>
              <a:rPr lang="en-US" sz="3600" smtClean="0"/>
              <a:t>(2)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An upper bound on the extinction time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519" t="29407" r="41111" b="41852"/>
          <a:stretch/>
        </p:blipFill>
        <p:spPr>
          <a:xfrm>
            <a:off x="1609000" y="1658560"/>
            <a:ext cx="6130411" cy="21862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03629" y="3892408"/>
            <a:ext cx="6220563" cy="2929918"/>
            <a:chOff x="1801091" y="3906292"/>
            <a:chExt cx="5655057" cy="26635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7408" t="27334" r="41481" b="34149"/>
            <a:stretch/>
          </p:blipFill>
          <p:spPr>
            <a:xfrm>
              <a:off x="1801091" y="3906292"/>
              <a:ext cx="5655057" cy="26635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530618" y="4313646"/>
                  <a:ext cx="98002" cy="1371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0618" y="4313646"/>
                  <a:ext cx="98002" cy="13716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0000" r="-11111" b="-24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5306785" y="3397521"/>
            <a:ext cx="162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432FF"/>
                </a:solidFill>
              </a:rPr>
              <a:t>Fast extinction!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8830" y="3305632"/>
            <a:ext cx="1306285" cy="58428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2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Analysis on </a:t>
            </a:r>
            <a:r>
              <a:rPr lang="en-US" sz="3600" dirty="0" smtClean="0"/>
              <a:t>Long Survival of </a:t>
            </a:r>
            <a:r>
              <a:rPr lang="en-US" sz="3600"/>
              <a:t>SIS </a:t>
            </a:r>
            <a:r>
              <a:rPr lang="en-US" sz="3600" smtClean="0"/>
              <a:t>Model (1)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An lower bound </a:t>
                </a:r>
                <a:r>
                  <a:rPr lang="en-US" sz="2000" dirty="0"/>
                  <a:t>on the extinction time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</m:oMath>
                </a14:m>
                <a:endParaRPr lang="en-US" sz="2000" dirty="0"/>
              </a:p>
              <a:p>
                <a:r>
                  <a:rPr lang="en-US" sz="2000" dirty="0" smtClean="0"/>
                  <a:t>Notation</a:t>
                </a:r>
              </a:p>
              <a:p>
                <a:pPr lvl="1"/>
                <a:r>
                  <a:rPr lang="en-US" sz="1600" dirty="0" smtClean="0"/>
                  <a:t>Isoperimetric constant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1600" dirty="0" smtClean="0"/>
                  <a:t> of graph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sz="1600" dirty="0" smtClean="0"/>
                  <a:t> given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charset="0"/>
                      </a:rPr>
                      <m:t>𝑚</m:t>
                    </m:r>
                  </m:oMath>
                </a14:m>
                <a:endParaRPr lang="en-US" sz="1600" dirty="0" smtClean="0"/>
              </a:p>
              <a:p>
                <a:pPr lvl="1"/>
                <a:r>
                  <a:rPr lang="en-US" sz="1600" dirty="0" smtClean="0"/>
                  <a:t>Large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1600" dirty="0" smtClean="0"/>
                  <a:t> means that any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𝑘</m:t>
                    </m:r>
                    <m:r>
                      <a:rPr lang="en-US" sz="1600" b="0" i="0" smtClean="0">
                        <a:latin typeface="Cambria Math" charset="0"/>
                      </a:rPr>
                      <m:t> (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n-US" sz="1600" b="0" i="1" smtClean="0">
                        <a:latin typeface="Cambria Math" charset="0"/>
                      </a:rPr>
                      <m:t>𝑚</m:t>
                    </m:r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600" dirty="0" smtClean="0"/>
                  <a:t> nodes are highly influential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85" t="47185" r="44259" b="25852"/>
          <a:stretch/>
        </p:blipFill>
        <p:spPr>
          <a:xfrm>
            <a:off x="1187878" y="3155360"/>
            <a:ext cx="6768243" cy="22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3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Analysis on </a:t>
            </a:r>
            <a:r>
              <a:rPr lang="en-US" sz="3600" dirty="0" smtClean="0"/>
              <a:t>Long Survival of </a:t>
            </a:r>
            <a:r>
              <a:rPr lang="en-US" sz="3600"/>
              <a:t>SIS </a:t>
            </a:r>
            <a:r>
              <a:rPr lang="en-US" sz="3600" smtClean="0"/>
              <a:t>Model (2)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An lower bound </a:t>
                </a:r>
                <a:r>
                  <a:rPr lang="en-US" sz="2000" dirty="0"/>
                  <a:t>on the extinction time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</m:oMath>
                </a14:m>
                <a:endParaRPr lang="en-US" sz="2000" dirty="0"/>
              </a:p>
              <a:p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111" t="19037" r="44075" b="40370"/>
          <a:stretch/>
        </p:blipFill>
        <p:spPr>
          <a:xfrm>
            <a:off x="1237463" y="2215123"/>
            <a:ext cx="6669073" cy="33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30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Analysis on </a:t>
            </a:r>
            <a:r>
              <a:rPr lang="en-US" sz="3600" dirty="0" smtClean="0"/>
              <a:t>Long Survival of </a:t>
            </a:r>
            <a:r>
              <a:rPr lang="en-US" sz="3600"/>
              <a:t>SIS </a:t>
            </a:r>
            <a:r>
              <a:rPr lang="en-US" sz="3600" smtClean="0"/>
              <a:t>Model (3)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An lower bound </a:t>
                </a:r>
                <a:r>
                  <a:rPr lang="en-US" sz="2000" dirty="0"/>
                  <a:t>on the extinction time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</m:oMath>
                </a14:m>
                <a:endParaRPr lang="en-US" sz="2000" dirty="0"/>
              </a:p>
              <a:p>
                <a:r>
                  <a:rPr lang="en-US" sz="2000" dirty="0" smtClean="0"/>
                  <a:t>Notations</a:t>
                </a:r>
              </a:p>
              <a:p>
                <a:pPr lvl="1"/>
                <a:r>
                  <a:rPr lang="en-US" sz="1600" dirty="0" smtClean="0"/>
                  <a:t>Isoperimetric constant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1600" dirty="0" smtClean="0"/>
                  <a:t> of graph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sz="1600" dirty="0" smtClean="0"/>
                  <a:t> given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charset="0"/>
                      </a:rPr>
                      <m:t>𝑚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26" t="45111" r="43888" b="20815"/>
          <a:stretch/>
        </p:blipFill>
        <p:spPr>
          <a:xfrm>
            <a:off x="1212671" y="2664938"/>
            <a:ext cx="6718658" cy="2851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2671" y="5729540"/>
            <a:ext cx="20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Proof) </a:t>
            </a:r>
            <a:r>
              <a:rPr lang="en-US" dirty="0" smtClean="0"/>
              <a:t>(</a:t>
            </a:r>
            <a:r>
              <a:rPr lang="en-US" b="1" dirty="0" smtClean="0"/>
              <a:t>Homework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6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Two </a:t>
            </a:r>
            <a:r>
              <a:rPr lang="en-US" i="1" dirty="0" smtClean="0">
                <a:solidFill>
                  <a:srgbClr val="0432FF"/>
                </a:solidFill>
              </a:rPr>
              <a:t>Classical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Epidemic Models</a:t>
            </a:r>
          </a:p>
          <a:p>
            <a:pPr lvl="1"/>
            <a:r>
              <a:rPr lang="en-US" b="1" dirty="0" smtClean="0"/>
              <a:t>S</a:t>
            </a:r>
            <a:r>
              <a:rPr lang="en-US" dirty="0" smtClean="0"/>
              <a:t>: susceptible, </a:t>
            </a:r>
            <a:r>
              <a:rPr lang="en-US" b="1" dirty="0" smtClean="0"/>
              <a:t>I</a:t>
            </a:r>
            <a:r>
              <a:rPr lang="en-US" dirty="0" smtClean="0"/>
              <a:t>: infected, </a:t>
            </a:r>
            <a:r>
              <a:rPr lang="en-US" b="1" dirty="0" smtClean="0"/>
              <a:t>R</a:t>
            </a:r>
            <a:r>
              <a:rPr lang="en-US" dirty="0" smtClean="0"/>
              <a:t>: removed</a:t>
            </a:r>
          </a:p>
          <a:p>
            <a:pPr lvl="1"/>
            <a:r>
              <a:rPr lang="en-US" dirty="0" smtClean="0"/>
              <a:t>SIR model (a.k.a. Reed-Frost model)</a:t>
            </a:r>
          </a:p>
          <a:p>
            <a:pPr lvl="1"/>
            <a:r>
              <a:rPr lang="en-US" dirty="0" smtClean="0"/>
              <a:t>SIS model</a:t>
            </a:r>
            <a:endParaRPr lang="en-US" dirty="0"/>
          </a:p>
          <a:p>
            <a:pPr lvl="4"/>
            <a:endParaRPr lang="en-US" dirty="0" smtClean="0"/>
          </a:p>
          <a:p>
            <a:r>
              <a:rPr lang="en-US" dirty="0" smtClean="0"/>
              <a:t>Analysis in </a:t>
            </a:r>
            <a:r>
              <a:rPr lang="en-US" i="1" dirty="0" smtClean="0">
                <a:solidFill>
                  <a:srgbClr val="0432FF"/>
                </a:solidFill>
              </a:rPr>
              <a:t>General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Upper and lower bounds on </a:t>
            </a:r>
            <a:r>
              <a:rPr lang="en-US" i="1" dirty="0" smtClean="0">
                <a:solidFill>
                  <a:srgbClr val="FF0000"/>
                </a:solidFill>
              </a:rPr>
              <a:t>degree of diffusion </a:t>
            </a:r>
            <a:r>
              <a:rPr lang="en-US" dirty="0" smtClean="0"/>
              <a:t>in terms of graph theoretic parameters and model parameters</a:t>
            </a:r>
          </a:p>
          <a:p>
            <a:pPr lvl="1"/>
            <a:r>
              <a:rPr lang="en-US" dirty="0" smtClean="0"/>
              <a:t>SIR model: spread size</a:t>
            </a:r>
          </a:p>
          <a:p>
            <a:pPr lvl="1"/>
            <a:r>
              <a:rPr lang="en-US" dirty="0" smtClean="0"/>
              <a:t>SIS model: extinction time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Analysis in </a:t>
            </a:r>
            <a:r>
              <a:rPr lang="en-US" i="1" dirty="0" smtClean="0">
                <a:solidFill>
                  <a:srgbClr val="0432FF"/>
                </a:solidFill>
              </a:rPr>
              <a:t>Specific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Complete graph</a:t>
            </a:r>
          </a:p>
          <a:p>
            <a:pPr lvl="1"/>
            <a:r>
              <a:rPr lang="en-US" dirty="0" smtClean="0"/>
              <a:t>E-R graph, star-shaped graph, hypercube graph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9896" y="1160585"/>
            <a:ext cx="8026400" cy="188741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829" y="2971436"/>
            <a:ext cx="8248327" cy="174404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9896" y="5682343"/>
            <a:ext cx="8026400" cy="772244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 Model in Complete Graph 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Suppose one node was initially infected, i.e.,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Analysis1. a sufficient condition for 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small</a:t>
                </a:r>
                <a:r>
                  <a:rPr lang="en-US" sz="2000" dirty="0" smtClean="0"/>
                  <a:t> 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infection</a:t>
                </a:r>
                <a:r>
                  <a:rPr lang="en-US" sz="2000" dirty="0" smtClean="0"/>
                  <a:t> </a:t>
                </a:r>
              </a:p>
              <a:p>
                <a:pPr lvl="1"/>
                <a:r>
                  <a:rPr lang="en-US" altLang="ko-KR" sz="1600" dirty="0"/>
                  <a:t>Noting complete graph is </a:t>
                </a:r>
                <a14:m>
                  <m:oMath xmlns:m="http://schemas.openxmlformats.org/officeDocument/2006/math">
                    <m:r>
                      <a:rPr lang="en-US" altLang="ko-KR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sz="1600" i="1" dirty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altLang="ko-KR" sz="1600" dirty="0"/>
                  <a:t>-regular graph, i.e.,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altLang="ko-KR" sz="1600" dirty="0"/>
                  <a:t>, from the second part of Theorem 8.1, it directly follows that</a:t>
                </a:r>
              </a:p>
              <a:p>
                <a:pPr lvl="1"/>
                <a:endParaRPr lang="en-US" sz="1600" dirty="0"/>
              </a:p>
              <a:p>
                <a:pPr lvl="1"/>
                <a:endParaRPr lang="en-US" sz="1600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7"/>
          <p:cNvGrpSpPr/>
          <p:nvPr/>
        </p:nvGrpSpPr>
        <p:grpSpPr>
          <a:xfrm>
            <a:off x="1062184" y="3561174"/>
            <a:ext cx="7019632" cy="2879852"/>
            <a:chOff x="1045251" y="3622553"/>
            <a:chExt cx="7019632" cy="2879852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 rotWithShape="1">
            <a:blip r:embed="rId3"/>
            <a:srcRect l="55000" t="46597" r="1667" b="24959"/>
            <a:stretch/>
          </p:blipFill>
          <p:spPr>
            <a:xfrm>
              <a:off x="1045251" y="3622553"/>
              <a:ext cx="7019632" cy="2879852"/>
            </a:xfrm>
            <a:prstGeom prst="rect">
              <a:avLst/>
            </a:prstGeom>
          </p:spPr>
        </p:pic>
        <p:sp>
          <p:nvSpPr>
            <p:cNvPr id="9" name="Rectangle 6"/>
            <p:cNvSpPr/>
            <p:nvPr/>
          </p:nvSpPr>
          <p:spPr>
            <a:xfrm>
              <a:off x="1045251" y="5232400"/>
              <a:ext cx="6828749" cy="1270005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367004" y="2616824"/>
                <a:ext cx="4409991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004" y="2616824"/>
                <a:ext cx="4409991" cy="518732"/>
              </a:xfrm>
              <a:prstGeom prst="rect">
                <a:avLst/>
              </a:prstGeom>
              <a:blipFill>
                <a:blip r:embed="rId4"/>
                <a:stretch>
                  <a:fillRect b="-70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직사각형 10"/>
          <p:cNvSpPr/>
          <p:nvPr/>
        </p:nvSpPr>
        <p:spPr>
          <a:xfrm>
            <a:off x="2844800" y="2634723"/>
            <a:ext cx="3416301" cy="475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950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 Model in Complete Graph (2)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Suppose one node was initially infected, i.e.,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Analysis1. a sufficient condition for 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small</a:t>
                </a:r>
                <a:r>
                  <a:rPr lang="en-US" sz="2000" dirty="0" smtClean="0"/>
                  <a:t> 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infection</a:t>
                </a:r>
                <a:r>
                  <a:rPr lang="en-US" sz="2000" dirty="0" smtClean="0"/>
                  <a:t> </a:t>
                </a:r>
              </a:p>
              <a:p>
                <a:pPr lvl="1"/>
                <a:r>
                  <a:rPr lang="en-US" altLang="ko-KR" sz="1600" dirty="0" smtClean="0"/>
                  <a:t>Noting complete </a:t>
                </a:r>
                <a:r>
                  <a:rPr lang="en-US" altLang="ko-KR" sz="1600" dirty="0"/>
                  <a:t>graph is </a:t>
                </a:r>
                <a14:m>
                  <m:oMath xmlns:m="http://schemas.openxmlformats.org/officeDocument/2006/math">
                    <m:r>
                      <a:rPr lang="en-US" altLang="ko-KR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6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sz="1600" i="1" dirty="0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altLang="ko-KR" sz="1600" dirty="0" smtClean="0"/>
                  <a:t>-regular graph, i.e.,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altLang="ko-KR" sz="1600" dirty="0" smtClean="0"/>
                  <a:t>, from </a:t>
                </a:r>
                <a:r>
                  <a:rPr lang="en-US" sz="1600" dirty="0" smtClean="0"/>
                  <a:t>the second part of Theorem 8.1, it directly follows that</a:t>
                </a:r>
              </a:p>
              <a:p>
                <a:pPr lvl="1"/>
                <a:endParaRPr lang="en-US" sz="1600" dirty="0"/>
              </a:p>
              <a:p>
                <a:pPr lvl="1"/>
                <a:endParaRPr lang="en-US" sz="1600" dirty="0" smtClean="0"/>
              </a:p>
              <a:p>
                <a:r>
                  <a:rPr lang="en-US" altLang="ko-KR" sz="2000" dirty="0"/>
                  <a:t>Analysis2. a sufficient condition for </a:t>
                </a:r>
                <a:r>
                  <a:rPr lang="en-US" altLang="ko-KR" sz="2000" i="1" dirty="0">
                    <a:solidFill>
                      <a:srgbClr val="FF0000"/>
                    </a:solidFill>
                  </a:rPr>
                  <a:t>large</a:t>
                </a:r>
                <a:r>
                  <a:rPr lang="en-US" altLang="ko-KR" sz="2000" dirty="0"/>
                  <a:t> </a:t>
                </a:r>
                <a:r>
                  <a:rPr lang="en-US" altLang="ko-KR" sz="2000" i="1" dirty="0">
                    <a:solidFill>
                      <a:srgbClr val="FF0000"/>
                    </a:solidFill>
                  </a:rPr>
                  <a:t>infection</a:t>
                </a:r>
                <a:r>
                  <a:rPr lang="en-US" altLang="ko-KR" sz="2000" dirty="0"/>
                  <a:t> </a:t>
                </a:r>
              </a:p>
              <a:p>
                <a:pPr lvl="1"/>
                <a:r>
                  <a:rPr lang="en-US" sz="1600" dirty="0" smtClean="0"/>
                  <a:t>Recalling Theorem 2.1 (ii) (the giant component of E-R graph in supercritical regime), </a:t>
                </a:r>
              </a:p>
              <a:p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l="22587" t="29121" r="7517" b="51850"/>
          <a:stretch/>
        </p:blipFill>
        <p:spPr>
          <a:xfrm>
            <a:off x="1616634" y="4810981"/>
            <a:ext cx="6184900" cy="18288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rcRect l="17630" t="36428" r="14137" b="55058"/>
          <a:stretch/>
        </p:blipFill>
        <p:spPr>
          <a:xfrm>
            <a:off x="1616634" y="3935534"/>
            <a:ext cx="6037730" cy="818215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3492500" y="5689600"/>
            <a:ext cx="2247900" cy="3014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367004" y="2616824"/>
                <a:ext cx="4409991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004" y="2616824"/>
                <a:ext cx="4409991" cy="518732"/>
              </a:xfrm>
              <a:prstGeom prst="rect">
                <a:avLst/>
              </a:prstGeom>
              <a:blipFill>
                <a:blip r:embed="rId5"/>
                <a:stretch>
                  <a:fillRect b="-70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직사각형 18"/>
          <p:cNvSpPr/>
          <p:nvPr/>
        </p:nvSpPr>
        <p:spPr>
          <a:xfrm>
            <a:off x="2844800" y="2634723"/>
            <a:ext cx="3416301" cy="475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697968" y="5111997"/>
            <a:ext cx="642662" cy="3014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6"/>
          <p:cNvSpPr/>
          <p:nvPr/>
        </p:nvSpPr>
        <p:spPr>
          <a:xfrm>
            <a:off x="1616635" y="3897907"/>
            <a:ext cx="6037730" cy="827793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1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Spread over Social Network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200" dirty="0" smtClean="0"/>
              <a:t>Diffusion by interaction among individuals</a:t>
            </a:r>
          </a:p>
          <a:p>
            <a:endParaRPr lang="en-US" altLang="ko-KR" sz="2200" dirty="0"/>
          </a:p>
          <a:p>
            <a:endParaRPr lang="en-US" altLang="ko-KR" sz="2200" dirty="0" smtClean="0"/>
          </a:p>
          <a:p>
            <a:pPr lvl="1"/>
            <a:endParaRPr lang="en-US" altLang="ko-KR" sz="1800" dirty="0" smtClean="0"/>
          </a:p>
          <a:p>
            <a:pPr lvl="1"/>
            <a:endParaRPr lang="en-US" altLang="ko-KR" sz="1800" dirty="0" smtClean="0"/>
          </a:p>
          <a:p>
            <a:r>
              <a:rPr lang="en-US" altLang="ko-KR" sz="2200" dirty="0" smtClean="0"/>
              <a:t>New advertising opportunity</a:t>
            </a:r>
            <a:r>
              <a:rPr lang="ko-KR" altLang="en-US" sz="2200" dirty="0" smtClean="0"/>
              <a:t> </a:t>
            </a:r>
            <a:r>
              <a:rPr lang="en-US" altLang="ko-KR" sz="2200" dirty="0" smtClean="0"/>
              <a:t>via social network</a:t>
            </a:r>
            <a:endParaRPr lang="ko-KR" altLang="en-US" sz="2200" dirty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4476955" y="5275451"/>
            <a:ext cx="4240670" cy="11329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i="1" dirty="0" smtClean="0">
                <a:solidFill>
                  <a:schemeClr val="tx1"/>
                </a:solidFill>
              </a:rPr>
              <a:t>Survey: 1,713 </a:t>
            </a:r>
            <a:r>
              <a:rPr lang="en-US" altLang="ko-KR" sz="1400" b="1" i="1" dirty="0">
                <a:solidFill>
                  <a:schemeClr val="tx1"/>
                </a:solidFill>
              </a:rPr>
              <a:t>companies in USA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ko-K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Salseforce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  <a:p>
            <a:pPr algn="ctr"/>
            <a:r>
              <a:rPr lang="en-US" altLang="ko-KR" sz="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72% will increase cost for social marketing</a:t>
            </a:r>
            <a:endParaRPr lang="ko-KR" altLang="en-US" sz="1400" dirty="0">
              <a:solidFill>
                <a:schemeClr val="tx1"/>
              </a:solidFill>
            </a:endParaRPr>
          </a:p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78% have a dedicated social media team</a:t>
            </a:r>
          </a:p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70% believe social marketing is core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638478" y="4384707"/>
            <a:ext cx="3389327" cy="1487249"/>
            <a:chOff x="1099287" y="1749177"/>
            <a:chExt cx="3389327" cy="1487249"/>
          </a:xfrm>
        </p:grpSpPr>
        <p:grpSp>
          <p:nvGrpSpPr>
            <p:cNvPr id="4" name="그룹 3"/>
            <p:cNvGrpSpPr/>
            <p:nvPr/>
          </p:nvGrpSpPr>
          <p:grpSpPr>
            <a:xfrm>
              <a:off x="1099287" y="1749177"/>
              <a:ext cx="3389327" cy="1487249"/>
              <a:chOff x="1085003" y="1853241"/>
              <a:chExt cx="3389327" cy="1487249"/>
            </a:xfrm>
          </p:grpSpPr>
          <p:pic>
            <p:nvPicPr>
              <p:cNvPr id="5" name="Picture 2" descr="http://3.bp.blogspot.com/-bvgIgZdUSZ4/TgLB0nfiPdI/AAAAAAAAAQM/C7SPO1ydL10/s1600/fb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6" t="9821" r="46759" b="28670"/>
              <a:stretch/>
            </p:blipFill>
            <p:spPr bwMode="auto">
              <a:xfrm>
                <a:off x="1085003" y="1853241"/>
                <a:ext cx="1574235" cy="1173109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1925" y="1857307"/>
                <a:ext cx="1612405" cy="1178899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607519" y="3063491"/>
                <a:ext cx="23246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i="1" dirty="0" smtClean="0"/>
                  <a:t>Online Social Network Services</a:t>
                </a:r>
                <a:endParaRPr lang="ko-KR" altLang="en-US" sz="1200" i="1" dirty="0"/>
              </a:p>
            </p:txBody>
          </p:sp>
        </p:grp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902" y="2676985"/>
              <a:ext cx="310477" cy="265924"/>
            </a:xfrm>
            <a:prstGeom prst="rect">
              <a:avLst/>
            </a:prstGeom>
          </p:spPr>
        </p:pic>
      </p:grp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6"/>
          <a:srcRect t="13653" b="15276"/>
          <a:stretch/>
        </p:blipFill>
        <p:spPr>
          <a:xfrm>
            <a:off x="4959031" y="3766185"/>
            <a:ext cx="3276518" cy="1237044"/>
          </a:xfrm>
          <a:prstGeom prst="rect">
            <a:avLst/>
          </a:prstGeom>
        </p:spPr>
      </p:pic>
      <p:grpSp>
        <p:nvGrpSpPr>
          <p:cNvPr id="43" name="그룹 42"/>
          <p:cNvGrpSpPr/>
          <p:nvPr/>
        </p:nvGrpSpPr>
        <p:grpSpPr>
          <a:xfrm>
            <a:off x="1350144" y="1874123"/>
            <a:ext cx="6767728" cy="1259320"/>
            <a:chOff x="1350144" y="1920084"/>
            <a:chExt cx="6767728" cy="1259320"/>
          </a:xfrm>
        </p:grpSpPr>
        <p:grpSp>
          <p:nvGrpSpPr>
            <p:cNvPr id="41" name="그룹 40"/>
            <p:cNvGrpSpPr/>
            <p:nvPr/>
          </p:nvGrpSpPr>
          <p:grpSpPr>
            <a:xfrm>
              <a:off x="2593644" y="1940587"/>
              <a:ext cx="1271364" cy="1235958"/>
              <a:chOff x="2748000" y="2199129"/>
              <a:chExt cx="1155785" cy="1123598"/>
            </a:xfrm>
          </p:grpSpPr>
          <p:pic>
            <p:nvPicPr>
              <p:cNvPr id="24" name="그림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8000" y="2199129"/>
                <a:ext cx="1155785" cy="78437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771081" y="3045728"/>
                <a:ext cx="10877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i="1" dirty="0" smtClean="0"/>
                  <a:t>Rumor</a:t>
                </a:r>
                <a:endParaRPr lang="ko-KR" altLang="en-US" sz="1200" i="1" dirty="0"/>
              </a:p>
            </p:txBody>
          </p:sp>
        </p:grpSp>
        <p:grpSp>
          <p:nvGrpSpPr>
            <p:cNvPr id="40" name="그룹 39"/>
            <p:cNvGrpSpPr/>
            <p:nvPr/>
          </p:nvGrpSpPr>
          <p:grpSpPr>
            <a:xfrm>
              <a:off x="4008535" y="1925018"/>
              <a:ext cx="1150414" cy="1244227"/>
              <a:chOff x="4055405" y="2183936"/>
              <a:chExt cx="1045831" cy="1131115"/>
            </a:xfrm>
          </p:grpSpPr>
          <p:pic>
            <p:nvPicPr>
              <p:cNvPr id="20" name="그림 25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5405" y="2183936"/>
                <a:ext cx="1045831" cy="78437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06183" y="3038052"/>
                <a:ext cx="7442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i="1" dirty="0" smtClean="0"/>
                  <a:t>OS</a:t>
                </a:r>
                <a:endParaRPr lang="ko-KR" altLang="en-US" sz="1200" i="1" dirty="0"/>
              </a:p>
            </p:txBody>
          </p:sp>
        </p:grpSp>
        <p:grpSp>
          <p:nvGrpSpPr>
            <p:cNvPr id="38" name="그룹 37"/>
            <p:cNvGrpSpPr/>
            <p:nvPr/>
          </p:nvGrpSpPr>
          <p:grpSpPr>
            <a:xfrm>
              <a:off x="6597290" y="1925018"/>
              <a:ext cx="1520582" cy="1208261"/>
              <a:chOff x="6550114" y="2188551"/>
              <a:chExt cx="1382347" cy="1098419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27540" y="2188551"/>
                <a:ext cx="766577" cy="784373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550114" y="3009971"/>
                <a:ext cx="13823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i="1" dirty="0" smtClean="0"/>
                  <a:t>Political Party</a:t>
                </a:r>
                <a:endParaRPr lang="ko-KR" altLang="en-US" sz="1200" i="1" dirty="0"/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5249936" y="1920084"/>
              <a:ext cx="1403941" cy="1215300"/>
              <a:chOff x="5197457" y="2183937"/>
              <a:chExt cx="1276310" cy="1104818"/>
            </a:xfrm>
          </p:grpSpPr>
          <p:grpSp>
            <p:nvGrpSpPr>
              <p:cNvPr id="14" name="그룹 24"/>
              <p:cNvGrpSpPr/>
              <p:nvPr/>
            </p:nvGrpSpPr>
            <p:grpSpPr>
              <a:xfrm>
                <a:off x="5197457" y="2183937"/>
                <a:ext cx="1244177" cy="784373"/>
                <a:chOff x="1956944" y="7242636"/>
                <a:chExt cx="3401768" cy="1986233"/>
              </a:xfrm>
            </p:grpSpPr>
            <p:pic>
              <p:nvPicPr>
                <p:cNvPr id="16" name="그림 18"/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817040" y="7332471"/>
                  <a:ext cx="1541672" cy="1806565"/>
                </a:xfrm>
                <a:prstGeom prst="rect">
                  <a:avLst/>
                </a:prstGeom>
              </p:spPr>
            </p:pic>
            <p:pic>
              <p:nvPicPr>
                <p:cNvPr id="17" name="그림 2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56944" y="7242636"/>
                  <a:ext cx="1986233" cy="1986233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/>
              <p:cNvSpPr txBox="1"/>
              <p:nvPr/>
            </p:nvSpPr>
            <p:spPr>
              <a:xfrm>
                <a:off x="5275101" y="3011756"/>
                <a:ext cx="11986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i="1" dirty="0" smtClean="0"/>
                  <a:t>Smartphone</a:t>
                </a:r>
                <a:endParaRPr lang="ko-KR" altLang="en-US" sz="1200" i="1" dirty="0"/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1350144" y="1940587"/>
              <a:ext cx="1107627" cy="1238817"/>
              <a:chOff x="1576476" y="2217331"/>
              <a:chExt cx="1006934" cy="1126197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791367" y="3066529"/>
                <a:ext cx="5806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i="1" dirty="0" smtClean="0"/>
                  <a:t>Virus</a:t>
                </a:r>
              </a:p>
            </p:txBody>
          </p:sp>
          <p:pic>
            <p:nvPicPr>
              <p:cNvPr id="35" name="그림 34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76476" y="2217331"/>
                <a:ext cx="1006934" cy="8290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4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SIS Model in Complete Graph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ko-KR" sz="2000" dirty="0" smtClean="0"/>
                  <a:t>Suppose one node was initially infected, i.e.,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altLang="ko-KR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0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altLang="ko-KR" sz="20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ko-KR" sz="2000" dirty="0" smtClean="0"/>
              </a:p>
              <a:p>
                <a:r>
                  <a:rPr lang="en-US" altLang="ko-KR" sz="2000" dirty="0" smtClean="0"/>
                  <a:t>Analysis1</a:t>
                </a:r>
                <a:r>
                  <a:rPr lang="en-US" altLang="ko-KR" sz="2000" dirty="0"/>
                  <a:t>. a sufficient condition for </a:t>
                </a:r>
                <a:r>
                  <a:rPr lang="en-US" altLang="ko-KR" sz="2000" i="1" dirty="0">
                    <a:solidFill>
                      <a:srgbClr val="FF0000"/>
                    </a:solidFill>
                  </a:rPr>
                  <a:t>fast extinction</a:t>
                </a:r>
              </a:p>
              <a:p>
                <a:pPr lvl="1"/>
                <a:r>
                  <a:rPr lang="en-US" altLang="ko-KR" sz="1600" dirty="0" smtClean="0"/>
                  <a:t>Note that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From Corollary 8.6, it follows that</a:t>
                </a:r>
              </a:p>
              <a:p>
                <a:pPr lvl="1"/>
                <a:endParaRPr lang="en-US" altLang="ko-KR" sz="1600" dirty="0" smtClean="0"/>
              </a:p>
              <a:p>
                <a:pPr lvl="1"/>
                <a:endParaRPr lang="en-US" altLang="ko-KR" sz="1600" dirty="0" smtClean="0"/>
              </a:p>
              <a:p>
                <a:pPr lvl="1"/>
                <a:endParaRPr lang="en-US" altLang="ko-KR" sz="1600" dirty="0"/>
              </a:p>
              <a:p>
                <a:endParaRPr lang="en-US" altLang="ko-KR" sz="2000" dirty="0" smtClean="0"/>
              </a:p>
              <a:p>
                <a:r>
                  <a:rPr lang="en-US" altLang="ko-KR" sz="2000" dirty="0" smtClean="0"/>
                  <a:t>Analysis2. a sufficient condition for </a:t>
                </a:r>
                <a:r>
                  <a:rPr lang="en-US" altLang="ko-KR" sz="2000" i="1" dirty="0" smtClean="0">
                    <a:solidFill>
                      <a:srgbClr val="FF0000"/>
                    </a:solidFill>
                  </a:rPr>
                  <a:t>long survival</a:t>
                </a:r>
                <a:endParaRPr lang="en-US" altLang="ko-KR" sz="2000" dirty="0" smtClean="0"/>
              </a:p>
              <a:p>
                <a:pPr lvl="1"/>
                <a:r>
                  <a:rPr lang="en-US" altLang="ko-KR" sz="1600" dirty="0"/>
                  <a:t>Check that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From </a:t>
                </a:r>
                <a:r>
                  <a:rPr lang="en-US" altLang="ko-KR" sz="1600" dirty="0"/>
                  <a:t>Corollary </a:t>
                </a:r>
                <a:r>
                  <a:rPr lang="en-US" altLang="ko-KR" sz="1600" dirty="0" smtClean="0"/>
                  <a:t>8.9, </a:t>
                </a:r>
                <a:r>
                  <a:rPr lang="en-US" altLang="ko-KR" sz="1600" dirty="0"/>
                  <a:t>it follows </a:t>
                </a:r>
                <a:r>
                  <a:rPr lang="en-US" altLang="ko-KR" sz="1600" dirty="0" smtClean="0"/>
                  <a:t>that for given constant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ko-KR" sz="1600" dirty="0" smtClean="0"/>
                  <a:t>, there exists a constant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ko-KR" sz="1600" dirty="0" smtClean="0"/>
                  <a:t> such that</a:t>
                </a:r>
                <a:endParaRPr lang="en-US" altLang="ko-KR" sz="1600" dirty="0"/>
              </a:p>
              <a:p>
                <a:endParaRPr lang="en-US" altLang="ko-KR" sz="2000" dirty="0" smtClean="0"/>
              </a:p>
              <a:p>
                <a:endParaRPr lang="ko-KR" altLang="en-US" sz="20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16203" y="2871299"/>
                <a:ext cx="4409991" cy="543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203" y="2871299"/>
                <a:ext cx="4409991" cy="543803"/>
              </a:xfrm>
              <a:prstGeom prst="rect">
                <a:avLst/>
              </a:prstGeom>
              <a:blipFill>
                <a:blip r:embed="rId3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67004" y="5160797"/>
                <a:ext cx="4409991" cy="513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004" y="5160797"/>
                <a:ext cx="4409991" cy="513539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직사각형 8"/>
          <p:cNvSpPr/>
          <p:nvPr/>
        </p:nvSpPr>
        <p:spPr>
          <a:xfrm>
            <a:off x="2993734" y="2926969"/>
            <a:ext cx="3105728" cy="475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2993734" y="5179849"/>
            <a:ext cx="3105728" cy="475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9587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Preliminary to Proof of Theorems 8.2&amp;8.8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000" dirty="0" smtClean="0"/>
                  <a:t>Skip-free Markov jump process with state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i="1" smtClean="0"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lvl="1"/>
                <a:r>
                  <a:rPr lang="en-US" sz="1800" b="0" dirty="0" smtClean="0"/>
                  <a:t>Non-zero transition rate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1800" dirty="0"/>
              </a:p>
              <a:p>
                <a:pPr lvl="3"/>
                <a:endParaRPr lang="en-US" sz="1200" dirty="0" smtClean="0"/>
              </a:p>
              <a:p>
                <a:pPr lvl="4"/>
                <a:endParaRPr lang="en-US" sz="1200" dirty="0" smtClean="0"/>
              </a:p>
              <a:p>
                <a:pPr lvl="1"/>
                <a:endParaRPr lang="en-US" sz="1800" dirty="0" smtClean="0"/>
              </a:p>
              <a:p>
                <a:r>
                  <a:rPr lang="en-US" sz="2000" dirty="0" smtClean="0"/>
                  <a:t>SIS model is a Markov jump process with the following birth and death rates</a:t>
                </a:r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Sketch of the proofs</a:t>
                </a:r>
                <a:endParaRPr lang="en-US" sz="2000" dirty="0"/>
              </a:p>
              <a:p>
                <a:pPr lvl="1"/>
                <a:r>
                  <a:rPr lang="en-US" altLang="ko-KR" sz="1600" dirty="0"/>
                  <a:t>Consider </a:t>
                </a:r>
                <a:r>
                  <a:rPr lang="en-US" altLang="ko-KR" sz="1600" dirty="0" smtClean="0"/>
                  <a:t>an analytically </a:t>
                </a:r>
                <a:r>
                  <a:rPr lang="en-US" altLang="ko-KR" sz="1600" dirty="0"/>
                  <a:t>tractable process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1600" dirty="0" smtClean="0"/>
                  <a:t> or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sz="1600" dirty="0"/>
              </a:p>
              <a:p>
                <a:pPr lvl="1"/>
                <a:r>
                  <a:rPr lang="en-US" altLang="ko-KR" sz="1600" dirty="0"/>
                  <a:t>Construct the coupling between </a:t>
                </a:r>
                <a:r>
                  <a:rPr lang="en-US" altLang="ko-KR" sz="1600" dirty="0" smtClean="0"/>
                  <a:t>the original process and the tractable process which provides a </a:t>
                </a:r>
                <a:r>
                  <a:rPr lang="en-US" altLang="ko-KR" sz="1600" dirty="0"/>
                  <a:t>stochastic dominance</a:t>
                </a:r>
              </a:p>
              <a:p>
                <a:pPr lvl="1"/>
                <a:r>
                  <a:rPr lang="en-US" altLang="ko-KR" sz="1600" dirty="0"/>
                  <a:t>Combine the analysis on </a:t>
                </a:r>
                <a:r>
                  <a:rPr lang="en-US" altLang="ko-KR" sz="1600" dirty="0" smtClean="0"/>
                  <a:t>the tractable process and </a:t>
                </a:r>
                <a:r>
                  <a:rPr lang="en-US" altLang="ko-KR" sz="1600" dirty="0"/>
                  <a:t>the stochastic </a:t>
                </a:r>
                <a:r>
                  <a:rPr lang="en-US" altLang="ko-KR" sz="1600" dirty="0" smtClean="0"/>
                  <a:t>dominance</a:t>
                </a:r>
                <a:endParaRPr lang="en-US" altLang="ko-KR" sz="16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868" b="-16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59548" y="1922181"/>
                <a:ext cx="32450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1" dirty="0" smtClean="0"/>
                  <a:t>  Birth rate: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i="1" dirty="0" smtClean="0"/>
                  <a:t>Death rate: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548" y="1922181"/>
                <a:ext cx="3245056" cy="646331"/>
              </a:xfrm>
              <a:prstGeom prst="rect">
                <a:avLst/>
              </a:prstGeom>
              <a:blipFill>
                <a:blip r:embed="rId3"/>
                <a:stretch>
                  <a:fillRect l="-1501" t="-4717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그룹 19"/>
          <p:cNvGrpSpPr/>
          <p:nvPr/>
        </p:nvGrpSpPr>
        <p:grpSpPr>
          <a:xfrm>
            <a:off x="707462" y="3181799"/>
            <a:ext cx="7705551" cy="1356538"/>
            <a:chOff x="605862" y="3431362"/>
            <a:chExt cx="7705551" cy="1356538"/>
          </a:xfrm>
        </p:grpSpPr>
        <p:sp>
          <p:nvSpPr>
            <p:cNvPr id="15" name="왼쪽/오른쪽 화살표 14"/>
            <p:cNvSpPr/>
            <p:nvPr/>
          </p:nvSpPr>
          <p:spPr>
            <a:xfrm>
              <a:off x="4027205" y="3915760"/>
              <a:ext cx="850165" cy="354795"/>
            </a:xfrm>
            <a:prstGeom prst="leftRightArrow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605862" y="3444062"/>
              <a:ext cx="3373380" cy="1343838"/>
              <a:chOff x="605862" y="3444062"/>
              <a:chExt cx="3373380" cy="1343838"/>
            </a:xfrm>
          </p:grpSpPr>
          <p:grpSp>
            <p:nvGrpSpPr>
              <p:cNvPr id="13" name="그룹 12"/>
              <p:cNvGrpSpPr/>
              <p:nvPr/>
            </p:nvGrpSpPr>
            <p:grpSpPr>
              <a:xfrm>
                <a:off x="669362" y="3486373"/>
                <a:ext cx="3309880" cy="1136785"/>
                <a:chOff x="1113862" y="3484524"/>
                <a:chExt cx="3309880" cy="113678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1113862" y="3943366"/>
                      <a:ext cx="3309880" cy="6779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~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oMath>
                      </a14:m>
                      <a:r>
                        <a:rPr lang="en-US" dirty="0" smtClean="0"/>
                        <a:t> </a:t>
                      </a:r>
                    </a:p>
                    <a:p>
                      <a14:m>
                        <m:oMath xmlns:m="http://schemas.openxmlformats.org/officeDocument/2006/math"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a14:m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" name="TextBox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13862" y="3943366"/>
                      <a:ext cx="3309880" cy="67794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64865" r="-5525" b="-567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1521376" y="3484524"/>
                      <a:ext cx="22098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dirty="0" smtClean="0"/>
                        <a:t>State space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1376" y="3484524"/>
                      <a:ext cx="2209800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9836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6" name="직사각형 15"/>
              <p:cNvSpPr/>
              <p:nvPr/>
            </p:nvSpPr>
            <p:spPr>
              <a:xfrm>
                <a:off x="605862" y="3444062"/>
                <a:ext cx="3309880" cy="1343838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5001533" y="3431362"/>
              <a:ext cx="3309880" cy="1343838"/>
              <a:chOff x="5001533" y="3431362"/>
              <a:chExt cx="3309880" cy="1343838"/>
            </a:xfrm>
          </p:grpSpPr>
          <p:grpSp>
            <p:nvGrpSpPr>
              <p:cNvPr id="14" name="그룹 13"/>
              <p:cNvGrpSpPr/>
              <p:nvPr/>
            </p:nvGrpSpPr>
            <p:grpSpPr>
              <a:xfrm>
                <a:off x="5209186" y="3494862"/>
                <a:ext cx="2941244" cy="1128296"/>
                <a:chOff x="5158386" y="3494862"/>
                <a:chExt cx="2941244" cy="11282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5372397" y="3944190"/>
                      <a:ext cx="2483052" cy="678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~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oMath>
                      </a14:m>
                      <a:r>
                        <a:rPr lang="en-US" dirty="0" smtClean="0"/>
                        <a:t> </a:t>
                      </a:r>
                    </a:p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a14:m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" name="TextBox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2397" y="3944190"/>
                      <a:ext cx="2483052" cy="67896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735" t="-64865" r="-7598" b="-567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5158386" y="3494862"/>
                      <a:ext cx="294124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dirty="0" smtClean="0"/>
                        <a:t>State space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,2,…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12" name="TextBox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8386" y="3494862"/>
                      <a:ext cx="2941244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8197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7" name="직사각형 16"/>
              <p:cNvSpPr/>
              <p:nvPr/>
            </p:nvSpPr>
            <p:spPr>
              <a:xfrm>
                <a:off x="5001533" y="3431362"/>
                <a:ext cx="3309880" cy="1343838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0471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Theorem 8.2 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896" y="1308894"/>
                <a:ext cx="8464208" cy="5447506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 smtClean="0"/>
                  <a:t>Branching random walk process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 smtClean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lvl="1"/>
                <a:r>
                  <a:rPr lang="en-US" sz="1600" dirty="0" smtClean="0"/>
                  <a:t>A skip-free Markov jump process with birth rate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b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600" dirty="0" smtClean="0"/>
                  <a:t> and </a:t>
                </a:r>
                <a:r>
                  <a:rPr lang="en-US" altLang="ko-KR" sz="1600" dirty="0"/>
                  <a:t> </a:t>
                </a:r>
                <a:r>
                  <a:rPr lang="en-US" altLang="ko-KR" sz="1600" dirty="0" smtClean="0"/>
                  <a:t>death rate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bSup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600" dirty="0" smtClean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 smtClean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 smtClean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 smtClean="0"/>
              </a:p>
              <a:p>
                <a:pPr lvl="1"/>
                <a:endParaRPr lang="en-US" sz="1600" dirty="0"/>
              </a:p>
              <a:p>
                <a:r>
                  <a:rPr lang="en-US" sz="2000" dirty="0" smtClean="0"/>
                  <a:t>Comparison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2000" dirty="0" smtClean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pPr lvl="1"/>
                <a:r>
                  <a:rPr lang="en-US" sz="1600" dirty="0" smtClean="0"/>
                  <a:t>Lower birth rate and higher death rate </a:t>
                </a:r>
              </a:p>
              <a:p>
                <a:pPr lvl="1"/>
                <a:endParaRPr lang="en-US" sz="1600" dirty="0"/>
              </a:p>
              <a:p>
                <a:pPr lvl="1"/>
                <a:endParaRPr lang="en-US" sz="1600" dirty="0" smtClean="0"/>
              </a:p>
              <a:p>
                <a:pPr lvl="1"/>
                <a:endParaRPr lang="en-US" sz="1600" dirty="0" smtClean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r>
                  <a:rPr lang="en-US" sz="1600" dirty="0" smtClean="0">
                    <a:sym typeface="Wingdings" panose="05000000000000000000" pitchFamily="2" charset="2"/>
                  </a:rPr>
                  <a:t>            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𝑏𝑟𝑤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𝑠𝑡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1600" dirty="0" smtClean="0"/>
              </a:p>
              <a:p>
                <a:pPr lvl="1"/>
                <a:r>
                  <a:rPr lang="en-US" sz="1600" dirty="0" smtClean="0"/>
                  <a:t>Proof using the coupling technique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96" y="1308894"/>
                <a:ext cx="8464208" cy="5447506"/>
              </a:xfrm>
              <a:blipFill>
                <a:blip r:embed="rId2"/>
                <a:stretch>
                  <a:fillRect l="-648" t="-112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그룹 22"/>
          <p:cNvGrpSpPr/>
          <p:nvPr/>
        </p:nvGrpSpPr>
        <p:grpSpPr>
          <a:xfrm>
            <a:off x="832742" y="2024868"/>
            <a:ext cx="3548758" cy="1734690"/>
            <a:chOff x="629542" y="2393168"/>
            <a:chExt cx="3548758" cy="1734690"/>
          </a:xfrm>
        </p:grpSpPr>
        <p:grpSp>
          <p:nvGrpSpPr>
            <p:cNvPr id="16" name="그룹 15"/>
            <p:cNvGrpSpPr/>
            <p:nvPr/>
          </p:nvGrpSpPr>
          <p:grpSpPr>
            <a:xfrm>
              <a:off x="666383" y="2784020"/>
              <a:ext cx="3309880" cy="1343838"/>
              <a:chOff x="5001533" y="3431362"/>
              <a:chExt cx="3309880" cy="1343838"/>
            </a:xfrm>
          </p:grpSpPr>
          <p:grpSp>
            <p:nvGrpSpPr>
              <p:cNvPr id="17" name="그룹 16"/>
              <p:cNvGrpSpPr/>
              <p:nvPr/>
            </p:nvGrpSpPr>
            <p:grpSpPr>
              <a:xfrm>
                <a:off x="5209186" y="3494862"/>
                <a:ext cx="2941244" cy="1170744"/>
                <a:chOff x="5158386" y="3494862"/>
                <a:chExt cx="2941244" cy="117074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5512097" y="3944190"/>
                      <a:ext cx="2200987" cy="72141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𝑏𝑟𝑤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~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oMath>
                      </a14:m>
                      <a:r>
                        <a:rPr lang="en-US" dirty="0" smtClean="0"/>
                        <a:t> </a:t>
                      </a:r>
                    </a:p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𝑏𝑟𝑤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a14:m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12097" y="3944190"/>
                      <a:ext cx="2200987" cy="721416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31" t="-57983" r="-8587" b="-48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5158386" y="3494862"/>
                      <a:ext cx="294124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dirty="0" smtClean="0"/>
                        <a:t>State space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,2,…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20" name="TextBox 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8386" y="3494862"/>
                      <a:ext cx="2941244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8" name="직사각형 17"/>
              <p:cNvSpPr/>
              <p:nvPr/>
            </p:nvSpPr>
            <p:spPr>
              <a:xfrm>
                <a:off x="5001533" y="3431362"/>
                <a:ext cx="3309880" cy="1343838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29542" y="2393168"/>
                  <a:ext cx="3548758" cy="3742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b="1" dirty="0" smtClean="0"/>
                    <a:t>Branching random walk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𝑏𝑟𝑤</m:t>
                          </m:r>
                        </m:sup>
                      </m:s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endParaRPr lang="ko-KR" altLang="en-US" b="1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542" y="2393168"/>
                  <a:ext cx="3548758" cy="374270"/>
                </a:xfrm>
                <a:prstGeom prst="rect">
                  <a:avLst/>
                </a:prstGeom>
                <a:blipFill>
                  <a:blip r:embed="rId5"/>
                  <a:stretch>
                    <a:fillRect l="-1546" t="-6452" b="-2419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그룹 23"/>
          <p:cNvGrpSpPr/>
          <p:nvPr/>
        </p:nvGrpSpPr>
        <p:grpSpPr>
          <a:xfrm>
            <a:off x="5090433" y="2036092"/>
            <a:ext cx="3322580" cy="1723824"/>
            <a:chOff x="4887233" y="2404392"/>
            <a:chExt cx="3322580" cy="1723824"/>
          </a:xfrm>
        </p:grpSpPr>
        <p:grpSp>
          <p:nvGrpSpPr>
            <p:cNvPr id="7" name="그룹 6"/>
            <p:cNvGrpSpPr/>
            <p:nvPr/>
          </p:nvGrpSpPr>
          <p:grpSpPr>
            <a:xfrm>
              <a:off x="4899933" y="2784378"/>
              <a:ext cx="3309880" cy="1343838"/>
              <a:chOff x="5001533" y="3431362"/>
              <a:chExt cx="3309880" cy="1343838"/>
            </a:xfrm>
          </p:grpSpPr>
          <p:grpSp>
            <p:nvGrpSpPr>
              <p:cNvPr id="8" name="그룹 7"/>
              <p:cNvGrpSpPr/>
              <p:nvPr/>
            </p:nvGrpSpPr>
            <p:grpSpPr>
              <a:xfrm>
                <a:off x="5209186" y="3494862"/>
                <a:ext cx="2941244" cy="1128296"/>
                <a:chOff x="5158386" y="3494862"/>
                <a:chExt cx="2941244" cy="11282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5372397" y="3944190"/>
                      <a:ext cx="2483052" cy="678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~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oMath>
                      </a14:m>
                      <a:r>
                        <a:rPr lang="en-US" dirty="0" smtClean="0"/>
                        <a:t> </a:t>
                      </a:r>
                    </a:p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a14:m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2397" y="3944190"/>
                      <a:ext cx="2483052" cy="67896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735" t="-64286" r="-7598" b="-553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5158386" y="3494862"/>
                      <a:ext cx="294124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dirty="0" smtClean="0"/>
                        <a:t>State space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 dirty="0" smtClean="0"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,2,…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8386" y="3494862"/>
                      <a:ext cx="2941244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직사각형 8"/>
              <p:cNvSpPr/>
              <p:nvPr/>
            </p:nvSpPr>
            <p:spPr>
              <a:xfrm>
                <a:off x="5001533" y="3431362"/>
                <a:ext cx="3309880" cy="1343838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87233" y="2404392"/>
                  <a:ext cx="2550917" cy="3742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b="1" dirty="0" smtClean="0"/>
                    <a:t>SIS model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endParaRPr lang="ko-KR" altLang="en-US" b="1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7233" y="2404392"/>
                  <a:ext cx="2550917" cy="374270"/>
                </a:xfrm>
                <a:prstGeom prst="rect">
                  <a:avLst/>
                </a:prstGeom>
                <a:blipFill>
                  <a:blip r:embed="rId8"/>
                  <a:stretch>
                    <a:fillRect l="-1909" t="-8197" b="-2459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그룹 26"/>
          <p:cNvGrpSpPr/>
          <p:nvPr/>
        </p:nvGrpSpPr>
        <p:grpSpPr>
          <a:xfrm>
            <a:off x="2282112" y="4775200"/>
            <a:ext cx="4953023" cy="807268"/>
            <a:chOff x="2282112" y="4686300"/>
            <a:chExt cx="4953023" cy="807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직사각형 24"/>
                <p:cNvSpPr/>
                <p:nvPr/>
              </p:nvSpPr>
              <p:spPr>
                <a:xfrm>
                  <a:off x="2282112" y="4686300"/>
                  <a:ext cx="4953023" cy="422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𝑏𝑟𝑤</m:t>
                          </m:r>
                        </m:sup>
                      </m:sSub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>
                          <a:latin typeface="Cambria Math" charset="0"/>
                        </a:rPr>
                        <m:t>=</m:t>
                      </m:r>
                      <m:r>
                        <a:rPr lang="en-US" altLang="ko-KR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~</m:t>
                          </m:r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≥  </m:t>
                      </m:r>
                      <m:sSubSup>
                        <m:sSub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altLang="ko-KR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~</m:t>
                          </m:r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altLang="ko-KR" dirty="0"/>
                    <a:t> </a:t>
                  </a:r>
                </a:p>
              </p:txBody>
            </p:sp>
          </mc:Choice>
          <mc:Fallback xmlns="">
            <p:sp>
              <p:nvSpPr>
                <p:cNvPr id="25" name="직사각형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2112" y="4686300"/>
                  <a:ext cx="4953023" cy="422167"/>
                </a:xfrm>
                <a:prstGeom prst="rect">
                  <a:avLst/>
                </a:prstGeom>
                <a:blipFill>
                  <a:blip r:embed="rId9"/>
                  <a:stretch>
                    <a:fillRect l="-369" t="-98571" r="-3321" b="-15285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직사각형 25"/>
                <p:cNvSpPr/>
                <p:nvPr/>
              </p:nvSpPr>
              <p:spPr>
                <a:xfrm>
                  <a:off x="2923629" y="5101986"/>
                  <a:ext cx="3098733" cy="391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𝑏𝑟𝑤</m:t>
                          </m:r>
                        </m:sup>
                      </m:sSub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≤  </m:t>
                      </m:r>
                      <m:sSubSup>
                        <m:sSub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ko-KR" dirty="0"/>
                    <a:t> </a:t>
                  </a:r>
                </a:p>
              </p:txBody>
            </p:sp>
          </mc:Choice>
          <mc:Fallback xmlns="">
            <p:sp>
              <p:nvSpPr>
                <p:cNvPr id="26" name="직사각형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3629" y="5101986"/>
                  <a:ext cx="3098733" cy="391582"/>
                </a:xfrm>
                <a:prstGeom prst="rect">
                  <a:avLst/>
                </a:prstGeom>
                <a:blipFill>
                  <a:blip r:embed="rId10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71710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Stochastic Dominance from Coupling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339896" y="3603664"/>
                <a:ext cx="8464208" cy="419814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sz="1800" dirty="0" smtClean="0"/>
                  <a:t>Proof by coupling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1800" dirty="0" smtClean="0"/>
                  <a:t> (or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1800" dirty="0" smtClean="0"/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1800" dirty="0" smtClean="0"/>
                  <a:t> </a:t>
                </a:r>
                <a:r>
                  <a:rPr lang="en-US" altLang="ko-KR" sz="1800" dirty="0"/>
                  <a:t>(or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1800" dirty="0"/>
                  <a:t>) </a:t>
                </a:r>
                <a:r>
                  <a:rPr lang="en-US" altLang="ko-KR" sz="1800" dirty="0" smtClean="0"/>
                  <a:t>as follows:</a:t>
                </a:r>
              </a:p>
              <a:p>
                <a:endParaRPr lang="ko-KR" altLang="en-US" sz="18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96" y="3603664"/>
                <a:ext cx="8464208" cy="419814"/>
              </a:xfrm>
              <a:blipFill>
                <a:blip r:embed="rId2"/>
                <a:stretch>
                  <a:fillRect l="-504" t="-11594" b="-57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20865" t="32821" r="8522" b="39296"/>
          <a:stretch/>
        </p:blipFill>
        <p:spPr>
          <a:xfrm>
            <a:off x="2040817" y="1122330"/>
            <a:ext cx="5163967" cy="221462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5404799" y="3126112"/>
            <a:ext cx="2832568" cy="364837"/>
            <a:chOff x="5702300" y="3746815"/>
            <a:chExt cx="2832568" cy="3648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182717" y="3746815"/>
                  <a:ext cx="2352151" cy="364837"/>
                </a:xfrm>
                <a:prstGeom prst="rect">
                  <a:avLst/>
                </a:prstGeom>
                <a:noFill/>
                <a:ln w="28575">
                  <a:solidFill>
                    <a:srgbClr val="0432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 smtClean="0"/>
                    <a:t>i.e.,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2717" y="3746815"/>
                  <a:ext cx="2352151" cy="364837"/>
                </a:xfrm>
                <a:prstGeom prst="rect">
                  <a:avLst/>
                </a:prstGeom>
                <a:blipFill>
                  <a:blip r:embed="rId4"/>
                  <a:stretch>
                    <a:fillRect t="-6154" b="-20000"/>
                  </a:stretch>
                </a:blipFill>
                <a:ln w="28575">
                  <a:solidFill>
                    <a:srgbClr val="0432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직선 화살표 연결선 9"/>
            <p:cNvCxnSpPr/>
            <p:nvPr/>
          </p:nvCxnSpPr>
          <p:spPr>
            <a:xfrm>
              <a:off x="5702300" y="3935079"/>
              <a:ext cx="460333" cy="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356" y="5372110"/>
                <a:ext cx="5023988" cy="969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Marginal transition rate of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nary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ko-KR" sz="1600" dirty="0" smtClean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n-US" altLang="ko-KR" sz="16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nary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ko-KR" altLang="en-US" sz="1600" dirty="0" smtClean="0"/>
                  <a:t> 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6" y="5372110"/>
                <a:ext cx="5023988" cy="969240"/>
              </a:xfrm>
              <a:prstGeom prst="rect">
                <a:avLst/>
              </a:prstGeom>
              <a:blipFill>
                <a:blip r:embed="rId5"/>
                <a:stretch>
                  <a:fillRect t="-7547" b="-55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51400" y="5371915"/>
                <a:ext cx="34314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Marginal transition rate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′+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ko-KR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′−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400" y="5371915"/>
                <a:ext cx="3431451" cy="923330"/>
              </a:xfrm>
              <a:prstGeom prst="rect">
                <a:avLst/>
              </a:prstGeom>
              <a:blipFill>
                <a:blip r:embed="rId6"/>
                <a:stretch>
                  <a:fillRect t="-3289" b="-19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그룹 17"/>
          <p:cNvGrpSpPr/>
          <p:nvPr/>
        </p:nvGrpSpPr>
        <p:grpSpPr>
          <a:xfrm>
            <a:off x="1049830" y="3894281"/>
            <a:ext cx="6831828" cy="1321579"/>
            <a:chOff x="619339" y="4209202"/>
            <a:chExt cx="7515011" cy="1453737"/>
          </a:xfrm>
        </p:grpSpPr>
        <p:grpSp>
          <p:nvGrpSpPr>
            <p:cNvPr id="17" name="그룹 16"/>
            <p:cNvGrpSpPr/>
            <p:nvPr/>
          </p:nvGrpSpPr>
          <p:grpSpPr>
            <a:xfrm>
              <a:off x="619339" y="4209202"/>
              <a:ext cx="7515011" cy="1453737"/>
              <a:chOff x="619339" y="4272702"/>
              <a:chExt cx="7515011" cy="1453737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1009650" y="4564388"/>
                <a:ext cx="7124700" cy="1162051"/>
                <a:chOff x="1066800" y="4467224"/>
                <a:chExt cx="7124700" cy="1162051"/>
              </a:xfrm>
            </p:grpSpPr>
            <p:pic>
              <p:nvPicPr>
                <p:cNvPr id="5" name="그림 4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0849" t="29914" r="29297" b="58589"/>
                <a:stretch/>
              </p:blipFill>
              <p:spPr>
                <a:xfrm>
                  <a:off x="1066800" y="4508500"/>
                  <a:ext cx="2641600" cy="1104900"/>
                </a:xfrm>
                <a:prstGeom prst="rect">
                  <a:avLst/>
                </a:prstGeom>
              </p:spPr>
            </p:pic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5560" t="45573" r="23536" b="42336"/>
                <a:stretch/>
              </p:blipFill>
              <p:spPr>
                <a:xfrm>
                  <a:off x="4572000" y="4467224"/>
                  <a:ext cx="3619500" cy="1162051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19339" y="4272702"/>
                    <a:ext cx="1529921" cy="3695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dirty="0" smtClean="0"/>
                      <a:t>If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339" y="4272702"/>
                    <a:ext cx="1529921" cy="36958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909" b="-38182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157539" y="4209202"/>
                  <a:ext cx="1529921" cy="369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 smtClean="0"/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7539" y="4209202"/>
                  <a:ext cx="1529921" cy="369588"/>
                </a:xfrm>
                <a:prstGeom prst="rect">
                  <a:avLst/>
                </a:prstGeom>
                <a:blipFill>
                  <a:blip r:embed="rId9"/>
                  <a:stretch>
                    <a:fillRect t="-10909" b="-3818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/>
          <p:cNvSpPr txBox="1"/>
          <p:nvPr/>
        </p:nvSpPr>
        <p:spPr>
          <a:xfrm>
            <a:off x="3031040" y="6399302"/>
            <a:ext cx="5252343" cy="30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A rigorous proof is provided in p.92-p.94 (</a:t>
            </a:r>
            <a:r>
              <a:rPr lang="en-US" altLang="ko-KR" b="1" dirty="0" smtClean="0"/>
              <a:t>Homework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7356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Proof of Theorem 8.2 </a:t>
            </a:r>
            <a:r>
              <a:rPr lang="en-US" altLang="ko-KR" dirty="0" smtClean="0"/>
              <a:t>(2)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altLang="ko-KR" sz="2000" dirty="0" smtClean="0"/>
                  <a:t>The coupling construction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US" altLang="ko-KR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ko-KR" sz="2000" dirty="0" smtClean="0">
                    <a:solidFill>
                      <a:prstClr val="black"/>
                    </a:solidFill>
                  </a:rPr>
                  <a:t>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≥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𝑠𝑡</m:t>
                        </m:r>
                      </m:sub>
                    </m:sSub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2000" dirty="0" smtClean="0"/>
                  <a:t>, i.e.,</a:t>
                </a:r>
              </a:p>
              <a:p>
                <a:pPr marL="228600" lvl="1">
                  <a:spcBef>
                    <a:spcPts val="1000"/>
                  </a:spcBef>
                </a:pPr>
                <a:endParaRPr lang="en-US" altLang="ko-KR" sz="2000" dirty="0"/>
              </a:p>
              <a:p>
                <a:pPr marL="685800" lvl="2">
                  <a:spcBef>
                    <a:spcPts val="1000"/>
                  </a:spcBef>
                </a:pPr>
                <a:endParaRPr lang="en-US" altLang="ko-KR" sz="16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altLang="ko-KR" sz="2000" dirty="0" smtClean="0"/>
                  <a:t>From the linear structure of the transition rates of the branching random walk,</a:t>
                </a:r>
              </a:p>
              <a:p>
                <a:pPr marL="685800" lvl="2">
                  <a:spcBef>
                    <a:spcPts val="1000"/>
                  </a:spcBef>
                </a:pPr>
                <a:endParaRPr lang="en-US" altLang="ko-KR" sz="1600" dirty="0"/>
              </a:p>
              <a:p>
                <a:pPr marL="685800" lvl="2">
                  <a:spcBef>
                    <a:spcPts val="1000"/>
                  </a:spcBef>
                </a:pPr>
                <a:endParaRPr lang="en-US" altLang="ko-KR" sz="1600" dirty="0"/>
              </a:p>
              <a:p>
                <a:pPr marL="685800" lvl="2">
                  <a:spcBef>
                    <a:spcPts val="1000"/>
                  </a:spcBef>
                </a:pPr>
                <a:r>
                  <a:rPr lang="en-US" altLang="ko-KR" sz="1600" dirty="0" smtClean="0"/>
                  <a:t>where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func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  <m:sSup>
                          <m:s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endParaRPr lang="en-US" altLang="ko-KR" sz="1600" dirty="0" smtClean="0"/>
              </a:p>
              <a:p>
                <a:pPr marL="685800" lvl="2">
                  <a:spcBef>
                    <a:spcPts val="1000"/>
                  </a:spcBef>
                </a:pPr>
                <a:r>
                  <a:rPr lang="en-US" altLang="ko-KR" sz="1600" dirty="0" smtClean="0"/>
                  <a:t>See </a:t>
                </a:r>
                <a:r>
                  <a:rPr lang="ko-KR" altLang="en-US" sz="1600" dirty="0">
                    <a:hlinkClick r:id="rId2"/>
                  </a:rPr>
                  <a:t>https://en.wikipedia.org/wiki/Matrix_differential_equation</a:t>
                </a:r>
                <a:r>
                  <a:rPr lang="ko-KR" altLang="en-US" sz="1600" dirty="0"/>
                  <a:t> </a:t>
                </a:r>
                <a:r>
                  <a:rPr lang="en-US" altLang="ko-KR" sz="1600" dirty="0"/>
                  <a:t>for details</a:t>
                </a:r>
                <a:endParaRPr lang="ko-KR" altLang="en-US" sz="1600" dirty="0"/>
              </a:p>
              <a:p>
                <a:pPr marL="685800" lvl="2">
                  <a:spcBef>
                    <a:spcPts val="1000"/>
                  </a:spcBef>
                </a:pPr>
                <a:endParaRPr lang="en-US" altLang="ko-KR" sz="1600" dirty="0" smtClean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altLang="ko-KR" sz="2000" dirty="0" smtClean="0"/>
                  <a:t>By the Cauchy-Schwarz inequality, </a:t>
                </a:r>
                <a:endParaRPr lang="en-US" altLang="ko-KR" sz="2000" dirty="0"/>
              </a:p>
              <a:p>
                <a:pPr marL="228600" lvl="1">
                  <a:spcBef>
                    <a:spcPts val="1000"/>
                  </a:spcBef>
                </a:pPr>
                <a:endParaRPr lang="en-US" altLang="ko-KR" sz="2000" dirty="0" smtClean="0"/>
              </a:p>
              <a:p>
                <a:pPr marL="228600" lvl="1">
                  <a:spcBef>
                    <a:spcPts val="1000"/>
                  </a:spcBef>
                </a:pPr>
                <a:endParaRPr lang="en-US" altLang="ko-KR" sz="1600" dirty="0"/>
              </a:p>
              <a:p>
                <a:endParaRPr lang="ko-KR" altLang="en-US" sz="20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48" t="-1370" r="-13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26936" y="1840604"/>
                <a:ext cx="3690127" cy="819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≠0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1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charset="0"/>
                              </a:rPr>
                              <m:t>𝑏𝑟𝑤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altLang="ko-KR" dirty="0" smtClean="0"/>
                  <a:t> </a:t>
                </a:r>
              </a:p>
              <a:p>
                <a:r>
                  <a:rPr lang="en-US" altLang="ko-KR" dirty="0" smtClean="0"/>
                  <a:t>                          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𝑏𝑟𝑤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ko-KR" altLang="en-US" dirty="0" smtClean="0"/>
                  <a:t>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936" y="1840604"/>
                <a:ext cx="3690127" cy="819520"/>
              </a:xfrm>
              <a:prstGeom prst="rect">
                <a:avLst/>
              </a:prstGeom>
              <a:blipFill rotWithShape="0">
                <a:blip r:embed="rId4"/>
                <a:stretch>
                  <a:fillRect t="-41045" b="-47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그룹 8"/>
          <p:cNvGrpSpPr/>
          <p:nvPr/>
        </p:nvGrpSpPr>
        <p:grpSpPr>
          <a:xfrm>
            <a:off x="712930" y="3004633"/>
            <a:ext cx="7565737" cy="656590"/>
            <a:chOff x="937395" y="3296733"/>
            <a:chExt cx="7565737" cy="65659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5"/>
            <a:srcRect l="29763" t="38503" r="30193" b="55286"/>
            <a:stretch/>
          </p:blipFill>
          <p:spPr>
            <a:xfrm>
              <a:off x="937395" y="3296733"/>
              <a:ext cx="3897630" cy="65659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/>
            <a:srcRect l="34643" t="48282" r="34705" b="48018"/>
            <a:stretch/>
          </p:blipFill>
          <p:spPr>
            <a:xfrm>
              <a:off x="5519682" y="3465456"/>
              <a:ext cx="2983450" cy="3911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41219" y="3485328"/>
              <a:ext cx="625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thus</a:t>
              </a:r>
              <a:endParaRPr lang="ko-KR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10740" y="5498757"/>
                <a:ext cx="6274360" cy="819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≠0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≤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ko-KR" b="1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𝑏𝑟𝑤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func>
                  </m:oMath>
                </a14:m>
                <a:r>
                  <a:rPr lang="ko-KR" altLang="en-US" dirty="0" smtClean="0"/>
                  <a:t> </a:t>
                </a:r>
                <a:endParaRPr lang="ko-KR" altLang="en-US" dirty="0"/>
              </a:p>
              <a:p>
                <a:r>
                  <a:rPr lang="en-US" altLang="ko-KR" dirty="0" smtClean="0"/>
                  <a:t>                          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‖"/>
                        <m:endChr m:val="‖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740" y="5498757"/>
                <a:ext cx="6274360" cy="819520"/>
              </a:xfrm>
              <a:prstGeom prst="rect">
                <a:avLst/>
              </a:prstGeom>
              <a:blipFill>
                <a:blip r:embed="rId6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231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Proof of Theorem 8.2 </a:t>
            </a:r>
            <a:r>
              <a:rPr lang="en-US" altLang="ko-KR" dirty="0" smtClean="0"/>
              <a:t>(3)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ko-KR" sz="2000" dirty="0" smtClean="0"/>
                  <a:t>Recalling the operator norm of a symmetric matrix is its spectral radius,</a:t>
                </a:r>
              </a:p>
              <a:p>
                <a:endParaRPr lang="en-US" altLang="ko-KR" sz="2000" dirty="0"/>
              </a:p>
              <a:p>
                <a:endParaRPr lang="en-US" altLang="ko-KR" sz="2000" dirty="0" smtClean="0"/>
              </a:p>
              <a:p>
                <a:endParaRPr lang="en-US" altLang="ko-KR" sz="2000" dirty="0"/>
              </a:p>
              <a:p>
                <a:endParaRPr lang="en-US" altLang="ko-KR" sz="2000" dirty="0" smtClean="0"/>
              </a:p>
              <a:p>
                <a:endParaRPr lang="en-US" altLang="ko-KR" sz="2000" dirty="0"/>
              </a:p>
              <a:p>
                <a:endParaRPr lang="en-US" altLang="ko-KR" sz="2000" dirty="0" smtClean="0"/>
              </a:p>
              <a:p>
                <a:r>
                  <a:rPr lang="en-US" altLang="ko-KR" sz="2000" dirty="0" smtClean="0"/>
                  <a:t>Summary of the proof</a:t>
                </a:r>
              </a:p>
              <a:p>
                <a:pPr lvl="1"/>
                <a:r>
                  <a:rPr lang="en-US" altLang="ko-KR" sz="1600" dirty="0" smtClean="0"/>
                  <a:t>Consider the analytically tractable process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Construct the coupling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1600" dirty="0" smtClean="0"/>
                  <a:t> providing the stochastic dominance</a:t>
                </a:r>
              </a:p>
              <a:p>
                <a:pPr lvl="1"/>
                <a:r>
                  <a:rPr lang="en-US" altLang="ko-KR" sz="1600" dirty="0" smtClean="0"/>
                  <a:t>Combine the analysis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𝑏𝑟𝑤</m:t>
                        </m:r>
                      </m:sup>
                    </m:sSup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and the stochastic dominance to provide an </a:t>
                </a:r>
                <a:r>
                  <a:rPr lang="en-US" altLang="ko-KR" sz="1600" i="1" dirty="0" smtClean="0">
                    <a:solidFill>
                      <a:srgbClr val="FF0000"/>
                    </a:solidFill>
                  </a:rPr>
                  <a:t>upper bound </a:t>
                </a:r>
                <a:r>
                  <a:rPr lang="en-US" altLang="ko-KR" sz="1600" dirty="0" smtClean="0"/>
                  <a:t>of </a:t>
                </a:r>
                <a14:m>
                  <m:oMath xmlns:m="http://schemas.openxmlformats.org/officeDocument/2006/math">
                    <m:r>
                      <a:rPr lang="en-US" altLang="ko-KR" sz="1600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1600" dirty="0" smtClean="0"/>
              </a:p>
              <a:p>
                <a:pPr lvl="1"/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Note) The proof of Theorem 8.8 will be similar to this proof but we are interested in a </a:t>
                </a:r>
                <a:r>
                  <a:rPr lang="en-US" altLang="ko-KR" sz="1600" i="1" dirty="0" smtClean="0">
                    <a:solidFill>
                      <a:srgbClr val="FF0000"/>
                    </a:solidFill>
                  </a:rPr>
                  <a:t>lower bound </a:t>
                </a:r>
                <a:r>
                  <a:rPr lang="en-US" altLang="ko-KR" sz="1600" dirty="0" smtClean="0"/>
                  <a:t>of </a:t>
                </a:r>
                <a14:m>
                  <m:oMath xmlns:m="http://schemas.openxmlformats.org/officeDocument/2006/math">
                    <m:r>
                      <a:rPr lang="en-US" altLang="ko-KR" sz="1600" b="1" i="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1600" dirty="0" smtClean="0"/>
                  <a:t> in Theorem 8.8</a:t>
                </a:r>
                <a:endParaRPr lang="en-US" altLang="ko-KR" sz="1600" dirty="0"/>
              </a:p>
              <a:p>
                <a:pPr lvl="1"/>
                <a:endParaRPr lang="ko-KR" altLang="en-US" sz="16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868" r="-3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26920" y="1891957"/>
                <a:ext cx="6274360" cy="1616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1" i="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≠0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≤</m:t>
                    </m:r>
                    <m:d>
                      <m:dPr>
                        <m:begChr m:val="‖"/>
                        <m:endChr m:val="‖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ko-KR" altLang="en-US" dirty="0" smtClean="0"/>
                  <a:t> </a:t>
                </a:r>
                <a:endParaRPr lang="ko-KR" altLang="en-US" dirty="0"/>
              </a:p>
              <a:p>
                <a:r>
                  <a:rPr lang="en-US" altLang="ko-KR" dirty="0" smtClean="0"/>
                  <a:t>                          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‖"/>
                        <m:endChr m:val="‖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𝛽𝜌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 altLang="ko-KR" dirty="0" smtClean="0"/>
              </a:p>
              <a:p>
                <a:r>
                  <a:rPr lang="en-US" altLang="ko-KR" dirty="0"/>
                  <a:t> </a:t>
                </a:r>
                <a:r>
                  <a:rPr lang="en-US" altLang="ko-KR" dirty="0" smtClean="0"/>
                  <a:t>                       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=1 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nary>
                      </m:e>
                    </m:rad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𝛽𝜌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altLang="ko-KR" dirty="0" smtClean="0"/>
              </a:p>
              <a:p>
                <a:r>
                  <a:rPr lang="en-US" altLang="ko-KR" dirty="0" smtClean="0"/>
                  <a:t>                          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𝑛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sub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nary>
                      </m:e>
                    </m:rad>
                    <m:func>
                      <m:func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𝛽𝜌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920" y="1891957"/>
                <a:ext cx="6274360" cy="1616725"/>
              </a:xfrm>
              <a:prstGeom prst="rect">
                <a:avLst/>
              </a:prstGeom>
              <a:blipFill>
                <a:blip r:embed="rId3"/>
                <a:stretch>
                  <a:fillRect b="-402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0974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Theorem 8.8 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Consider the Markov jump process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 smtClean="0"/>
                  <a:t>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{0,1,…,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 smtClean="0"/>
                  <a:t>, with non zero transition rates as follows:</a:t>
                </a:r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Construct the joint process (or coupling)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0,…,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 smtClean="0"/>
                  <a:t> with non-zero rates in the following: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05769" y="2013242"/>
                <a:ext cx="3313463" cy="63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ko-KR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ko-KR" dirty="0" smtClean="0"/>
                  <a:t> </a:t>
                </a:r>
                <a:endParaRPr lang="en-US" altLang="ko-KR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69" y="2013242"/>
                <a:ext cx="3313463" cy="630647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31916" t="59118" r="30050" b="28725"/>
          <a:stretch/>
        </p:blipFill>
        <p:spPr>
          <a:xfrm>
            <a:off x="801297" y="3922159"/>
            <a:ext cx="3059545" cy="106218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32634" t="20665" r="20721" b="70746"/>
          <a:stretch/>
        </p:blipFill>
        <p:spPr>
          <a:xfrm>
            <a:off x="5026314" y="4006007"/>
            <a:ext cx="3752273" cy="750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7050" y="3573289"/>
                <a:ext cx="1816100" cy="3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0" y="3573289"/>
                <a:ext cx="1816100" cy="370358"/>
              </a:xfrm>
              <a:prstGeom prst="rect">
                <a:avLst/>
              </a:prstGeom>
              <a:blipFill>
                <a:blip r:embed="rId6"/>
                <a:stretch>
                  <a:fillRect l="-8725" t="-119672" b="-1836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9475" y="3573289"/>
                <a:ext cx="1816100" cy="3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475" y="3573289"/>
                <a:ext cx="1816100" cy="370358"/>
              </a:xfrm>
              <a:prstGeom prst="rect">
                <a:avLst/>
              </a:prstGeom>
              <a:blipFill>
                <a:blip r:embed="rId7"/>
                <a:stretch>
                  <a:fillRect l="-8725" t="-119672" b="-1836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5722" y="5035404"/>
                <a:ext cx="4152056" cy="1189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Marginal transition rate of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n-US" altLang="ko-KR" sz="16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altLang="ko-KR" sz="160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ko-KR" sz="1600" b="0" dirty="0" smtClean="0"/>
                  <a:t>                      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nary>
                      <m:naryPr>
                        <m:chr m:val="∑"/>
                        <m:supHide m:val="on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ko-KR" sz="1600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sz="1600" dirty="0" smtClean="0"/>
                  <a:t> 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22" y="5035404"/>
                <a:ext cx="4152056" cy="1189813"/>
              </a:xfrm>
              <a:prstGeom prst="rect">
                <a:avLst/>
              </a:prstGeom>
              <a:blipFill>
                <a:blip r:embed="rId8"/>
                <a:stretch>
                  <a:fillRect t="-6154" b="-251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21944" y="5035404"/>
                <a:ext cx="4567262" cy="1532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Marginal transition rate of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dirty="0" smtClean="0"/>
              </a:p>
              <a:p>
                <a:r>
                  <a:rPr lang="en-US" altLang="ko-KR" sz="1600" b="0" dirty="0" smtClean="0"/>
                  <a:t>          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m:rPr>
                                <m:sty m:val="p"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nary>
                          </m:e>
                          <m:e>
                            <m:nary>
                              <m:naryPr>
                                <m:chr m:val="∑"/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nary>
                            <m:r>
                              <m:rPr>
                                <m:sty m:val="p"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nary>
                          </m:e>
                        </m:eqArr>
                      </m:e>
                    </m:d>
                  </m:oMath>
                </a14:m>
                <a:endParaRPr lang="en-US" altLang="ko-KR" sz="1600" dirty="0" smtClean="0"/>
              </a:p>
              <a:p>
                <a:r>
                  <a:rPr lang="en-US" altLang="ko-KR" sz="1600" dirty="0" smtClean="0"/>
                  <a:t>          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m:rPr>
                        <m:nor/>
                      </m:rPr>
                      <a:rPr lang="en-US" altLang="ko-KR" sz="1600" dirty="0"/>
                      <m:t> </m:t>
                    </m:r>
                  </m:oMath>
                </a14:m>
                <a:r>
                  <a:rPr lang="en-US" altLang="ko-KR" sz="1600" dirty="0" smtClean="0"/>
                  <a:t> </a:t>
                </a:r>
                <a:endParaRPr lang="en-US" altLang="ko-KR" sz="1600" dirty="0"/>
              </a:p>
              <a:p>
                <a:pPr algn="ctr"/>
                <a:endParaRPr lang="ko-KR" alt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944" y="5035404"/>
                <a:ext cx="4567262" cy="1532086"/>
              </a:xfrm>
              <a:prstGeom prst="rect">
                <a:avLst/>
              </a:prstGeom>
              <a:blipFill>
                <a:blip r:embed="rId9"/>
                <a:stretch>
                  <a:fillRect t="-19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직사각형 11"/>
          <p:cNvSpPr/>
          <p:nvPr/>
        </p:nvSpPr>
        <p:spPr>
          <a:xfrm>
            <a:off x="6941349" y="4273389"/>
            <a:ext cx="1799115" cy="2071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803604" y="5341002"/>
            <a:ext cx="3743496" cy="6533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600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Proof of Theorem 8.8 </a:t>
            </a:r>
            <a:r>
              <a:rPr lang="en-US" altLang="ko-KR" dirty="0" smtClean="0"/>
              <a:t>(2)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339896" y="1308893"/>
                <a:ext cx="8464208" cy="5961857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sz="2000" dirty="0" smtClean="0"/>
                  <a:t>We need to show the existence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sz="2000" dirty="0" smtClean="0"/>
                  <a:t> </a:t>
                </a:r>
                <a:r>
                  <a:rPr lang="en-US" altLang="ko-KR" sz="2000" dirty="0" smtClean="0"/>
                  <a:t>such that</a:t>
                </a:r>
              </a:p>
              <a:p>
                <a:pPr lvl="1"/>
                <a:r>
                  <a:rPr lang="en-US" altLang="ko-KR" sz="1600" dirty="0" err="1" smtClean="0"/>
                  <a:t>i</a:t>
                </a:r>
                <a:r>
                  <a:rPr lang="en-US" altLang="ko-KR" sz="1600" dirty="0" smtClean="0"/>
                  <a:t>) Transition rate is non-negative</a:t>
                </a:r>
              </a:p>
              <a:p>
                <a:pPr lvl="1"/>
                <a:endParaRPr lang="en-US" altLang="ko-KR" sz="1600" dirty="0"/>
              </a:p>
              <a:p>
                <a:pPr lvl="1"/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ii) Marginal transition rate of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sz="1600" dirty="0" smtClean="0"/>
              </a:p>
              <a:p>
                <a:pPr lvl="1"/>
                <a:endParaRPr lang="en-US" altLang="ko-KR" sz="1600" dirty="0"/>
              </a:p>
              <a:p>
                <a:pPr lvl="1"/>
                <a:endParaRPr lang="en-US" altLang="ko-KR" sz="1600" dirty="0" smtClean="0"/>
              </a:p>
              <a:p>
                <a:pPr lvl="2"/>
                <a:endParaRPr lang="en-US" altLang="ko-KR" sz="1200" dirty="0" smtClean="0"/>
              </a:p>
              <a:p>
                <a:r>
                  <a:rPr lang="en-US" altLang="ko-KR" sz="2000" dirty="0" smtClean="0"/>
                  <a:t>To show the existence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ko-KR" sz="2000" dirty="0" smtClean="0"/>
                  <a:t>, it is enough to show</a:t>
                </a:r>
              </a:p>
              <a:p>
                <a:endParaRPr lang="en-US" altLang="ko-KR" sz="2000" dirty="0"/>
              </a:p>
              <a:p>
                <a:endParaRPr lang="en-US" altLang="ko-KR" sz="2000" dirty="0" smtClean="0"/>
              </a:p>
              <a:p>
                <a:pPr lvl="1"/>
                <a:r>
                  <a:rPr lang="en-US" altLang="ko-KR" sz="1600" dirty="0" smtClean="0"/>
                  <a:t>Let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denote the set of nodes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∈{1,…,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Then,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</m:d>
                  </m:oMath>
                </a14:m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Note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Hence, by the definition of isoperimetric constant and the assumption on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ko-KR" sz="1600" dirty="0" smtClean="0"/>
                  <a:t>, </a:t>
                </a:r>
                <a:r>
                  <a:rPr lang="en-US" altLang="ko-KR" sz="16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ko-KR" sz="16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𝛽</m:t>
                    </m:r>
                    <m:f>
                      <m:f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𝛽𝜂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96" y="1308893"/>
                <a:ext cx="8464208" cy="5961857"/>
              </a:xfrm>
              <a:blipFill>
                <a:blip r:embed="rId2"/>
                <a:stretch>
                  <a:fillRect l="-648" t="-1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36796" t="32558" r="24597" b="61232"/>
          <a:stretch/>
        </p:blipFill>
        <p:spPr>
          <a:xfrm>
            <a:off x="2858892" y="1951497"/>
            <a:ext cx="3416300" cy="5969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45982" t="43020" r="35360" b="50637"/>
          <a:stretch/>
        </p:blipFill>
        <p:spPr>
          <a:xfrm>
            <a:off x="3741542" y="2835401"/>
            <a:ext cx="1651000" cy="6096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l="40958" t="53700" r="30194" b="39164"/>
          <a:stretch/>
        </p:blipFill>
        <p:spPr>
          <a:xfrm>
            <a:off x="3290692" y="4061221"/>
            <a:ext cx="2552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Proof of Theorem 8.8 </a:t>
            </a:r>
            <a:r>
              <a:rPr lang="en-US" altLang="ko-KR" dirty="0" smtClean="0"/>
              <a:t>(3)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ko-KR" sz="2000" dirty="0" smtClean="0"/>
                  <a:t>From the construction of coupling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US" altLang="ko-KR" sz="2000" b="0" dirty="0" smtClean="0"/>
                  <a:t>, it follows that</a:t>
                </a:r>
              </a:p>
              <a:p>
                <a:pPr lvl="2"/>
                <a:endParaRPr lang="en-US" altLang="ko-KR" sz="1200" dirty="0"/>
              </a:p>
              <a:p>
                <a:pPr lvl="1"/>
                <a:endParaRPr lang="en-US" altLang="ko-KR" sz="1600" b="0" dirty="0" smtClean="0"/>
              </a:p>
              <a:p>
                <a:r>
                  <a:rPr lang="en-US" altLang="ko-KR" sz="2000" dirty="0" smtClean="0"/>
                  <a:t>To evaluate the right-hand side, consider the discrete-time Markov chain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altLang="ko-KR" sz="2000" b="0" dirty="0" smtClean="0"/>
                  <a:t> keeping track of the states visited by process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sz="2000" b="0" dirty="0" smtClean="0"/>
              </a:p>
              <a:p>
                <a:endParaRPr lang="en-US" altLang="ko-KR" sz="2000" dirty="0"/>
              </a:p>
              <a:p>
                <a:endParaRPr lang="en-US" altLang="ko-KR" sz="2000" b="0" dirty="0" smtClean="0"/>
              </a:p>
              <a:p>
                <a:endParaRPr lang="en-US" altLang="ko-KR" sz="2000" dirty="0"/>
              </a:p>
              <a:p>
                <a:endParaRPr lang="en-US" altLang="ko-KR" sz="2000" dirty="0"/>
              </a:p>
              <a:p>
                <a:r>
                  <a:rPr lang="en-US" altLang="ko-KR" sz="2000" b="0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ko-KR" sz="2000" b="0" dirty="0" smtClean="0"/>
                  <a:t> denote the probability that starting from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∈{0,…,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ko-KR" sz="2000" b="0" dirty="0" smtClean="0"/>
                  <a:t>, the chain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altLang="ko-KR" sz="2000" b="0" dirty="0" smtClean="0"/>
                  <a:t> hits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ko-KR" sz="2000" b="0" dirty="0" smtClean="0"/>
                  <a:t> before it is absorbed at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ko-KR" sz="2000" b="0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37597" y="1718190"/>
                <a:ext cx="29862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≥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97" y="1718190"/>
                <a:ext cx="2986207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23017" t="53699" r="10675" b="28857"/>
          <a:stretch/>
        </p:blipFill>
        <p:spPr>
          <a:xfrm>
            <a:off x="1905000" y="2890482"/>
            <a:ext cx="5334000" cy="1524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20004" t="34143" r="23161" b="61496"/>
          <a:stretch/>
        </p:blipFill>
        <p:spPr>
          <a:xfrm>
            <a:off x="1816100" y="5244512"/>
            <a:ext cx="5029200" cy="419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74847" y="5838662"/>
                <a:ext cx="1813306" cy="738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0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847" y="5838662"/>
                <a:ext cx="1813306" cy="738759"/>
              </a:xfrm>
              <a:prstGeom prst="rect">
                <a:avLst/>
              </a:prstGeom>
              <a:blipFill>
                <a:blip r:embed="rId6"/>
                <a:stretch>
                  <a:fillRect l="-33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191402" y="5958208"/>
            <a:ext cx="149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(Homework)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423931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Proof of Theorem 8.8 </a:t>
            </a:r>
            <a:r>
              <a:rPr lang="en-US" altLang="ko-KR" dirty="0" smtClean="0"/>
              <a:t>(4)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339896" y="1308894"/>
                <a:ext cx="8464208" cy="5549106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sz="2000" dirty="0" smtClean="0"/>
                  <a:t>Then, we have</a:t>
                </a:r>
              </a:p>
              <a:p>
                <a:endParaRPr lang="en-US" altLang="ko-KR" sz="2000" dirty="0"/>
              </a:p>
              <a:p>
                <a:endParaRPr lang="en-US" altLang="ko-KR" sz="2000" dirty="0" smtClean="0"/>
              </a:p>
              <a:p>
                <a:r>
                  <a:rPr lang="en-US" altLang="ko-KR" sz="2000" dirty="0" smtClean="0"/>
                  <a:t>Also, after each entrance into state m, process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2000" dirty="0" smtClean="0"/>
                  <a:t> remains there for an exponentially distributed random time, with mean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altLang="ko-KR" sz="2000" dirty="0" smtClean="0"/>
                  <a:t>. Thus, if follows that</a:t>
                </a:r>
              </a:p>
              <a:p>
                <a:pPr lvl="1"/>
                <a:endParaRPr lang="en-US" altLang="ko-KR" sz="1600" dirty="0"/>
              </a:p>
              <a:p>
                <a:pPr lvl="1"/>
                <a:endParaRPr lang="en-US" altLang="ko-KR" sz="1600" dirty="0" smtClean="0"/>
              </a:p>
              <a:p>
                <a:pPr lvl="1"/>
                <a:endParaRPr lang="en-US" altLang="ko-KR" sz="1600" dirty="0"/>
              </a:p>
              <a:p>
                <a:pPr lvl="1"/>
                <a:r>
                  <a:rPr lang="en-US" altLang="ko-KR" sz="1600" dirty="0" smtClean="0"/>
                  <a:t>where the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600" dirty="0" smtClean="0"/>
                  <a:t> are </a:t>
                </a:r>
                <a:r>
                  <a:rPr lang="en-US" altLang="ko-KR" sz="1600" dirty="0" err="1" smtClean="0"/>
                  <a:t>i.i.d</a:t>
                </a:r>
                <a:r>
                  <a:rPr lang="en-US" altLang="ko-KR" sz="1600" dirty="0" smtClean="0"/>
                  <a:t>., exponentially distributed with mean 1</a:t>
                </a:r>
              </a:p>
              <a:p>
                <a:r>
                  <a:rPr lang="en-US" altLang="ko-KR" sz="2000" dirty="0" smtClean="0"/>
                  <a:t>From </a:t>
                </a:r>
                <a:r>
                  <a:rPr lang="en-US" altLang="ko-KR" sz="2000" dirty="0" err="1" smtClean="0"/>
                  <a:t>Chernoff’s</a:t>
                </a:r>
                <a:r>
                  <a:rPr lang="en-US" altLang="ko-KR" sz="2000" dirty="0" smtClean="0"/>
                  <a:t> Lemma 1.8,</a:t>
                </a:r>
              </a:p>
              <a:p>
                <a:endParaRPr lang="en-US" altLang="ko-KR" sz="2000" dirty="0"/>
              </a:p>
              <a:p>
                <a:pPr lvl="1"/>
                <a:endParaRPr lang="en-US" altLang="ko-KR" sz="1600" dirty="0" smtClean="0"/>
              </a:p>
              <a:p>
                <a:pPr lvl="1"/>
                <a:endParaRPr lang="en-US" altLang="ko-KR" sz="1600" dirty="0"/>
              </a:p>
              <a:p>
                <a:r>
                  <a:rPr lang="en-US" altLang="ko-KR" sz="2000" dirty="0" smtClean="0"/>
                  <a:t>The term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0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sSub>
                              <m:sSubPr>
                                <m:ctrlP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  <m:t>𝑒𝑥𝑝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ko-K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ko-KR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altLang="ko-KR" sz="2000" dirty="0" smtClean="0"/>
                  <a:t> is clearly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sz="2000" dirty="0"/>
              </a:p>
              <a:p>
                <a:endParaRPr lang="en-US" altLang="ko-KR" sz="2000" dirty="0" smtClean="0"/>
              </a:p>
              <a:p>
                <a:endParaRPr lang="ko-KR" altLang="en-US" sz="20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96" y="1308894"/>
                <a:ext cx="8464208" cy="5549106"/>
              </a:xfrm>
              <a:blipFill>
                <a:blip r:embed="rId2"/>
                <a:stretch>
                  <a:fillRect l="-648" t="-12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6084" y="1627572"/>
                <a:ext cx="7571832" cy="751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visits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state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at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least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times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84" y="1627572"/>
                <a:ext cx="7571832" cy="7518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25744" t="54096" r="25601" b="39561"/>
          <a:stretch/>
        </p:blipFill>
        <p:spPr>
          <a:xfrm>
            <a:off x="2204085" y="3361563"/>
            <a:ext cx="4735830" cy="6705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30768" t="40618" r="30338" b="52631"/>
          <a:stretch/>
        </p:blipFill>
        <p:spPr>
          <a:xfrm>
            <a:off x="741634" y="4861842"/>
            <a:ext cx="3441700" cy="648815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4508028" y="4904591"/>
            <a:ext cx="4047582" cy="914400"/>
            <a:chOff x="4310334" y="5056991"/>
            <a:chExt cx="4047582" cy="9144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/>
            <a:srcRect l="30768" t="49736" r="30768" b="40749"/>
            <a:stretch/>
          </p:blipFill>
          <p:spPr>
            <a:xfrm>
              <a:off x="4954316" y="5056991"/>
              <a:ext cx="3403600" cy="914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10334" y="5056991"/>
              <a:ext cx="158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where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642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Two </a:t>
            </a:r>
            <a:r>
              <a:rPr lang="en-US" i="1" dirty="0" smtClean="0">
                <a:solidFill>
                  <a:srgbClr val="0432FF"/>
                </a:solidFill>
              </a:rPr>
              <a:t>Classical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Epidemic Models</a:t>
            </a:r>
          </a:p>
          <a:p>
            <a:pPr lvl="1"/>
            <a:r>
              <a:rPr lang="en-US" b="1" dirty="0" smtClean="0"/>
              <a:t>S</a:t>
            </a:r>
            <a:r>
              <a:rPr lang="en-US" dirty="0" smtClean="0"/>
              <a:t>: susceptible, </a:t>
            </a:r>
            <a:r>
              <a:rPr lang="en-US" b="1" dirty="0" smtClean="0"/>
              <a:t>I</a:t>
            </a:r>
            <a:r>
              <a:rPr lang="en-US" dirty="0" smtClean="0"/>
              <a:t>: infected, </a:t>
            </a:r>
            <a:r>
              <a:rPr lang="en-US" b="1" dirty="0" smtClean="0"/>
              <a:t>R</a:t>
            </a:r>
            <a:r>
              <a:rPr lang="en-US" dirty="0" smtClean="0"/>
              <a:t>: removed</a:t>
            </a:r>
          </a:p>
          <a:p>
            <a:pPr lvl="1"/>
            <a:r>
              <a:rPr lang="en-US" dirty="0" smtClean="0"/>
              <a:t>SIR model (a.k.a. Reed-Frost model)</a:t>
            </a:r>
          </a:p>
          <a:p>
            <a:pPr lvl="1"/>
            <a:r>
              <a:rPr lang="en-US" dirty="0" smtClean="0"/>
              <a:t>SIS model</a:t>
            </a:r>
            <a:endParaRPr lang="en-US" altLang="ko-KR" dirty="0"/>
          </a:p>
          <a:p>
            <a:pPr lvl="4"/>
            <a:endParaRPr lang="en-US" dirty="0" smtClean="0"/>
          </a:p>
          <a:p>
            <a:r>
              <a:rPr lang="en-US" dirty="0" smtClean="0"/>
              <a:t>Analysis in </a:t>
            </a:r>
            <a:r>
              <a:rPr lang="en-US" i="1" dirty="0" smtClean="0">
                <a:solidFill>
                  <a:srgbClr val="0432FF"/>
                </a:solidFill>
              </a:rPr>
              <a:t>General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Upper and lower bounds on </a:t>
            </a:r>
            <a:r>
              <a:rPr lang="en-US" i="1" dirty="0" smtClean="0">
                <a:solidFill>
                  <a:srgbClr val="FF0000"/>
                </a:solidFill>
              </a:rPr>
              <a:t>degree of diffusion </a:t>
            </a:r>
            <a:r>
              <a:rPr lang="en-US" dirty="0" smtClean="0"/>
              <a:t>in terms of graph theoretic parameters and model parameters</a:t>
            </a:r>
          </a:p>
          <a:p>
            <a:pPr lvl="1"/>
            <a:r>
              <a:rPr lang="en-US" dirty="0" smtClean="0"/>
              <a:t>SIR model: spread size</a:t>
            </a:r>
          </a:p>
          <a:p>
            <a:pPr lvl="1"/>
            <a:r>
              <a:rPr lang="en-US" dirty="0" smtClean="0"/>
              <a:t>SIS model: extinction time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Analysis in </a:t>
            </a:r>
            <a:r>
              <a:rPr lang="en-US" i="1" dirty="0" smtClean="0">
                <a:solidFill>
                  <a:srgbClr val="0432FF"/>
                </a:solidFill>
              </a:rPr>
              <a:t>Specific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Graphs</a:t>
            </a:r>
          </a:p>
          <a:p>
            <a:pPr lvl="1"/>
            <a:r>
              <a:rPr lang="en-US" dirty="0"/>
              <a:t>Complete graph</a:t>
            </a:r>
          </a:p>
          <a:p>
            <a:pPr lvl="1"/>
            <a:r>
              <a:rPr lang="en-US" dirty="0"/>
              <a:t>E-R graph, star-shaped graph, hypercube graph</a:t>
            </a:r>
          </a:p>
        </p:txBody>
      </p:sp>
    </p:spTree>
    <p:extLst>
      <p:ext uri="{BB962C8B-B14F-4D97-AF65-F5344CB8AC3E}">
        <p14:creationId xmlns:p14="http://schemas.microsoft.com/office/powerpoint/2010/main" val="8984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Homework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Prove the second part of Theorem 8.1</a:t>
            </a:r>
          </a:p>
          <a:p>
            <a:r>
              <a:rPr lang="en-US" altLang="ko-KR" dirty="0"/>
              <a:t>Prove </a:t>
            </a:r>
            <a:r>
              <a:rPr lang="en-US" altLang="ko-KR" dirty="0" smtClean="0"/>
              <a:t>Corollary 8.9</a:t>
            </a:r>
          </a:p>
          <a:p>
            <a:r>
              <a:rPr lang="en-US" altLang="ko-KR" dirty="0" smtClean="0"/>
              <a:t>Prove Theorem 8.4</a:t>
            </a:r>
          </a:p>
          <a:p>
            <a:r>
              <a:rPr lang="en-US" altLang="ko-KR" dirty="0" smtClean="0"/>
              <a:t>Show</a:t>
            </a:r>
            <a:endParaRPr lang="en-US" altLang="ko-KR" dirty="0"/>
          </a:p>
          <a:p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1549400" y="2772059"/>
            <a:ext cx="6708604" cy="738759"/>
            <a:chOff x="1612900" y="2822859"/>
            <a:chExt cx="6708604" cy="73875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rcRect l="20004" t="34143" r="23161" b="61496"/>
            <a:stretch/>
          </p:blipFill>
          <p:spPr>
            <a:xfrm>
              <a:off x="1612900" y="2952162"/>
              <a:ext cx="5029200" cy="419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508198" y="2822859"/>
                  <a:ext cx="1813306" cy="7387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000" b="0" dirty="0" smtClean="0"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den>
                      </m:f>
                    </m:oMath>
                  </a14:m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8198" y="2822859"/>
                  <a:ext cx="1813306" cy="738759"/>
                </a:xfrm>
                <a:prstGeom prst="rect">
                  <a:avLst/>
                </a:prstGeom>
                <a:blipFill>
                  <a:blip r:embed="rId3"/>
                  <a:stretch>
                    <a:fillRect l="-33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3930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 Model</a:t>
            </a:r>
            <a:r>
              <a:rPr lang="en-US" sz="2800" dirty="0" smtClean="0"/>
              <a:t>, a.k.a. Reed-Frost Model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896" y="1308894"/>
                <a:ext cx="8464208" cy="539670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Undirected graph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</a:rPr>
                      <m:t>𝐺</m:t>
                    </m:r>
                    <m:r>
                      <a:rPr lang="en-US" sz="2000" i="1" dirty="0" smtClean="0">
                        <a:latin typeface="Cambria Math" charset="0"/>
                      </a:rPr>
                      <m:t>=(</m:t>
                    </m:r>
                    <m:r>
                      <a:rPr lang="en-US" sz="2000" i="1" dirty="0" smtClean="0">
                        <a:latin typeface="Cambria Math" charset="0"/>
                      </a:rPr>
                      <m:t>𝑉</m:t>
                    </m:r>
                    <m:r>
                      <a:rPr lang="en-US" sz="2000" i="1" dirty="0" smtClean="0">
                        <a:latin typeface="Cambria Math" charset="0"/>
                      </a:rPr>
                      <m:t>, </m:t>
                    </m:r>
                    <m:r>
                      <a:rPr lang="en-US" sz="2000" i="1" dirty="0" smtClean="0">
                        <a:latin typeface="Cambria Math" charset="0"/>
                      </a:rPr>
                      <m:t>𝐸</m:t>
                    </m:r>
                    <m:r>
                      <a:rPr lang="en-US" sz="2000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sz="1800" dirty="0" smtClean="0"/>
                  <a:t>: node set,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sz="1800" dirty="0" smtClean="0"/>
                  <a:t>: edge 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1800" dirty="0" smtClean="0"/>
                  <a:t> individuals, i.e.,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charset="0"/>
                      </a:rPr>
                      <m:t> :</m:t>
                    </m:r>
                    <m:r>
                      <a:rPr lang="en-US" sz="1800" i="1" dirty="0" smtClean="0">
                        <a:latin typeface="Cambria Math" charset="0"/>
                      </a:rPr>
                      <m:t>=|</m:t>
                    </m:r>
                    <m:r>
                      <a:rPr lang="en-US" sz="1800" i="1" dirty="0" smtClean="0">
                        <a:latin typeface="Cambria Math" charset="0"/>
                      </a:rPr>
                      <m:t>𝑉</m:t>
                    </m:r>
                    <m:r>
                      <a:rPr lang="en-US" sz="1800" i="1" dirty="0" smtClean="0">
                        <a:latin typeface="Cambria Math" charset="0"/>
                      </a:rPr>
                      <m:t>|</m:t>
                    </m:r>
                  </m:oMath>
                </a14:m>
                <a:endParaRPr lang="en-US" sz="1800" dirty="0" smtClean="0"/>
              </a:p>
              <a:p>
                <a:pPr lvl="4"/>
                <a:endParaRPr lang="en-US" sz="1400" dirty="0" smtClean="0"/>
              </a:p>
              <a:p>
                <a:r>
                  <a:rPr lang="en-US" sz="2000" dirty="0" smtClean="0"/>
                  <a:t>Epidemic dynamics</a:t>
                </a:r>
              </a:p>
              <a:p>
                <a:pPr lvl="1"/>
                <a:r>
                  <a:rPr lang="en-US" sz="1800" dirty="0" smtClean="0"/>
                  <a:t>Discrete-time model, i.e.,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𝑡</m:t>
                    </m:r>
                    <m:r>
                      <a:rPr lang="en-US" sz="1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1800" b="0" i="1" dirty="0" smtClean="0">
                        <a:latin typeface="Cambria Math" charset="0"/>
                      </a:rPr>
                      <m:t>{</m:t>
                    </m:r>
                    <m:r>
                      <a:rPr lang="en-US" sz="1800" i="1" dirty="0" smtClean="0">
                        <a:latin typeface="Cambria Math" charset="0"/>
                      </a:rPr>
                      <m:t>0, 1, 2, …</m:t>
                    </m:r>
                    <m:r>
                      <a:rPr lang="en-US" sz="1800" b="0" i="1" dirty="0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 smtClean="0"/>
                  <a:t>An infected node infects each of its </a:t>
                </a:r>
                <a:r>
                  <a:rPr lang="en-US" sz="1800" dirty="0"/>
                  <a:t>susceptible </a:t>
                </a:r>
                <a:r>
                  <a:rPr lang="en-US" sz="1800" dirty="0" smtClean="0"/>
                  <a:t>neighbors </a:t>
                </a:r>
                <a:r>
                  <a:rPr lang="en-US" sz="1800" dirty="0" err="1"/>
                  <a:t>w.p</a:t>
                </a:r>
                <a:r>
                  <a:rPr lang="en-US" sz="1800" dirty="0"/>
                  <a:t>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sz="1800" i="1" dirty="0" smtClean="0">
                    <a:latin typeface="Cambria Math" charset="0"/>
                  </a:rPr>
                  <a:t> </a:t>
                </a:r>
                <a:r>
                  <a:rPr lang="en-US" sz="1800" dirty="0" smtClean="0">
                    <a:latin typeface="Cambria Math" charset="0"/>
                  </a:rPr>
                  <a:t>indepently</a:t>
                </a:r>
                <a:endParaRPr lang="en-US" sz="1800" dirty="0">
                  <a:latin typeface="Cambria Math" charset="0"/>
                </a:endParaRPr>
              </a:p>
              <a:p>
                <a:pPr lvl="1"/>
                <a:endParaRPr lang="en-US" sz="1800" b="0" i="1" dirty="0" smtClean="0">
                  <a:latin typeface="Cambria Math" charset="0"/>
                </a:endParaRPr>
              </a:p>
              <a:p>
                <a:pPr lvl="1"/>
                <a:endParaRPr lang="en-US" sz="1800" i="1" dirty="0">
                  <a:latin typeface="Cambria Math" charset="0"/>
                </a:endParaRPr>
              </a:p>
              <a:p>
                <a:pPr lvl="1"/>
                <a:endParaRPr lang="en-US" sz="1800" b="0" i="1" dirty="0" smtClean="0">
                  <a:latin typeface="Cambria Math" charset="0"/>
                </a:endParaRPr>
              </a:p>
              <a:p>
                <a:pPr lvl="1"/>
                <a:endParaRPr lang="en-US" sz="1800" b="0" i="1" dirty="0" smtClean="0">
                  <a:latin typeface="Cambria Math" charset="0"/>
                </a:endParaRPr>
              </a:p>
              <a:p>
                <a:pPr lvl="1"/>
                <a:endParaRPr lang="en-US" sz="1800" i="1" dirty="0" smtClean="0">
                  <a:latin typeface="Cambria Math" charset="0"/>
                </a:endParaRPr>
              </a:p>
              <a:p>
                <a:pPr lvl="1"/>
                <a:endParaRPr lang="en-US" sz="1800" i="1" dirty="0">
                  <a:latin typeface="Cambria Math" charset="0"/>
                </a:endParaRPr>
              </a:p>
              <a:p>
                <a:pPr lvl="1"/>
                <a:endParaRPr lang="en-US" sz="180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1800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800" i="1">
                                <a:latin typeface="Cambria Math" charset="0"/>
                              </a:rPr>
                              <m:t>𝑣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1800" dirty="0" smtClean="0"/>
                  <a:t>: number of infected nodes at time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𝑡</m:t>
                    </m:r>
                  </m:oMath>
                </a14:m>
                <a:endParaRPr lang="en-US" sz="1800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𝑌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1800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8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ko-KR" sz="1800" i="1">
                                <a:latin typeface="Cambria Math" charset="0"/>
                              </a:rPr>
                              <m:t>𝑣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1800" dirty="0" smtClean="0"/>
                  <a:t>: </a:t>
                </a:r>
                <a:r>
                  <a:rPr lang="en-US" sz="1800" dirty="0"/>
                  <a:t>number of </a:t>
                </a:r>
                <a:r>
                  <a:rPr lang="en-US" sz="1800" dirty="0" smtClean="0"/>
                  <a:t>removed </a:t>
                </a:r>
                <a:r>
                  <a:rPr lang="en-US" sz="1800" dirty="0"/>
                  <a:t>nodes at time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96" y="1308894"/>
                <a:ext cx="8464208" cy="5396706"/>
              </a:xfrm>
              <a:blipFill>
                <a:blip r:embed="rId2"/>
                <a:stretch>
                  <a:fillRect l="-648" t="-1243" b="-65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2476347"/>
              </p:ext>
            </p:extLst>
          </p:nvPr>
        </p:nvGraphicFramePr>
        <p:xfrm>
          <a:off x="1589268" y="4409879"/>
          <a:ext cx="5965464" cy="52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084919" y="3822721"/>
            <a:ext cx="4039513" cy="680010"/>
            <a:chOff x="2084919" y="4399061"/>
            <a:chExt cx="4039513" cy="680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084919" y="4399061"/>
                  <a:ext cx="2934521" cy="40498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  <m:r>
                        <a:rPr lang="en-US" b="0" i="1" smtClean="0"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latin typeface="Cambria Math" charset="0"/>
                        </a:rPr>
                        <m:t>. 1−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~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a14:m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919" y="4399061"/>
                  <a:ext cx="2934521" cy="40498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02985" b="-16417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277790" y="4399061"/>
                  <a:ext cx="846642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. 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7790" y="4399061"/>
                  <a:ext cx="846642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491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>
            <a:xfrm>
              <a:off x="3436530" y="4825809"/>
              <a:ext cx="1" cy="25326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5680822" y="4793533"/>
              <a:ext cx="2" cy="2855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11866" y="4886146"/>
                <a:ext cx="12145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66" y="4886146"/>
                <a:ext cx="1214563" cy="6463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60422" y="4886146"/>
                <a:ext cx="16185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22" y="4886146"/>
                <a:ext cx="1618520" cy="64633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987011" y="4868297"/>
                <a:ext cx="16185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011" y="4868297"/>
                <a:ext cx="1618520" cy="64633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1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on SIR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i="1" dirty="0" smtClean="0">
                    <a:solidFill>
                      <a:srgbClr val="0432FF"/>
                    </a:solidFill>
                  </a:rPr>
                  <a:t>Degree of diffusion</a:t>
                </a:r>
                <a:r>
                  <a:rPr lang="en-US" sz="2000" dirty="0" smtClean="0"/>
                  <a:t>: spread size, i.e., </a:t>
                </a:r>
                <a14:m>
                  <m:oMath xmlns:m="http://schemas.openxmlformats.org/officeDocument/2006/math">
                    <m:r>
                      <a:rPr lang="el-GR" sz="2000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𝚬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Notations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1800" dirty="0" smtClean="0"/>
                  <a:t>: the adjacency matrix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sz="1800" dirty="0" smtClean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𝑢𝑣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1800" dirty="0" smtClean="0"/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</m:oMath>
                </a14:m>
                <a:endParaRPr lang="en-US" sz="18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sz="1800" dirty="0" smtClean="0"/>
                  <a:t>: the largest absolute eigenvalue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1800" dirty="0" smtClean="0"/>
                  <a:t>, a.k.a. </a:t>
                </a:r>
                <a:r>
                  <a:rPr lang="en-US" sz="1800" i="1" dirty="0" smtClean="0">
                    <a:solidFill>
                      <a:srgbClr val="FF0000"/>
                    </a:solidFill>
                  </a:rPr>
                  <a:t>spectral radius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sz="1800" dirty="0"/>
                  <a:t>: </a:t>
                </a:r>
                <a:r>
                  <a:rPr lang="en-US" sz="1800" dirty="0" smtClean="0"/>
                  <a:t>the infection probability</a:t>
                </a:r>
                <a:endParaRPr lang="en-US" sz="1800" dirty="0"/>
              </a:p>
              <a:p>
                <a:pPr lvl="0"/>
                <a:r>
                  <a:rPr lang="en-US" sz="2000" dirty="0" smtClean="0">
                    <a:solidFill>
                      <a:prstClr val="black"/>
                    </a:solidFill>
                  </a:rPr>
                  <a:t>Note on spectral radius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1800" dirty="0" smtClean="0">
                    <a:solidFill>
                      <a:prstClr val="black"/>
                    </a:solidFill>
                  </a:rPr>
                  <a:t>: </a:t>
                </a:r>
                <a:r>
                  <a:rPr lang="en-US" sz="1800" i="1" dirty="0" smtClean="0">
                    <a:solidFill>
                      <a:srgbClr val="FF0000"/>
                    </a:solidFill>
                  </a:rPr>
                  <a:t>operator norm</a:t>
                </a:r>
                <a:r>
                  <a:rPr lang="en-US" sz="1800" dirty="0" smtClean="0">
                    <a:solidFill>
                      <a:prstClr val="black"/>
                    </a:solidFill>
                  </a:rPr>
                  <a:t> for matrix, Euclidean norm for vector</a:t>
                </a:r>
              </a:p>
              <a:p>
                <a:pPr lvl="1"/>
                <a:endParaRPr lang="en-US" sz="1800" dirty="0" smtClean="0">
                  <a:solidFill>
                    <a:prstClr val="black"/>
                  </a:solidFill>
                </a:endParaRPr>
              </a:p>
              <a:p>
                <a:pPr lvl="1"/>
                <a:endParaRPr lang="en-US" sz="1800" dirty="0">
                  <a:solidFill>
                    <a:prstClr val="black"/>
                  </a:solidFill>
                </a:endParaRPr>
              </a:p>
              <a:p>
                <a:pPr lvl="1"/>
                <a:endParaRPr lang="en-US" sz="1800" dirty="0" smtClean="0">
                  <a:solidFill>
                    <a:prstClr val="black"/>
                  </a:solidFill>
                </a:endParaRPr>
              </a:p>
              <a:p>
                <a:pPr lvl="1"/>
                <a:endParaRPr lang="en-US" sz="1800" dirty="0" smtClean="0">
                  <a:solidFill>
                    <a:prstClr val="black"/>
                  </a:solidFill>
                </a:endParaRPr>
              </a:p>
              <a:p>
                <a:pPr lvl="1"/>
                <a:endParaRPr lang="en-US" sz="1800" dirty="0">
                  <a:solidFill>
                    <a:prstClr val="black"/>
                  </a:solidFill>
                </a:endParaRPr>
              </a:p>
              <a:p>
                <a:pPr lvl="1"/>
                <a:r>
                  <a:rPr lang="en-US" sz="1800" dirty="0" smtClean="0">
                    <a:solidFill>
                      <a:prstClr val="black"/>
                    </a:solidFill>
                  </a:rPr>
                  <a:t>Large spectral radius means well-connected graph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endParaRPr lang="en-US" sz="2400" dirty="0" smtClean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7112" y="3758468"/>
                <a:ext cx="4329775" cy="950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:=</m:t>
                    </m:r>
                    <m:func>
                      <m:func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max</m:t>
                            </m:r>
                          </m:e>
                          <m:lim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=1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>
                    <a:solidFill>
                      <a:prstClr val="black"/>
                    </a:solidFill>
                    <a:ea typeface="Cambria Math" charset="0"/>
                    <a:cs typeface="Cambria Math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b="0" dirty="0">
                    <a:solidFill>
                      <a:prstClr val="black"/>
                    </a:solidFill>
                    <a:ea typeface="Cambria Math" charset="0"/>
                    <a:cs typeface="Cambria Math" charset="0"/>
                  </a:rPr>
                  <a:t> </a:t>
                </a:r>
                <a:r>
                  <a:rPr lang="en-US" altLang="ko-KR" b="0" dirty="0" smtClean="0">
                    <a:solidFill>
                      <a:prstClr val="black"/>
                    </a:solidFill>
                    <a:ea typeface="Cambria Math" charset="0"/>
                    <a:cs typeface="Cambria Math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  <a:ea typeface="Cambria Math" charset="0"/>
                    <a:cs typeface="Cambria Math" charset="0"/>
                  </a:rPr>
                  <a:t>                               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𝐴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  <a:ea typeface="Cambria Math" charset="0"/>
                    <a:cs typeface="Cambria Math" charset="0"/>
                  </a:rPr>
                  <a:t> is symmetric</a:t>
                </a:r>
                <a:endParaRPr lang="en-US" dirty="0">
                  <a:solidFill>
                    <a:prstClr val="black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112" y="3758468"/>
                <a:ext cx="4329775" cy="950453"/>
              </a:xfrm>
              <a:prstGeom prst="rect">
                <a:avLst/>
              </a:prstGeom>
              <a:blipFill rotWithShape="0">
                <a:blip r:embed="rId3"/>
                <a:stretch>
                  <a:fillRect r="-423" b="-20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6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on SIR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Degree of diffusion: spread size, i.e., </a:t>
                </a:r>
                <a14:m>
                  <m:oMath xmlns:m="http://schemas.openxmlformats.org/officeDocument/2006/math">
                    <m:r>
                      <a:rPr lang="el-GR" sz="2000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𝚬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Notations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1800" dirty="0" smtClean="0"/>
                  <a:t>: the adjacency matrix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sz="1800" dirty="0" smtClean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𝑢𝑣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1800" dirty="0" smtClean="0"/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</m:oMath>
                </a14:m>
                <a:endParaRPr lang="en-US" sz="18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sz="1800" dirty="0" smtClean="0"/>
                  <a:t>: the largest absolute eigenvalue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1800" dirty="0" smtClean="0"/>
                  <a:t>, a.k.a. </a:t>
                </a:r>
                <a:r>
                  <a:rPr lang="en-US" sz="1800" i="1" dirty="0" smtClean="0">
                    <a:solidFill>
                      <a:srgbClr val="FF0000"/>
                    </a:solidFill>
                  </a:rPr>
                  <a:t>spectral radius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sz="1800" dirty="0"/>
                  <a:t>: </a:t>
                </a:r>
                <a:r>
                  <a:rPr lang="en-US" sz="1800" dirty="0" smtClean="0"/>
                  <a:t>the infection probability</a:t>
                </a:r>
                <a:endParaRPr lang="en-US" sz="1800" dirty="0"/>
              </a:p>
              <a:p>
                <a:pPr lvl="0"/>
                <a:r>
                  <a:rPr lang="en-US" sz="2000" dirty="0" smtClean="0">
                    <a:solidFill>
                      <a:prstClr val="black"/>
                    </a:solidFill>
                  </a:rPr>
                  <a:t>Result on general graph:</a:t>
                </a:r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An upper bound on the degree of diffusion</a:t>
                </a:r>
                <a:endParaRPr lang="en-US" sz="2000" dirty="0">
                  <a:solidFill>
                    <a:prstClr val="black"/>
                  </a:solidFill>
                </a:endParaRPr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000" t="46597" r="1667" b="24959"/>
          <a:stretch/>
        </p:blipFill>
        <p:spPr>
          <a:xfrm>
            <a:off x="1045251" y="3622553"/>
            <a:ext cx="7019632" cy="2879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2146" y="3616487"/>
            <a:ext cx="659966" cy="292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29784" y="5861304"/>
            <a:ext cx="1092886" cy="5577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Theorem 8.1 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896" y="1308893"/>
                <a:ext cx="8464208" cy="521043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000" b="0" dirty="0" smtClean="0"/>
                  <a:t>Using the union bound for each path of infections with length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000" b="0" dirty="0" smtClean="0"/>
                  <a:t>,</a:t>
                </a:r>
                <a:r>
                  <a:rPr lang="en-US" sz="2000" i="1" dirty="0">
                    <a:latin typeface="Cambria Math" charset="0"/>
                  </a:rPr>
                  <a:t/>
                </a:r>
                <a:br>
                  <a:rPr lang="en-US" sz="2000" i="1" dirty="0">
                    <a:latin typeface="Cambria Math" charset="0"/>
                  </a:rPr>
                </a:br>
                <a:endParaRPr lang="en-US" sz="1800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Since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</a:rPr>
                      <m:t>𝑢𝑣</m:t>
                    </m:r>
                  </m:oMath>
                </a14:m>
                <a:r>
                  <a:rPr lang="en-US" sz="2000" dirty="0" smtClean="0"/>
                  <a:t>-</a:t>
                </a:r>
                <a:r>
                  <a:rPr lang="en-US" sz="2000" dirty="0" err="1" smtClean="0"/>
                  <a:t>th</a:t>
                </a:r>
                <a:r>
                  <a:rPr lang="en-US" sz="2000" dirty="0" smtClean="0"/>
                  <a:t> entry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000" dirty="0" smtClean="0"/>
                  <a:t> is the number of paths of length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000" dirty="0" smtClean="0"/>
                  <a:t>,</a:t>
                </a:r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pPr lvl="3"/>
                <a:endParaRPr lang="en-US" sz="1000" dirty="0" smtClean="0"/>
              </a:p>
              <a:p>
                <a:pPr lvl="1"/>
                <a:endParaRPr lang="en-US" sz="1600" dirty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Since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𝛽𝜌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&lt;1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000" dirty="0" smtClean="0"/>
                  <a:t> is symmetric, we can write </a:t>
                </a:r>
                <a:br>
                  <a:rPr lang="en-US" sz="2000" dirty="0" smtClean="0"/>
                </a:br>
                <a:r>
                  <a:rPr lang="en-US" sz="1200" dirty="0" smtClean="0"/>
                  <a:t>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                                   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is-I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latin typeface="Cambria Math" charset="0"/>
                          </a:rPr>
                          <m:t>𝑡</m:t>
                        </m:r>
                        <m:r>
                          <a:rPr lang="en-US" sz="2000" i="1">
                            <a:latin typeface="Cambria Math" charset="0"/>
                          </a:rPr>
                          <m:t>=0</m:t>
                        </m:r>
                      </m:sub>
                      <m:sup>
                        <m:r>
                          <a:rPr lang="is-I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𝐼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96" y="1308893"/>
                <a:ext cx="8464208" cy="5210439"/>
              </a:xfrm>
              <a:blipFill rotWithShape="0">
                <a:blip r:embed="rId2"/>
                <a:stretch>
                  <a:fillRect l="-576" t="-1522" b="-7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41211" y="3046686"/>
                <a:ext cx="5582362" cy="2236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1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∈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𝑷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∞</m:t>
                            </m:r>
                          </m:e>
                        </m:d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=1)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ea typeface="Cambria Math" charset="0"/>
                    <a:cs typeface="Cambria Math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is-I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is-I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∞</m:t>
                            </m:r>
                          </m:sup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…,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: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∈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𝑣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</m:e>
                    </m:nary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=0</m:t>
                        </m:r>
                      </m:sub>
                      <m:sup>
                        <m:r>
                          <a:rPr lang="is-I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𝑉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𝑢𝑣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=0</m:t>
                        </m:r>
                      </m:sub>
                      <m:sup>
                        <m:r>
                          <a:rPr lang="is-I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d>
                      </m:e>
                    </m:nary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</a:t>
                </a:r>
                <a:r>
                  <a:rPr lang="en-US" dirty="0" smtClean="0"/>
                  <a:t> //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𝑒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1,1,…., 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211" y="3046686"/>
                <a:ext cx="5582362" cy="2236831"/>
              </a:xfrm>
              <a:prstGeom prst="rect">
                <a:avLst/>
              </a:prstGeom>
              <a:blipFill rotWithShape="0">
                <a:blip r:embed="rId3"/>
                <a:stretch>
                  <a:fillRect t="-15531" b="-9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27732" y="1891343"/>
                <a:ext cx="6085332" cy="41274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𝑣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…,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: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∈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732" y="1891343"/>
                <a:ext cx="6085332" cy="412742"/>
              </a:xfrm>
              <a:prstGeom prst="rect">
                <a:avLst/>
              </a:prstGeom>
              <a:blipFill rotWithShape="0">
                <a:blip r:embed="rId4"/>
                <a:stretch>
                  <a:fillRect t="-105882" b="-15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Theorem 8.1 </a:t>
            </a:r>
            <a:r>
              <a:rPr lang="en-US" dirty="0" smtClean="0"/>
              <a:t>(2)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By the Cauchy-Swartz inequality and the definition of the operator norm,</a:t>
                </a:r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Noting </a:t>
                </a:r>
                <a:r>
                  <a:rPr lang="en-US" sz="2000" dirty="0"/>
                  <a:t>the spectral radius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𝐼</m:t>
                            </m:r>
                            <m:r>
                              <a:rPr lang="en-US" sz="20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𝛽𝜌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𝐼</m:t>
                            </m:r>
                            <m:r>
                              <a:rPr lang="en-US" sz="20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symmetric, we have</a:t>
                </a:r>
              </a:p>
              <a:p>
                <a:endParaRPr lang="en-US" sz="2000" dirty="0"/>
              </a:p>
              <a:p>
                <a:endParaRPr lang="en-US" sz="2000" dirty="0" smtClean="0"/>
              </a:p>
              <a:p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3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45231" y="1827489"/>
                <a:ext cx="6418873" cy="2259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1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=0</m:t>
                        </m:r>
                      </m:sub>
                      <m:sup>
                        <m:r>
                          <a:rPr lang="is-I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 smtClean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𝐼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      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dirty="0" err="1" smtClean="0"/>
                  <a:t>Chachy</a:t>
                </a:r>
                <a:r>
                  <a:rPr lang="en-US" dirty="0" smtClean="0"/>
                  <a:t>-Swartz </a:t>
                </a:r>
                <a:r>
                  <a:rPr lang="en-US" dirty="0" err="1" smtClean="0"/>
                  <a:t>ineq</a:t>
                </a:r>
                <a:r>
                  <a:rPr lang="en-US" dirty="0" smtClean="0"/>
                  <a:t>.)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𝐼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US" b="0" dirty="0" smtClean="0"/>
                  <a:t>  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b="0" dirty="0" smtClean="0"/>
                  <a:t> Def. of operator norm)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𝐼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(0)|</m:t>
                        </m:r>
                      </m:e>
                    </m:rad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231" y="1827489"/>
                <a:ext cx="6418873" cy="2259336"/>
              </a:xfrm>
              <a:prstGeom prst="rect">
                <a:avLst/>
              </a:prstGeom>
              <a:blipFill>
                <a:blip r:embed="rId3"/>
                <a:stretch>
                  <a:fillRect t="-154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91611" y="5210722"/>
                <a:ext cx="28312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𝐼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𝛽𝜌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611" y="5210722"/>
                <a:ext cx="2831224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68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Theorem 8.1 </a:t>
            </a:r>
            <a:r>
              <a:rPr lang="en-US" dirty="0" smtClean="0"/>
              <a:t>(3)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(</a:t>
                </a:r>
                <a:r>
                  <a:rPr lang="en-US" sz="2000" b="1" dirty="0" smtClean="0"/>
                  <a:t>Homework</a:t>
                </a:r>
                <a:r>
                  <a:rPr lang="en-US" sz="2000" dirty="0" smtClean="0"/>
                  <a:t>) Complete the proof of the second part</a:t>
                </a:r>
              </a:p>
              <a:p>
                <a:r>
                  <a:rPr lang="en-US" sz="2000" dirty="0" smtClean="0">
                    <a:sym typeface="Wingdings"/>
                  </a:rPr>
                  <a:t> </a:t>
                </a:r>
                <a:r>
                  <a:rPr lang="en-US" sz="2000" dirty="0" smtClean="0"/>
                  <a:t>Now </a:t>
                </a:r>
                <a:r>
                  <a:rPr lang="en-US" sz="2000" dirty="0"/>
                  <a:t>suppose graph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sz="2000" dirty="0"/>
                  <a:t> is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000" dirty="0"/>
                  <a:t>-regular, i.e.,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>
                            <a:latin typeface="Cambria Math" charset="0"/>
                          </a:rPr>
                          <m:t>𝑣</m:t>
                        </m:r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∈</m:t>
                        </m:r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</a:rPr>
                              <m:t>𝑢𝑣</m:t>
                            </m:r>
                          </m:sub>
                        </m:sSub>
                      </m:e>
                    </m:nary>
                    <m:r>
                      <a:rPr lang="en-US" sz="2000" i="1">
                        <a:latin typeface="Cambria Math" charset="0"/>
                      </a:rPr>
                      <m:t>=</m:t>
                    </m:r>
                    <m:r>
                      <a:rPr lang="en-US" sz="2000" i="1"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0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24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062184" y="3650353"/>
            <a:ext cx="7019632" cy="2885918"/>
            <a:chOff x="1045251" y="3616487"/>
            <a:chExt cx="7019632" cy="28859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55000" t="46597" r="1667" b="24959"/>
            <a:stretch/>
          </p:blipFill>
          <p:spPr>
            <a:xfrm>
              <a:off x="1045251" y="3622553"/>
              <a:ext cx="7019632" cy="287985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192146" y="3616487"/>
              <a:ext cx="659966" cy="2922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05607" y="5872072"/>
              <a:ext cx="1131955" cy="58035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45251" y="5232400"/>
              <a:ext cx="6828749" cy="1270005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413213" y="2217725"/>
                <a:ext cx="4572000" cy="13406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1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=0</m:t>
                        </m:r>
                      </m:sub>
                      <m:sup>
                        <m:r>
                          <a:rPr lang="is-I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𝐼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 smtClean="0"/>
                  <a:t>...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213" y="2217725"/>
                <a:ext cx="4572000" cy="1340688"/>
              </a:xfrm>
              <a:prstGeom prst="rect">
                <a:avLst/>
              </a:prstGeom>
              <a:blipFill rotWithShape="0">
                <a:blip r:embed="rId4"/>
                <a:stretch>
                  <a:fillRect t="-25909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59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3908</TotalTime>
  <Words>1025</Words>
  <Application>Microsoft Office PowerPoint</Application>
  <PresentationFormat>화면 슬라이드 쇼(4:3)</PresentationFormat>
  <Paragraphs>407</Paragraphs>
  <Slides>30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7" baseType="lpstr">
      <vt:lpstr>맑은 고딕</vt:lpstr>
      <vt:lpstr>Arial</vt:lpstr>
      <vt:lpstr>Calibri</vt:lpstr>
      <vt:lpstr>Calibri Light</vt:lpstr>
      <vt:lpstr>Cambria Math</vt:lpstr>
      <vt:lpstr>Wingdings</vt:lpstr>
      <vt:lpstr>Office Theme</vt:lpstr>
      <vt:lpstr>Chapter 8 Epidemics on General Graphs</vt:lpstr>
      <vt:lpstr>Spread over Social Network</vt:lpstr>
      <vt:lpstr>Outline</vt:lpstr>
      <vt:lpstr>SIR Model, a.k.a. Reed-Frost Model</vt:lpstr>
      <vt:lpstr>Analysis on SIR Model</vt:lpstr>
      <vt:lpstr>Analysis on SIR Model</vt:lpstr>
      <vt:lpstr>Proof of Theorem 8.1 (1)</vt:lpstr>
      <vt:lpstr>Proof of Theorem 8.1 (2)</vt:lpstr>
      <vt:lpstr>Proof of Theorem 8.1 (3)</vt:lpstr>
      <vt:lpstr>Outline</vt:lpstr>
      <vt:lpstr>SIS Model, e.g., flu</vt:lpstr>
      <vt:lpstr>Analysis on Fast Extinction of SIS Model (1)</vt:lpstr>
      <vt:lpstr>Analysis on Fast Extinction of SIS Model (2)</vt:lpstr>
      <vt:lpstr>Analysis on Long Survival of SIS Model (1)</vt:lpstr>
      <vt:lpstr>Analysis on Long Survival of SIS Model (2)</vt:lpstr>
      <vt:lpstr>Analysis on Long Survival of SIS Model (3)</vt:lpstr>
      <vt:lpstr>Outline</vt:lpstr>
      <vt:lpstr>SIR Model in Complete Graph (1)</vt:lpstr>
      <vt:lpstr>SIR Model in Complete Graph (2)</vt:lpstr>
      <vt:lpstr>SIS Model in Complete Graph</vt:lpstr>
      <vt:lpstr>Preliminary to Proof of Theorems 8.2&amp;8.8</vt:lpstr>
      <vt:lpstr>Proof of Theorem 8.2 (1)</vt:lpstr>
      <vt:lpstr>Stochastic Dominance from Coupling</vt:lpstr>
      <vt:lpstr>Proof of Theorem 8.2 (2)</vt:lpstr>
      <vt:lpstr>Proof of Theorem 8.2 (3)</vt:lpstr>
      <vt:lpstr>Proof of Theorem 8.8 (1)</vt:lpstr>
      <vt:lpstr>Proof of Theorem 8.8 (2)</vt:lpstr>
      <vt:lpstr>Proof of Theorem 8.8 (3)</vt:lpstr>
      <vt:lpstr>Proof of Theorem 8.8 (4)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 Epidemics on General Graphs</dc:title>
  <dc:creator>Jungseul Ok</dc:creator>
  <cp:lastModifiedBy>Jungseul Ok</cp:lastModifiedBy>
  <cp:revision>281</cp:revision>
  <dcterms:created xsi:type="dcterms:W3CDTF">2016-11-11T15:53:58Z</dcterms:created>
  <dcterms:modified xsi:type="dcterms:W3CDTF">2016-11-16T00:38:57Z</dcterms:modified>
</cp:coreProperties>
</file>